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vml" ContentType="application/vnd.openxmlformats-officedocument.vmlDrawing"/>
  <Default Extension="png" ContentType="image/png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96" r:id="rId3"/>
    <p:sldId id="492" r:id="rId4"/>
    <p:sldId id="493" r:id="rId5"/>
    <p:sldId id="498" r:id="rId6"/>
    <p:sldId id="497" r:id="rId7"/>
    <p:sldId id="494" r:id="rId8"/>
    <p:sldId id="466" r:id="rId9"/>
    <p:sldId id="467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2DCDB"/>
    <a:srgbClr val="95B3D8"/>
    <a:srgbClr val="DA9694"/>
    <a:srgbClr val="DCE6F2"/>
    <a:srgbClr val="0096FF"/>
    <a:srgbClr val="941100"/>
    <a:srgbClr val="FF6666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76" autoAdjust="0"/>
    <p:restoredTop sz="96062" autoAdjust="0"/>
  </p:normalViewPr>
  <p:slideViewPr>
    <p:cSldViewPr>
      <p:cViewPr>
        <p:scale>
          <a:sx n="139" d="100"/>
          <a:sy n="139" d="100"/>
        </p:scale>
        <p:origin x="1344" y="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4352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r-HR" dirty="0" smtClean="0"/>
              <a:t>doc.: IEEE 802.11-16/1470r0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Nov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hr-HR" dirty="0" smtClean="0"/>
              <a:t>doc.: IEEE 802.11-16/1470r0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dirty="0" smtClean="0"/>
              <a:t>doc.: IEEE 802.11-16/1470r0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hr-HR" dirty="0" smtClean="0"/>
              <a:t>doc.: IEEE 802.11-16/1470r0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Nov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6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dirty="0" smtClean="0"/>
              <a:t>doc.: IEEE 802.11-16/1470r0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8868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Nov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 smtClean="0"/>
              <a:t>Wake-up and Data Exchange Sequences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677226"/>
              </p:ext>
            </p:extLst>
          </p:nvPr>
        </p:nvGraphicFramePr>
        <p:xfrm>
          <a:off x="1116013" y="3409950"/>
          <a:ext cx="7513637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4" name="Document" r:id="rId4" imgW="8255000" imgH="3009900" progId="Word.Document.8">
                  <p:embed/>
                </p:oleObj>
              </mc:Choice>
              <mc:Fallback>
                <p:oleObj name="Document" r:id="rId4" imgW="8255000" imgH="3009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409950"/>
                        <a:ext cx="7513637" cy="250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92503"/>
            <a:ext cx="7770813" cy="3170130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In WUR PAR proposal</a:t>
            </a:r>
            <a:r>
              <a:rPr lang="ko-KR" altLang="en-US"/>
              <a:t> </a:t>
            </a:r>
            <a:r>
              <a:rPr lang="en-US" altLang="ko-KR" dirty="0"/>
              <a:t>[1</a:t>
            </a:r>
            <a:r>
              <a:rPr lang="en-US" altLang="ko-KR" dirty="0" smtClean="0"/>
              <a:t>]</a:t>
            </a:r>
            <a:r>
              <a:rPr lang="en-US" dirty="0" smtClean="0"/>
              <a:t>, requirements for latency is defined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i="1" dirty="0">
                <a:solidFill>
                  <a:srgbClr val="FF0000"/>
                </a:solidFill>
              </a:rPr>
              <a:t>In scenarios where low latency is a requirement</a:t>
            </a:r>
            <a:r>
              <a:rPr lang="en-US" i="1" dirty="0"/>
              <a:t>, the WUR should decrease overall power consumption of the STA </a:t>
            </a:r>
            <a:r>
              <a:rPr lang="en-US" i="1" dirty="0">
                <a:solidFill>
                  <a:srgbClr val="FF0000"/>
                </a:solidFill>
              </a:rPr>
              <a:t>without significant increase in latency</a:t>
            </a:r>
            <a:r>
              <a:rPr lang="en-US" i="1" dirty="0"/>
              <a:t> (relative to the current maximum latency of the nominal duration of one beacon interval, 102.4 ms) </a:t>
            </a:r>
            <a:r>
              <a:rPr lang="en-US" i="1" dirty="0">
                <a:solidFill>
                  <a:srgbClr val="FF0000"/>
                </a:solidFill>
              </a:rPr>
              <a:t>in transferring user data packets</a:t>
            </a:r>
            <a:r>
              <a:rPr lang="en-US" i="1" dirty="0"/>
              <a:t>. 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Typical </a:t>
            </a:r>
            <a:r>
              <a:rPr lang="en-US" dirty="0" smtClean="0"/>
              <a:t>WUR sequence would be composed of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Wake-up packet reception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Wake-up delay (internal power state transition time of 802.11 transceiver)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802.11 User Data exchange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this submission, we discuss </a:t>
            </a:r>
            <a:r>
              <a:rPr lang="en-US" dirty="0" smtClean="0"/>
              <a:t>several WUR </a:t>
            </a:r>
            <a:r>
              <a:rPr lang="en-US" dirty="0" smtClean="0"/>
              <a:t>sequences comparing the recovery latency after the failed wake-up packet transmission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2016</a:t>
            </a:r>
            <a:endParaRPr lang="en-GB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2113264" y="2096973"/>
            <a:ext cx="540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31" name="Straight Connector 30"/>
          <p:cNvCxnSpPr/>
          <p:nvPr/>
        </p:nvCxnSpPr>
        <p:spPr>
          <a:xfrm>
            <a:off x="2113264" y="2534016"/>
            <a:ext cx="540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32" name="Straight Connector 31"/>
          <p:cNvCxnSpPr/>
          <p:nvPr/>
        </p:nvCxnSpPr>
        <p:spPr>
          <a:xfrm>
            <a:off x="4156906" y="1874519"/>
            <a:ext cx="1109" cy="64800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>
          <a:xfrm>
            <a:off x="4173708" y="2660700"/>
            <a:ext cx="1764000" cy="0"/>
          </a:xfrm>
          <a:prstGeom prst="line">
            <a:avLst/>
          </a:prstGeom>
          <a:noFill/>
          <a:ln w="3175" cap="flat" cmpd="sng" algn="ctr">
            <a:solidFill>
              <a:srgbClr val="284673"/>
            </a:solidFill>
            <a:prstDash val="dash"/>
            <a:headEnd type="none" w="med" len="med"/>
            <a:tailEnd type="triangl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>
          <a:xfrm>
            <a:off x="2113264" y="2817093"/>
            <a:ext cx="540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35" name="Straight Connector 34"/>
          <p:cNvCxnSpPr/>
          <p:nvPr/>
        </p:nvCxnSpPr>
        <p:spPr>
          <a:xfrm>
            <a:off x="4158015" y="2526672"/>
            <a:ext cx="0" cy="288000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dash"/>
            <a:headEnd type="none" w="med" len="med"/>
            <a:tailEnd type="triangl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4670400" y="2674219"/>
            <a:ext cx="765400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noProof="0" dirty="0" smtClean="0">
                <a:solidFill>
                  <a:prstClr val="black"/>
                </a:solidFill>
                <a:latin typeface="Calibri"/>
                <a:ea typeface=""/>
              </a:rPr>
              <a:t>Wake-up  Delay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953404" y="1975658"/>
            <a:ext cx="432000" cy="1231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Backoff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988155" y="2025005"/>
            <a:ext cx="432048" cy="1231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802.11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988155" y="2447544"/>
            <a:ext cx="432048" cy="1231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WUR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988155" y="2742742"/>
            <a:ext cx="432048" cy="1231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802.11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358269" y="1881738"/>
            <a:ext cx="792000" cy="216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Wake-up packet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937708" y="1772816"/>
            <a:ext cx="1080000" cy="1152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User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Data Exchange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515267" y="1866945"/>
            <a:ext cx="360000" cy="360000"/>
            <a:chOff x="2407112" y="1879697"/>
            <a:chExt cx="446036" cy="489064"/>
          </a:xfrm>
        </p:grpSpPr>
        <p:cxnSp>
          <p:nvCxnSpPr>
            <p:cNvPr id="65" name="Straight Connector 64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69" name="Picture 68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5686" y="2450623"/>
            <a:ext cx="222400" cy="360000"/>
          </a:xfrm>
          <a:prstGeom prst="rect">
            <a:avLst/>
          </a:prstGeom>
          <a:effectLst/>
        </p:spPr>
      </p:pic>
      <p:sp>
        <p:nvSpPr>
          <p:cNvPr id="70" name="TextBox 69"/>
          <p:cNvSpPr txBox="1"/>
          <p:nvPr/>
        </p:nvSpPr>
        <p:spPr>
          <a:xfrm>
            <a:off x="2488081" y="2826482"/>
            <a:ext cx="1656000" cy="1231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 smtClean="0">
                <a:solidFill>
                  <a:prstClr val="black"/>
                </a:solidFill>
                <a:latin typeface="Calibri"/>
                <a:ea typeface=""/>
              </a:rPr>
              <a:t>Deep sleep</a:t>
            </a:r>
            <a:endParaRPr kumimoji="0" lang="en-US" sz="8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040140" y="2834122"/>
            <a:ext cx="755742" cy="1231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 smtClean="0">
                <a:solidFill>
                  <a:prstClr val="black"/>
                </a:solidFill>
                <a:latin typeface="Calibri"/>
                <a:ea typeface=""/>
              </a:rPr>
              <a:t>Deep sleep</a:t>
            </a:r>
            <a:endParaRPr kumimoji="0" lang="en-US" sz="8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696840" y="2564402"/>
            <a:ext cx="432048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Calibri"/>
                <a:ea typeface=""/>
              </a:rPr>
              <a:t>wake-up signal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73" name="Left Brace 72"/>
          <p:cNvSpPr/>
          <p:nvPr/>
        </p:nvSpPr>
        <p:spPr bwMode="auto">
          <a:xfrm>
            <a:off x="1860648" y="2522623"/>
            <a:ext cx="108000" cy="288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644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Wake-up </a:t>
            </a:r>
            <a:r>
              <a:rPr lang="en-US" dirty="0"/>
              <a:t>d</a:t>
            </a:r>
            <a:r>
              <a:rPr lang="en-US" dirty="0" smtClean="0"/>
              <a:t>elay </a:t>
            </a:r>
            <a:r>
              <a:rPr lang="en-US" dirty="0"/>
              <a:t>defined in </a:t>
            </a:r>
            <a:r>
              <a:rPr lang="en-US" dirty="0" smtClean="0"/>
              <a:t>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05065"/>
            <a:ext cx="8062664" cy="2470350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Sleep </a:t>
            </a:r>
            <a:r>
              <a:rPr lang="en-US" dirty="0" smtClean="0"/>
              <a:t>States and their Transition </a:t>
            </a:r>
            <a:r>
              <a:rPr lang="en-US" dirty="0" smtClean="0"/>
              <a:t>times </a:t>
            </a:r>
            <a:r>
              <a:rPr lang="en-US" dirty="0"/>
              <a:t>defined in 11ax simulation </a:t>
            </a:r>
            <a:r>
              <a:rPr lang="en-US" dirty="0" smtClean="0"/>
              <a:t>scenario [2]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b="1" i="1" dirty="0"/>
              <a:t>Shallow </a:t>
            </a:r>
            <a:r>
              <a:rPr lang="en-US" b="1" i="1" dirty="0" smtClean="0"/>
              <a:t>Sleep </a:t>
            </a:r>
            <a:r>
              <a:rPr lang="en-US" i="1" dirty="0"/>
              <a:t>power state of a wireless module is defined as a sleep state with baseband and MAC processors turned on, but RF is switched off.</a:t>
            </a:r>
          </a:p>
          <a:p>
            <a:pPr lvl="1">
              <a:buFont typeface="Arial" charset="0"/>
              <a:buChar char="•"/>
            </a:pPr>
            <a:r>
              <a:rPr lang="en-US" b="1" i="1" dirty="0"/>
              <a:t>Deep </a:t>
            </a:r>
            <a:r>
              <a:rPr lang="en-US" b="1" i="1" dirty="0" smtClean="0"/>
              <a:t>Sleep</a:t>
            </a:r>
            <a:r>
              <a:rPr lang="en-US" i="1" dirty="0" smtClean="0"/>
              <a:t> </a:t>
            </a:r>
            <a:r>
              <a:rPr lang="en-US" i="1" dirty="0"/>
              <a:t>power state of a wireless module is defined as a sleep state with the wireless radio turned off,  i.e., RF, baseband and MAC processors are all switched off. The only power consumed by the wireless module is leakage power. 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u="sng" dirty="0" smtClean="0"/>
              <a:t>WUR-based </a:t>
            </a:r>
            <a:r>
              <a:rPr lang="en-US" u="sng" dirty="0"/>
              <a:t>sleep state </a:t>
            </a:r>
            <a:r>
              <a:rPr lang="en-US" u="sng" dirty="0" smtClean="0"/>
              <a:t>would be </a:t>
            </a:r>
            <a:r>
              <a:rPr lang="en-US" u="sng" dirty="0"/>
              <a:t>similar to the Deep sleep </a:t>
            </a:r>
            <a:r>
              <a:rPr lang="en-US" u="sng" dirty="0" smtClean="0"/>
              <a:t>state </a:t>
            </a:r>
            <a:r>
              <a:rPr lang="en-US" u="sng" dirty="0" smtClean="0"/>
              <a:t>minimizing power consumption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We </a:t>
            </a:r>
            <a:r>
              <a:rPr lang="en-US" dirty="0" smtClean="0"/>
              <a:t>can assume the </a:t>
            </a:r>
            <a:r>
              <a:rPr lang="en-US" dirty="0" smtClean="0"/>
              <a:t>wake-up delay </a:t>
            </a:r>
            <a:r>
              <a:rPr lang="en-US" dirty="0" smtClean="0"/>
              <a:t>(</a:t>
            </a:r>
            <a:r>
              <a:rPr lang="en-US" dirty="0" smtClean="0"/>
              <a:t>sleep to </a:t>
            </a:r>
            <a:r>
              <a:rPr lang="en-US" dirty="0" smtClean="0">
                <a:sym typeface="Wingdings"/>
              </a:rPr>
              <a:t>listen state </a:t>
            </a:r>
            <a:r>
              <a:rPr lang="en-US" dirty="0" smtClean="0"/>
              <a:t>transition </a:t>
            </a:r>
            <a:r>
              <a:rPr lang="en-US" dirty="0" smtClean="0"/>
              <a:t>time) </a:t>
            </a:r>
            <a:r>
              <a:rPr lang="en-US" dirty="0" smtClean="0"/>
              <a:t>would be </a:t>
            </a:r>
            <a:r>
              <a:rPr lang="en-US" dirty="0"/>
              <a:t>several </a:t>
            </a:r>
            <a:r>
              <a:rPr lang="en-US" dirty="0" smtClean="0"/>
              <a:t>milliseconds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2016</a:t>
            </a:r>
            <a:endParaRPr lang="en-GB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238375"/>
              </p:ext>
            </p:extLst>
          </p:nvPr>
        </p:nvGraphicFramePr>
        <p:xfrm>
          <a:off x="4729102" y="2138677"/>
          <a:ext cx="2736324" cy="136550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50227"/>
                <a:gridCol w="886097"/>
              </a:tblGrid>
              <a:tr h="19800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Transition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20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State Transitions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Transition </a:t>
                      </a:r>
                      <a:endParaRPr lang="en-GB" sz="14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Time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57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Shallow </a:t>
                      </a:r>
                      <a:r>
                        <a:rPr lang="en-GB" sz="1400" dirty="0" smtClean="0">
                          <a:effectLst/>
                        </a:rPr>
                        <a:t>Sleep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smtClean="0">
                          <a:effectLst/>
                          <a:sym typeface="Wingdings"/>
                        </a:rPr>
                        <a:t> </a:t>
                      </a:r>
                      <a:r>
                        <a:rPr lang="en-GB" sz="1400" dirty="0" smtClean="0">
                          <a:effectLst/>
                        </a:rPr>
                        <a:t>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0.5 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757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Deep </a:t>
                      </a:r>
                      <a:r>
                        <a:rPr lang="en-GB" sz="1400" b="1" dirty="0" smtClean="0">
                          <a:effectLst/>
                        </a:rPr>
                        <a:t>Sleep </a:t>
                      </a:r>
                      <a:r>
                        <a:rPr lang="en-GB" sz="1400" b="1" dirty="0" smtClean="0">
                          <a:effectLst/>
                          <a:sym typeface="Wingdings"/>
                        </a:rPr>
                        <a:t> </a:t>
                      </a:r>
                      <a:r>
                        <a:rPr lang="en-GB" sz="1400" b="1" dirty="0" smtClean="0">
                          <a:effectLst/>
                        </a:rPr>
                        <a:t>Listen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ms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</a:tbl>
          </a:graphicData>
        </a:graphic>
      </p:graphicFrame>
      <p:pic>
        <p:nvPicPr>
          <p:cNvPr id="54" name="Picture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1475656" y="1628800"/>
            <a:ext cx="2519239" cy="2136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82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70813" cy="1065213"/>
          </a:xfrm>
        </p:spPr>
        <p:txBody>
          <a:bodyPr/>
          <a:lstStyle/>
          <a:p>
            <a:r>
              <a:rPr lang="en-US" dirty="0" smtClean="0"/>
              <a:t>WUR sequence </a:t>
            </a:r>
            <a:r>
              <a:rPr lang="en-US" dirty="0" smtClean="0"/>
              <a:t>1 : DL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37826"/>
            <a:ext cx="7770813" cy="2946977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WUR sequence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AP </a:t>
            </a:r>
            <a:r>
              <a:rPr lang="en-US" dirty="0"/>
              <a:t>transmits </a:t>
            </a:r>
            <a:r>
              <a:rPr lang="en-US" dirty="0" smtClean="0"/>
              <a:t>wake-up </a:t>
            </a:r>
            <a:r>
              <a:rPr lang="en-US" dirty="0"/>
              <a:t>packet to </a:t>
            </a:r>
            <a:r>
              <a:rPr lang="en-US" dirty="0" smtClean="0"/>
              <a:t>WUR STA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After </a:t>
            </a:r>
            <a:r>
              <a:rPr lang="en-US" dirty="0" smtClean="0"/>
              <a:t>STA’s </a:t>
            </a:r>
            <a:r>
              <a:rPr lang="en-US" dirty="0"/>
              <a:t>wake-up delay, </a:t>
            </a:r>
            <a:r>
              <a:rPr lang="en-US" dirty="0" smtClean="0"/>
              <a:t>AP </a:t>
            </a:r>
            <a:r>
              <a:rPr lang="en-US" dirty="0"/>
              <a:t>transmits </a:t>
            </a:r>
            <a:r>
              <a:rPr lang="en-US" dirty="0" smtClean="0"/>
              <a:t>downlink </a:t>
            </a:r>
            <a:r>
              <a:rPr lang="en-US" dirty="0"/>
              <a:t>data to </a:t>
            </a:r>
            <a:r>
              <a:rPr lang="en-US" dirty="0" smtClean="0"/>
              <a:t>STA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Recovery from the failed WUP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the first data transmission is not acknowledged, AP should assume the </a:t>
            </a:r>
            <a:r>
              <a:rPr lang="en-US" dirty="0" smtClean="0"/>
              <a:t>previous wake-up </a:t>
            </a:r>
            <a:r>
              <a:rPr lang="en-US" dirty="0" smtClean="0"/>
              <a:t>packet transmission was failed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should retransmit the wake-up packet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Latency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failed wake-up packet transmission is indicated only after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Wake-up delay + Channel </a:t>
            </a:r>
            <a:r>
              <a:rPr lang="en-US" dirty="0" smtClean="0"/>
              <a:t>access + </a:t>
            </a:r>
            <a:r>
              <a:rPr lang="en-US" dirty="0" smtClean="0"/>
              <a:t>DL </a:t>
            </a:r>
            <a:r>
              <a:rPr lang="en-US" dirty="0" smtClean="0"/>
              <a:t>Data + </a:t>
            </a:r>
            <a:r>
              <a:rPr lang="en-US" dirty="0" smtClean="0"/>
              <a:t>SIFS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2016</a:t>
            </a:r>
            <a:endParaRPr lang="en-GB" dirty="0"/>
          </a:p>
        </p:txBody>
      </p:sp>
      <p:sp>
        <p:nvSpPr>
          <p:cNvPr id="53" name="Rectangle 52"/>
          <p:cNvSpPr/>
          <p:nvPr/>
        </p:nvSpPr>
        <p:spPr>
          <a:xfrm>
            <a:off x="5673702" y="1952013"/>
            <a:ext cx="576000" cy="36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DL Data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234803" y="2197674"/>
            <a:ext cx="432048" cy="1231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Backoff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1656336" y="2320637"/>
            <a:ext cx="594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70" name="Straight Connector 69"/>
          <p:cNvCxnSpPr/>
          <p:nvPr/>
        </p:nvCxnSpPr>
        <p:spPr>
          <a:xfrm>
            <a:off x="1656336" y="2757680"/>
            <a:ext cx="594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71" name="Straight Connector 70"/>
          <p:cNvCxnSpPr/>
          <p:nvPr/>
        </p:nvCxnSpPr>
        <p:spPr>
          <a:xfrm>
            <a:off x="3419178" y="2098183"/>
            <a:ext cx="1109" cy="64800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>
          <a:xfrm>
            <a:off x="3403698" y="2889337"/>
            <a:ext cx="1800000" cy="0"/>
          </a:xfrm>
          <a:prstGeom prst="line">
            <a:avLst/>
          </a:prstGeom>
          <a:noFill/>
          <a:ln w="3175" cap="flat" cmpd="sng" algn="ctr">
            <a:solidFill>
              <a:srgbClr val="284673"/>
            </a:solidFill>
            <a:prstDash val="dash"/>
            <a:headEnd type="none" w="med" len="med"/>
            <a:tailEnd type="triangl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>
            <a:off x="1656336" y="3040757"/>
            <a:ext cx="594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>
            <a:off x="3420287" y="2750336"/>
            <a:ext cx="0" cy="288000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dash"/>
            <a:headEnd type="none" w="med" len="med"/>
            <a:tailEnd type="triangl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3966177" y="2910646"/>
            <a:ext cx="765400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noProof="0" dirty="0" smtClean="0">
                <a:solidFill>
                  <a:prstClr val="black"/>
                </a:solidFill>
                <a:latin typeface="Calibri"/>
                <a:ea typeface=""/>
              </a:rPr>
              <a:t>Wake-up  Delay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181341" y="2199834"/>
            <a:ext cx="439200" cy="1231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Backoff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531227" y="2248669"/>
            <a:ext cx="432048" cy="1231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802.11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531227" y="2671208"/>
            <a:ext cx="432048" cy="1231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WUR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531227" y="2966406"/>
            <a:ext cx="432048" cy="1231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802.11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620541" y="2105402"/>
            <a:ext cx="792000" cy="216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Wake-up packet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1058339" y="2090609"/>
            <a:ext cx="360000" cy="360000"/>
            <a:chOff x="2407112" y="1879697"/>
            <a:chExt cx="446036" cy="489064"/>
          </a:xfrm>
        </p:grpSpPr>
        <p:cxnSp>
          <p:nvCxnSpPr>
            <p:cNvPr id="83" name="Straight Connector 82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86" name="Picture 85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758" y="2674287"/>
            <a:ext cx="222400" cy="360000"/>
          </a:xfrm>
          <a:prstGeom prst="rect">
            <a:avLst/>
          </a:prstGeom>
          <a:effectLst/>
        </p:spPr>
      </p:pic>
      <p:sp>
        <p:nvSpPr>
          <p:cNvPr id="87" name="TextBox 86"/>
          <p:cNvSpPr txBox="1"/>
          <p:nvPr/>
        </p:nvSpPr>
        <p:spPr>
          <a:xfrm>
            <a:off x="2031153" y="3050146"/>
            <a:ext cx="1368000" cy="1231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 smtClean="0">
                <a:solidFill>
                  <a:prstClr val="black"/>
                </a:solidFill>
                <a:latin typeface="Calibri"/>
                <a:ea typeface=""/>
              </a:rPr>
              <a:t>Deep sleep</a:t>
            </a:r>
            <a:endParaRPr kumimoji="0" lang="en-US" sz="8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959112" y="2788066"/>
            <a:ext cx="432048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Calibri"/>
                <a:ea typeface=""/>
              </a:rPr>
              <a:t>wake-up signal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90" name="Left Brace 89"/>
          <p:cNvSpPr/>
          <p:nvPr/>
        </p:nvSpPr>
        <p:spPr bwMode="auto">
          <a:xfrm>
            <a:off x="1403720" y="2746287"/>
            <a:ext cx="108000" cy="288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347445" y="2680303"/>
            <a:ext cx="360000" cy="36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Ack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6249701" y="2314736"/>
            <a:ext cx="1" cy="717807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>
          <a:xfrm flipH="1">
            <a:off x="6707445" y="2332339"/>
            <a:ext cx="1" cy="717807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7" name="Oval 6"/>
          <p:cNvSpPr/>
          <p:nvPr/>
        </p:nvSpPr>
        <p:spPr bwMode="auto">
          <a:xfrm>
            <a:off x="6257445" y="2595939"/>
            <a:ext cx="540000" cy="540000"/>
          </a:xfrm>
          <a:prstGeom prst="ellipse">
            <a:avLst/>
          </a:prstGeom>
          <a:noFill/>
          <a:ln w="31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67134" y="3320757"/>
            <a:ext cx="1120622" cy="252259"/>
          </a:xfrm>
          <a:prstGeom prst="rect">
            <a:avLst/>
          </a:prstGeom>
          <a:solidFill>
            <a:sysClr val="window" lastClr="FFFFFF"/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noProof="0" dirty="0" smtClean="0">
                <a:solidFill>
                  <a:srgbClr val="FF0000"/>
                </a:solidFill>
                <a:latin typeface="Calibri"/>
                <a:ea typeface=""/>
              </a:rPr>
              <a:t>indicator for the successful WUP transmission</a:t>
            </a:r>
          </a:p>
        </p:txBody>
      </p:sp>
      <p:cxnSp>
        <p:nvCxnSpPr>
          <p:cNvPr id="35" name="Straight Connector 34"/>
          <p:cNvCxnSpPr>
            <a:stCxn id="50" idx="0"/>
            <a:endCxn id="7" idx="4"/>
          </p:cNvCxnSpPr>
          <p:nvPr/>
        </p:nvCxnSpPr>
        <p:spPr>
          <a:xfrm flipV="1">
            <a:off x="6527445" y="3135939"/>
            <a:ext cx="0" cy="184818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dash"/>
            <a:headEnd type="none" w="med" len="med"/>
            <a:tailEnd type="triangl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2009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sequence </a:t>
            </a:r>
            <a:r>
              <a:rPr lang="en-US" altLang="ko-KR" dirty="0" smtClean="0"/>
              <a:t>2: UL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37826"/>
            <a:ext cx="7770813" cy="2935165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WUR sequence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AP transmits </a:t>
            </a:r>
            <a:r>
              <a:rPr lang="en-US" dirty="0" smtClean="0"/>
              <a:t>wake-up </a:t>
            </a:r>
            <a:r>
              <a:rPr lang="en-US" dirty="0"/>
              <a:t>packet to </a:t>
            </a:r>
            <a:r>
              <a:rPr lang="en-US" dirty="0" smtClean="0"/>
              <a:t>WUR </a:t>
            </a:r>
            <a:r>
              <a:rPr lang="en-US" dirty="0"/>
              <a:t>STA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After </a:t>
            </a:r>
            <a:r>
              <a:rPr lang="en-US" dirty="0" smtClean="0"/>
              <a:t>STA’s </a:t>
            </a:r>
            <a:r>
              <a:rPr lang="en-US" dirty="0"/>
              <a:t>wake-up delay, </a:t>
            </a:r>
            <a:r>
              <a:rPr lang="en-US" dirty="0" smtClean="0"/>
              <a:t>STA transmits uplink Poll to AP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transmits downlink data to STA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Recovery from the </a:t>
            </a:r>
            <a:r>
              <a:rPr lang="en-US" dirty="0" smtClean="0"/>
              <a:t>failed WUP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If AP does not receive the uplink Poll within a timeout period, AP should retransmit the wake-up packet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Latency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failed wake-up packet transmission is indicated only after </a:t>
            </a:r>
            <a:endParaRPr lang="en-US" dirty="0" smtClean="0"/>
          </a:p>
          <a:p>
            <a:pPr lvl="2">
              <a:buFont typeface="Arial" charset="0"/>
              <a:buChar char="•"/>
            </a:pPr>
            <a:r>
              <a:rPr lang="en-US" dirty="0" smtClean="0"/>
              <a:t>Timeout = Wake-up </a:t>
            </a:r>
            <a:r>
              <a:rPr lang="en-US" dirty="0"/>
              <a:t>delay + Channel </a:t>
            </a:r>
            <a:r>
              <a:rPr lang="en-US" dirty="0" smtClean="0"/>
              <a:t>access + </a:t>
            </a:r>
            <a:r>
              <a:rPr lang="en-US" dirty="0" smtClean="0"/>
              <a:t>UL </a:t>
            </a:r>
            <a:r>
              <a:rPr lang="en-US" dirty="0" smtClean="0"/>
              <a:t>Poll + (some margin)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2016</a:t>
            </a:r>
            <a:endParaRPr lang="en-GB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1609208" y="2320637"/>
            <a:ext cx="684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>
            <a:off x="1609208" y="2757680"/>
            <a:ext cx="684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40" name="Straight Connector 39"/>
          <p:cNvCxnSpPr/>
          <p:nvPr/>
        </p:nvCxnSpPr>
        <p:spPr>
          <a:xfrm>
            <a:off x="3372050" y="2098183"/>
            <a:ext cx="1109" cy="64800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>
          <a:xfrm>
            <a:off x="3356570" y="2889337"/>
            <a:ext cx="1800000" cy="0"/>
          </a:xfrm>
          <a:prstGeom prst="line">
            <a:avLst/>
          </a:prstGeom>
          <a:noFill/>
          <a:ln w="3175" cap="flat" cmpd="sng" algn="ctr">
            <a:solidFill>
              <a:srgbClr val="284673"/>
            </a:solidFill>
            <a:prstDash val="dash"/>
            <a:headEnd type="none" w="med" len="med"/>
            <a:tailEnd type="triangl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>
          <a:xfrm>
            <a:off x="1609208" y="3040757"/>
            <a:ext cx="684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43" name="Straight Connector 42"/>
          <p:cNvCxnSpPr/>
          <p:nvPr/>
        </p:nvCxnSpPr>
        <p:spPr>
          <a:xfrm>
            <a:off x="3373159" y="2750336"/>
            <a:ext cx="0" cy="288000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dash"/>
            <a:headEnd type="none" w="med" len="med"/>
            <a:tailEnd type="triangl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885148" y="2892847"/>
            <a:ext cx="765400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noProof="0" dirty="0" smtClean="0">
                <a:solidFill>
                  <a:prstClr val="black"/>
                </a:solidFill>
                <a:latin typeface="Calibri"/>
                <a:ea typeface=""/>
              </a:rPr>
              <a:t>Wake-up  Delay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34213" y="2199834"/>
            <a:ext cx="439200" cy="1231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Backoff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484099" y="2248669"/>
            <a:ext cx="432048" cy="1231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802.11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484099" y="2671208"/>
            <a:ext cx="432048" cy="1231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WUR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484099" y="2966406"/>
            <a:ext cx="432048" cy="1231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802.11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573413" y="2105402"/>
            <a:ext cx="792000" cy="216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Wake-up packet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1011211" y="2060848"/>
            <a:ext cx="360000" cy="360000"/>
            <a:chOff x="2407112" y="1879697"/>
            <a:chExt cx="446036" cy="489064"/>
          </a:xfrm>
        </p:grpSpPr>
        <p:cxnSp>
          <p:nvCxnSpPr>
            <p:cNvPr id="51" name="Straight Connector 50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60" name="Picture 59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630" y="2674287"/>
            <a:ext cx="222400" cy="360000"/>
          </a:xfrm>
          <a:prstGeom prst="rect">
            <a:avLst/>
          </a:prstGeom>
          <a:effectLst/>
        </p:spPr>
      </p:pic>
      <p:sp>
        <p:nvSpPr>
          <p:cNvPr id="61" name="TextBox 60"/>
          <p:cNvSpPr txBox="1"/>
          <p:nvPr/>
        </p:nvSpPr>
        <p:spPr>
          <a:xfrm>
            <a:off x="1984025" y="3050146"/>
            <a:ext cx="1368000" cy="1231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 smtClean="0">
                <a:solidFill>
                  <a:prstClr val="black"/>
                </a:solidFill>
                <a:latin typeface="Calibri"/>
                <a:ea typeface=""/>
              </a:rPr>
              <a:t>Deep sleep</a:t>
            </a:r>
            <a:endParaRPr kumimoji="0" lang="en-US" sz="8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11984" y="2788066"/>
            <a:ext cx="432048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Calibri"/>
                <a:ea typeface=""/>
              </a:rPr>
              <a:t>wake-up signal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63" name="Left Brace 62"/>
          <p:cNvSpPr/>
          <p:nvPr/>
        </p:nvSpPr>
        <p:spPr bwMode="auto">
          <a:xfrm>
            <a:off x="1356592" y="2746287"/>
            <a:ext cx="108000" cy="288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884407" y="2683096"/>
            <a:ext cx="360000" cy="36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Ack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33199" y="1961079"/>
            <a:ext cx="576000" cy="36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DL Data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65668" y="2926887"/>
            <a:ext cx="432048" cy="1231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Backoff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583431" y="2683096"/>
            <a:ext cx="360000" cy="36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Poll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H="1" flipV="1">
            <a:off x="5943431" y="2330028"/>
            <a:ext cx="0" cy="72000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 flipH="1" flipV="1">
            <a:off x="8244408" y="2330028"/>
            <a:ext cx="0" cy="72000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57" name="Rectangle 56"/>
          <p:cNvSpPr/>
          <p:nvPr/>
        </p:nvSpPr>
        <p:spPr>
          <a:xfrm>
            <a:off x="6081545" y="1965260"/>
            <a:ext cx="360000" cy="36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Ack</a:t>
            </a:r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6441545" y="2332192"/>
            <a:ext cx="1" cy="717807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6801151" y="2200387"/>
            <a:ext cx="432048" cy="1231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Backoff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3390199" y="3185601"/>
            <a:ext cx="2772000" cy="0"/>
          </a:xfrm>
          <a:prstGeom prst="line">
            <a:avLst/>
          </a:prstGeom>
          <a:noFill/>
          <a:ln w="3175" cap="flat" cmpd="sng" algn="ctr">
            <a:solidFill>
              <a:srgbClr val="284673"/>
            </a:solidFill>
            <a:prstDash val="dash"/>
            <a:headEnd type="none" w="med" len="med"/>
            <a:tailEnd type="triangl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>
            <a:off x="6162199" y="3049999"/>
            <a:ext cx="0" cy="288000"/>
          </a:xfrm>
          <a:prstGeom prst="line">
            <a:avLst/>
          </a:prstGeom>
          <a:noFill/>
          <a:ln w="3175" cap="flat" cmpd="sng" algn="ctr">
            <a:solidFill>
              <a:srgbClr val="284673"/>
            </a:solidFill>
            <a:prstDash val="dash"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4434524" y="3215785"/>
            <a:ext cx="432048" cy="123111"/>
          </a:xfrm>
          <a:prstGeom prst="rect">
            <a:avLst/>
          </a:prstGeom>
          <a:solidFill>
            <a:sysClr val="window" lastClr="FFFFFF"/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Timeout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3365413" y="3064884"/>
            <a:ext cx="0" cy="288000"/>
          </a:xfrm>
          <a:prstGeom prst="line">
            <a:avLst/>
          </a:prstGeom>
          <a:noFill/>
          <a:ln w="3175" cap="flat" cmpd="sng" algn="ctr">
            <a:solidFill>
              <a:srgbClr val="284673"/>
            </a:solidFill>
            <a:prstDash val="dash"/>
            <a:headEnd type="none" w="med" len="med"/>
            <a:tailEnd type="none" w="med" len="med"/>
          </a:ln>
          <a:effectLst/>
        </p:spPr>
      </p:cxnSp>
      <p:sp>
        <p:nvSpPr>
          <p:cNvPr id="65" name="Oval 64"/>
          <p:cNvSpPr/>
          <p:nvPr/>
        </p:nvSpPr>
        <p:spPr bwMode="auto">
          <a:xfrm>
            <a:off x="5504230" y="2602667"/>
            <a:ext cx="540000" cy="540000"/>
          </a:xfrm>
          <a:prstGeom prst="ellipse">
            <a:avLst/>
          </a:prstGeom>
          <a:noFill/>
          <a:ln w="31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213919" y="3365956"/>
            <a:ext cx="1120622" cy="246221"/>
          </a:xfrm>
          <a:prstGeom prst="rect">
            <a:avLst/>
          </a:prstGeom>
          <a:solidFill>
            <a:sysClr val="window" lastClr="FFFFFF"/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noProof="0" dirty="0" smtClean="0">
                <a:solidFill>
                  <a:srgbClr val="FF0000"/>
                </a:solidFill>
                <a:latin typeface="Calibri"/>
                <a:ea typeface=""/>
              </a:rPr>
              <a:t>indicator for the successful WUP transmission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7809199" y="2323394"/>
            <a:ext cx="1" cy="717807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9" name="Straight Connector 68"/>
          <p:cNvCxnSpPr>
            <a:stCxn id="66" idx="0"/>
            <a:endCxn id="65" idx="4"/>
          </p:cNvCxnSpPr>
          <p:nvPr/>
        </p:nvCxnSpPr>
        <p:spPr>
          <a:xfrm flipV="1">
            <a:off x="5774230" y="3142667"/>
            <a:ext cx="0" cy="223289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dash"/>
            <a:headEnd type="none" w="med" len="med"/>
            <a:tailEnd type="triangl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9959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sequence </a:t>
            </a:r>
            <a:r>
              <a:rPr lang="en-US" altLang="ko-KR" dirty="0" smtClean="0"/>
              <a:t>3</a:t>
            </a:r>
            <a:r>
              <a:rPr lang="en-US" altLang="ko-KR" dirty="0" smtClean="0"/>
              <a:t>: WUR Ack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37826"/>
            <a:ext cx="7770813" cy="2946977"/>
          </a:xfrm>
        </p:spPr>
        <p:txBody>
          <a:bodyPr>
            <a:normAutofit fontScale="6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WUR sequence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/>
              <a:t>AP </a:t>
            </a:r>
            <a:r>
              <a:rPr lang="en-US" dirty="0" smtClean="0"/>
              <a:t>transmits </a:t>
            </a:r>
            <a:r>
              <a:rPr lang="en-US" dirty="0"/>
              <a:t>wake-up packet </a:t>
            </a:r>
            <a:r>
              <a:rPr lang="en-US" dirty="0" smtClean="0"/>
              <a:t>to </a:t>
            </a:r>
            <a:r>
              <a:rPr lang="en-US" dirty="0"/>
              <a:t>WUR </a:t>
            </a:r>
            <a:r>
              <a:rPr lang="en-US" dirty="0" smtClean="0"/>
              <a:t>STA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 responses with WUR Ack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After </a:t>
            </a:r>
            <a:r>
              <a:rPr lang="en-US" dirty="0" smtClean="0"/>
              <a:t>STA’s </a:t>
            </a:r>
            <a:r>
              <a:rPr lang="en-US" dirty="0"/>
              <a:t>wake-up delay, </a:t>
            </a:r>
            <a:r>
              <a:rPr lang="en-US" dirty="0" smtClean="0"/>
              <a:t>AP </a:t>
            </a:r>
            <a:r>
              <a:rPr lang="en-US" dirty="0"/>
              <a:t>transmits </a:t>
            </a:r>
            <a:r>
              <a:rPr lang="en-US" dirty="0" smtClean="0"/>
              <a:t>downlink data </a:t>
            </a:r>
            <a:r>
              <a:rPr lang="en-US" dirty="0"/>
              <a:t>to </a:t>
            </a:r>
            <a:r>
              <a:rPr lang="en-US" dirty="0" smtClean="0"/>
              <a:t>STA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Recovery from the failed WUP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If AP does not receive the </a:t>
            </a:r>
            <a:r>
              <a:rPr lang="en-US" dirty="0" smtClean="0"/>
              <a:t>WUR </a:t>
            </a:r>
            <a:r>
              <a:rPr lang="en-US" dirty="0" smtClean="0"/>
              <a:t>Ack, </a:t>
            </a:r>
            <a:r>
              <a:rPr lang="en-US" dirty="0"/>
              <a:t>AP should retransmit the wake-up </a:t>
            </a:r>
            <a:r>
              <a:rPr lang="en-US" dirty="0" smtClean="0"/>
              <a:t>packet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Latency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failed wake-up packet transmission is indicated </a:t>
            </a:r>
            <a:r>
              <a:rPr lang="en-US" dirty="0" smtClean="0"/>
              <a:t>after SIFS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Discussions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STA’s wake-up </a:t>
            </a:r>
            <a:r>
              <a:rPr lang="en-US" dirty="0"/>
              <a:t>radio should have capability to send WUR Ack packet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AP’s WUR or 802.11 </a:t>
            </a:r>
            <a:r>
              <a:rPr lang="en-US" dirty="0"/>
              <a:t>should have capability to receive WUR Ack packet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WUR </a:t>
            </a:r>
            <a:r>
              <a:rPr lang="en-US" dirty="0"/>
              <a:t>Ack </a:t>
            </a:r>
            <a:r>
              <a:rPr lang="en-US" dirty="0" smtClean="0"/>
              <a:t>packet may </a:t>
            </a:r>
            <a:r>
              <a:rPr lang="en-US" dirty="0"/>
              <a:t>not </a:t>
            </a:r>
            <a:r>
              <a:rPr lang="en-US" dirty="0" smtClean="0"/>
              <a:t>have </a:t>
            </a:r>
            <a:r>
              <a:rPr lang="en-US" dirty="0"/>
              <a:t>legacy </a:t>
            </a:r>
            <a:r>
              <a:rPr lang="en-US" dirty="0" smtClean="0"/>
              <a:t>preamble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2016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5246446" y="2206916"/>
            <a:ext cx="432048" cy="1231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Backoff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1713613" y="2320637"/>
            <a:ext cx="594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>
            <a:off x="1713613" y="2757680"/>
            <a:ext cx="594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40" name="Straight Connector 39"/>
          <p:cNvCxnSpPr/>
          <p:nvPr/>
        </p:nvCxnSpPr>
        <p:spPr>
          <a:xfrm>
            <a:off x="3476455" y="2098183"/>
            <a:ext cx="1109" cy="64800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>
          <a:xfrm>
            <a:off x="3460975" y="2889337"/>
            <a:ext cx="1800000" cy="0"/>
          </a:xfrm>
          <a:prstGeom prst="line">
            <a:avLst/>
          </a:prstGeom>
          <a:noFill/>
          <a:ln w="3175" cap="flat" cmpd="sng" algn="ctr">
            <a:solidFill>
              <a:srgbClr val="284673"/>
            </a:solidFill>
            <a:prstDash val="dash"/>
            <a:headEnd type="none" w="med" len="med"/>
            <a:tailEnd type="triangl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>
          <a:xfrm>
            <a:off x="1713613" y="3040757"/>
            <a:ext cx="594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43" name="Straight Connector 42"/>
          <p:cNvCxnSpPr/>
          <p:nvPr/>
        </p:nvCxnSpPr>
        <p:spPr>
          <a:xfrm>
            <a:off x="3477564" y="2750336"/>
            <a:ext cx="0" cy="288000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dash"/>
            <a:headEnd type="none" w="med" len="med"/>
            <a:tailEnd type="triangl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955631" y="2906443"/>
            <a:ext cx="765400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noProof="0" dirty="0" smtClean="0">
                <a:solidFill>
                  <a:prstClr val="black"/>
                </a:solidFill>
                <a:latin typeface="Calibri"/>
                <a:ea typeface=""/>
              </a:rPr>
              <a:t>Wake-up  Delay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38618" y="2199834"/>
            <a:ext cx="439200" cy="1231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Backoff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88504" y="2248669"/>
            <a:ext cx="432048" cy="1231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802.11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88504" y="2671208"/>
            <a:ext cx="432048" cy="1231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WUR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588504" y="2966406"/>
            <a:ext cx="432048" cy="1231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802.11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677818" y="2105402"/>
            <a:ext cx="792000" cy="216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Wake-up packet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1115616" y="1988880"/>
            <a:ext cx="360000" cy="360000"/>
            <a:chOff x="2407112" y="1879697"/>
            <a:chExt cx="446036" cy="489064"/>
          </a:xfrm>
        </p:grpSpPr>
        <p:cxnSp>
          <p:nvCxnSpPr>
            <p:cNvPr id="51" name="Straight Connector 50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60" name="Picture 59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6035" y="2674287"/>
            <a:ext cx="222400" cy="360000"/>
          </a:xfrm>
          <a:prstGeom prst="rect">
            <a:avLst/>
          </a:prstGeom>
          <a:effectLst/>
        </p:spPr>
      </p:pic>
      <p:sp>
        <p:nvSpPr>
          <p:cNvPr id="61" name="TextBox 60"/>
          <p:cNvSpPr txBox="1"/>
          <p:nvPr/>
        </p:nvSpPr>
        <p:spPr>
          <a:xfrm>
            <a:off x="2088430" y="3050146"/>
            <a:ext cx="1368000" cy="1231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 smtClean="0">
                <a:solidFill>
                  <a:prstClr val="black"/>
                </a:solidFill>
                <a:latin typeface="Calibri"/>
                <a:ea typeface=""/>
              </a:rPr>
              <a:t>Deep sleep</a:t>
            </a:r>
            <a:endParaRPr kumimoji="0" lang="en-US" sz="8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016389" y="2788066"/>
            <a:ext cx="432048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Calibri"/>
                <a:ea typeface=""/>
              </a:rPr>
              <a:t>wake-up signal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63" name="Left Brace 62"/>
          <p:cNvSpPr/>
          <p:nvPr/>
        </p:nvSpPr>
        <p:spPr bwMode="auto">
          <a:xfrm>
            <a:off x="1460997" y="2746287"/>
            <a:ext cx="108000" cy="288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372239" y="2671984"/>
            <a:ext cx="360000" cy="36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Ack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613341" y="2543029"/>
            <a:ext cx="369474" cy="216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WUR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Ack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 flipV="1">
            <a:off x="3613340" y="2007910"/>
            <a:ext cx="0" cy="759892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>
          <a:xfrm>
            <a:off x="1713613" y="2017298"/>
            <a:ext cx="594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1588504" y="1966248"/>
            <a:ext cx="432048" cy="1231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WUR</a:t>
            </a:r>
          </a:p>
        </p:txBody>
      </p:sp>
      <p:sp>
        <p:nvSpPr>
          <p:cNvPr id="99" name="Left Brace 98"/>
          <p:cNvSpPr/>
          <p:nvPr/>
        </p:nvSpPr>
        <p:spPr bwMode="auto">
          <a:xfrm>
            <a:off x="1471410" y="2034177"/>
            <a:ext cx="108000" cy="288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691978" y="1952013"/>
            <a:ext cx="576000" cy="3600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DL Data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6267978" y="2334362"/>
            <a:ext cx="1" cy="717807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>
          <a:xfrm flipH="1">
            <a:off x="6732239" y="2321440"/>
            <a:ext cx="1" cy="717807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55" name="Oval 54"/>
          <p:cNvSpPr/>
          <p:nvPr/>
        </p:nvSpPr>
        <p:spPr bwMode="auto">
          <a:xfrm>
            <a:off x="3538437" y="2389311"/>
            <a:ext cx="540000" cy="540000"/>
          </a:xfrm>
          <a:prstGeom prst="ellipse">
            <a:avLst/>
          </a:prstGeom>
          <a:noFill/>
          <a:ln w="31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48126" y="3215433"/>
            <a:ext cx="1120622" cy="246221"/>
          </a:xfrm>
          <a:prstGeom prst="rect">
            <a:avLst/>
          </a:prstGeom>
          <a:solidFill>
            <a:sysClr val="window" lastClr="FFFFFF"/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noProof="0" dirty="0" smtClean="0">
                <a:solidFill>
                  <a:srgbClr val="FF0000"/>
                </a:solidFill>
                <a:latin typeface="Calibri"/>
                <a:ea typeface=""/>
              </a:rPr>
              <a:t>indicator for the successful WUP transmission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3340" y="2276872"/>
            <a:ext cx="0" cy="42894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8" name="Straight Connector 57"/>
          <p:cNvCxnSpPr>
            <a:stCxn id="56" idx="0"/>
            <a:endCxn id="55" idx="4"/>
          </p:cNvCxnSpPr>
          <p:nvPr/>
        </p:nvCxnSpPr>
        <p:spPr>
          <a:xfrm flipV="1">
            <a:off x="3808437" y="2929311"/>
            <a:ext cx="0" cy="286122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dash"/>
            <a:headEnd type="none" w="med" len="med"/>
            <a:tailEnd type="triangl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87233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from Wake-up </a:t>
            </a:r>
            <a:r>
              <a:rPr lang="en-US" dirty="0"/>
              <a:t>p</a:t>
            </a:r>
            <a:r>
              <a:rPr lang="en-US" dirty="0" smtClean="0"/>
              <a:t>acket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01007"/>
            <a:ext cx="7770813" cy="2593405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The wake-up delay </a:t>
            </a:r>
            <a:r>
              <a:rPr lang="en-US" dirty="0" smtClean="0"/>
              <a:t>(internal state transition time) can </a:t>
            </a:r>
            <a:r>
              <a:rPr lang="en-US" dirty="0" smtClean="0"/>
              <a:t>be quite </a:t>
            </a:r>
            <a:r>
              <a:rPr lang="en-US" dirty="0" smtClean="0"/>
              <a:t>large, i.e. several milliseconds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smtClean="0"/>
              <a:t>considering the current 802.11 transceiver implementations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After </a:t>
            </a:r>
            <a:r>
              <a:rPr lang="en-US" dirty="0" smtClean="0"/>
              <a:t>the failed </a:t>
            </a:r>
            <a:r>
              <a:rPr lang="en-US" dirty="0" smtClean="0"/>
              <a:t>wake-up </a:t>
            </a:r>
            <a:r>
              <a:rPr lang="en-US" dirty="0" smtClean="0"/>
              <a:t>pa</a:t>
            </a:r>
            <a:r>
              <a:rPr lang="en-US" dirty="0" smtClean="0"/>
              <a:t>cket </a:t>
            </a:r>
            <a:r>
              <a:rPr lang="en-US" dirty="0" smtClean="0"/>
              <a:t>transmission, it’d be better to have immediate recovery sequence to minimize the overall data delivery latency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2016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08304" y="2420054"/>
            <a:ext cx="5400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sp>
        <p:nvSpPr>
          <p:cNvPr id="8" name="Rectangle 7"/>
          <p:cNvSpPr/>
          <p:nvPr/>
        </p:nvSpPr>
        <p:spPr>
          <a:xfrm>
            <a:off x="2202644" y="1843990"/>
            <a:ext cx="10800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Wake-up Packet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Transmission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5195356" y="1843990"/>
            <a:ext cx="1080000" cy="57606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802.11 Data</a:t>
            </a:r>
            <a:endParaRPr lang="en-US" sz="1000" kern="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Exchange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275856" y="2267614"/>
            <a:ext cx="1800000" cy="0"/>
          </a:xfrm>
          <a:prstGeom prst="line">
            <a:avLst/>
          </a:prstGeom>
          <a:noFill/>
          <a:ln w="3175" cap="flat" cmpd="sng" algn="ctr">
            <a:solidFill>
              <a:srgbClr val="284673"/>
            </a:solidFill>
            <a:prstDash val="dash"/>
            <a:headEnd type="triangl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565703" y="2025124"/>
            <a:ext cx="1150113" cy="209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wake-up delay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31840" y="2681353"/>
            <a:ext cx="720000" cy="34787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0432FF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Immediate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Recovery Procedure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Connector 13"/>
          <p:cNvCxnSpPr>
            <a:stCxn id="13" idx="0"/>
          </p:cNvCxnSpPr>
          <p:nvPr/>
        </p:nvCxnSpPr>
        <p:spPr>
          <a:xfrm flipV="1">
            <a:off x="3491840" y="2417148"/>
            <a:ext cx="0" cy="264205"/>
          </a:xfrm>
          <a:prstGeom prst="line">
            <a:avLst/>
          </a:prstGeom>
          <a:noFill/>
          <a:ln w="12700" cap="flat" cmpd="sng" algn="ctr">
            <a:solidFill>
              <a:srgbClr val="0432FF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2204263" y="1823995"/>
            <a:ext cx="1103520" cy="56628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9" name="Straight Connector 18"/>
          <p:cNvCxnSpPr/>
          <p:nvPr/>
        </p:nvCxnSpPr>
        <p:spPr>
          <a:xfrm>
            <a:off x="2195736" y="1818596"/>
            <a:ext cx="1103520" cy="56628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4997738" y="2680887"/>
            <a:ext cx="720000" cy="34787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Late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Recovery Procedure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357738" y="2416682"/>
            <a:ext cx="0" cy="264205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8718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49421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For </a:t>
            </a:r>
            <a:r>
              <a:rPr lang="en-US" dirty="0" smtClean="0"/>
              <a:t>low latency </a:t>
            </a:r>
            <a:r>
              <a:rPr lang="en-US" dirty="0" smtClean="0"/>
              <a:t>required scenarios</a:t>
            </a:r>
            <a:r>
              <a:rPr lang="en-US" dirty="0" smtClean="0"/>
              <a:t>, WUR sequence design should minimize the overall latency in </a:t>
            </a:r>
            <a:r>
              <a:rPr lang="en-US" dirty="0"/>
              <a:t>transferring user data </a:t>
            </a:r>
            <a:r>
              <a:rPr lang="en-US" dirty="0" smtClean="0"/>
              <a:t>to </a:t>
            </a:r>
            <a:r>
              <a:rPr lang="en-US" dirty="0" smtClean="0"/>
              <a:t>STA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We discussed several wake-up and data exchange </a:t>
            </a:r>
            <a:r>
              <a:rPr lang="en-US" dirty="0" smtClean="0"/>
              <a:t>sequences, </a:t>
            </a:r>
            <a:r>
              <a:rPr lang="en-US" dirty="0" smtClean="0"/>
              <a:t>and compared their </a:t>
            </a:r>
            <a:r>
              <a:rPr lang="en-US" dirty="0" smtClean="0"/>
              <a:t>recovery latencies </a:t>
            </a:r>
            <a:r>
              <a:rPr lang="en-US" dirty="0" smtClean="0"/>
              <a:t>when wake-up packet transmission is </a:t>
            </a:r>
            <a:r>
              <a:rPr lang="en-US" dirty="0" smtClean="0"/>
              <a:t>failed</a:t>
            </a: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/>
              <a:t>Due to the </a:t>
            </a:r>
            <a:r>
              <a:rPr lang="en-US" dirty="0" smtClean="0"/>
              <a:t>long </a:t>
            </a:r>
            <a:r>
              <a:rPr lang="en-US" dirty="0" smtClean="0"/>
              <a:t>wake-up </a:t>
            </a:r>
            <a:r>
              <a:rPr lang="en-US" dirty="0" smtClean="0"/>
              <a:t>delay,</a:t>
            </a:r>
            <a:r>
              <a:rPr lang="en-US" dirty="0"/>
              <a:t> </a:t>
            </a:r>
            <a:r>
              <a:rPr lang="en-US" dirty="0" smtClean="0"/>
              <a:t>we propose that WUR design should consider </a:t>
            </a:r>
            <a:r>
              <a:rPr lang="en-US" dirty="0" smtClean="0"/>
              <a:t>an immediate acknowledgement mechanism after </a:t>
            </a:r>
            <a:r>
              <a:rPr lang="en-US" dirty="0"/>
              <a:t>w</a:t>
            </a:r>
            <a:r>
              <a:rPr lang="en-US" dirty="0" smtClean="0"/>
              <a:t>ake-up packet </a:t>
            </a:r>
            <a:r>
              <a:rPr lang="en-US" dirty="0" smtClean="0"/>
              <a:t>reception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Nov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5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Nov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sz="1800" dirty="0" smtClean="0"/>
              <a:t>[1] 11-16/1045r6, A Par Proposal for Wake-up Radio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sz="1800" dirty="0" smtClean="0"/>
              <a:t>[2] 11-14/0980r16</a:t>
            </a:r>
            <a:r>
              <a:rPr lang="en-US" altLang="ko-KR" sz="1800" dirty="0"/>
              <a:t>, TGax Simulation </a:t>
            </a:r>
            <a:r>
              <a:rPr lang="en-US" altLang="ko-KR" sz="1800" dirty="0" smtClean="0"/>
              <a:t>Scenarios</a:t>
            </a:r>
            <a:endParaRPr lang="en-US" altLang="ko-KR" sz="1800" dirty="0"/>
          </a:p>
          <a:p>
            <a:pPr marL="0" lvl="1" indent="0">
              <a:spcBef>
                <a:spcPts val="600"/>
              </a:spcBef>
            </a:pPr>
            <a:r>
              <a:rPr lang="en-US" altLang="ko-KR" sz="1800" dirty="0" smtClean="0"/>
              <a:t>[3] </a:t>
            </a:r>
            <a:r>
              <a:rPr lang="nl-NL" altLang="ko-KR" sz="1800" dirty="0" smtClean="0">
                <a:ea typeface="굴림" charset="-127"/>
              </a:rPr>
              <a:t>11-16/0341r0, </a:t>
            </a:r>
            <a:r>
              <a:rPr lang="en-US" altLang="ko-KR" sz="1800" dirty="0" smtClean="0">
                <a:ea typeface="굴림" charset="-127"/>
              </a:rPr>
              <a:t>LP-WUR </a:t>
            </a:r>
            <a:r>
              <a:rPr lang="en-US" altLang="ko-KR" sz="1800" dirty="0">
                <a:ea typeface="굴림" charset="-127"/>
              </a:rPr>
              <a:t>(Low-Power Wake-Up Receiver) Follow-Up</a:t>
            </a:r>
          </a:p>
          <a:p>
            <a:pPr marL="0" lvl="1" indent="0">
              <a:spcBef>
                <a:spcPts val="600"/>
              </a:spcBef>
            </a:pPr>
            <a:endParaRPr lang="en-US" altLang="ko-KR" sz="1800" dirty="0" smtClean="0"/>
          </a:p>
          <a:p>
            <a:pPr marL="0" lvl="1" indent="0">
              <a:spcBef>
                <a:spcPts val="600"/>
              </a:spcBef>
            </a:pPr>
            <a:endParaRPr lang="en-US" altLang="ko-KR" sz="1800" dirty="0" smtClean="0"/>
          </a:p>
          <a:p>
            <a:pPr marL="0" lvl="1" indent="0">
              <a:spcBef>
                <a:spcPts val="600"/>
              </a:spcBef>
            </a:pPr>
            <a:endParaRPr lang="en-US" sz="18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09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60942</TotalTime>
  <Words>862</Words>
  <Application>Microsoft Macintosh PowerPoint</Application>
  <PresentationFormat>On-screen Show (4:3)</PresentationFormat>
  <Paragraphs>178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Calibri</vt:lpstr>
      <vt:lpstr>MS Gothic</vt:lpstr>
      <vt:lpstr>Times New Roman</vt:lpstr>
      <vt:lpstr>Wingdings</vt:lpstr>
      <vt:lpstr>굴림</vt:lpstr>
      <vt:lpstr>Arial</vt:lpstr>
      <vt:lpstr>Office Theme</vt:lpstr>
      <vt:lpstr>Document</vt:lpstr>
      <vt:lpstr>Wake-up and Data Exchange Sequences</vt:lpstr>
      <vt:lpstr>Introduction</vt:lpstr>
      <vt:lpstr>Wake-up delay defined in 11ax</vt:lpstr>
      <vt:lpstr>WUR sequence 1 : DL Data</vt:lpstr>
      <vt:lpstr>WUR sequence 2: UL Poll</vt:lpstr>
      <vt:lpstr>WUR sequence 3: WUR Ack </vt:lpstr>
      <vt:lpstr>Recovery from Wake-up packet failures</vt:lpstr>
      <vt:lpstr>Conclusions</vt:lpstr>
      <vt:lpstr>References</vt:lpstr>
    </vt:vector>
  </TitlesOfParts>
  <Company>WILUS Institute</Company>
  <LinksUpToDate>false</LinksUpToDate>
  <SharedDoc>false</SharedDoc>
  <HyperlinkBase/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Son John</cp:lastModifiedBy>
  <cp:revision>4401</cp:revision>
  <cp:lastPrinted>2016-07-22T00:02:48Z</cp:lastPrinted>
  <dcterms:created xsi:type="dcterms:W3CDTF">2014-04-14T10:59:07Z</dcterms:created>
  <dcterms:modified xsi:type="dcterms:W3CDTF">2016-11-08T16:57:36Z</dcterms:modified>
</cp:coreProperties>
</file>