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0" r:id="rId2"/>
    <p:sldId id="279" r:id="rId3"/>
    <p:sldId id="272" r:id="rId4"/>
    <p:sldId id="271" r:id="rId5"/>
    <p:sldId id="277" r:id="rId6"/>
    <p:sldId id="278" r:id="rId7"/>
    <p:sldId id="273" r:id="rId8"/>
    <p:sldId id="280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1" autoAdjust="0"/>
  </p:normalViewPr>
  <p:slideViewPr>
    <p:cSldViewPr>
      <p:cViewPr varScale="1">
        <p:scale>
          <a:sx n="69" d="100"/>
          <a:sy n="69" d="100"/>
        </p:scale>
        <p:origin x="-133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3520" y="6475413"/>
            <a:ext cx="17104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802.11-16/1460r0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MAC Consideration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16918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2016-11-06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914400" y="1975540"/>
          <a:ext cx="7239000" cy="90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high-level MAC aspects of  WUR are considered:</a:t>
            </a:r>
          </a:p>
          <a:p>
            <a:pPr lvl="1"/>
            <a:r>
              <a:rPr lang="en-US" dirty="0" smtClean="0"/>
              <a:t>Wakeup handshake approaches</a:t>
            </a:r>
          </a:p>
          <a:p>
            <a:pPr lvl="1"/>
            <a:r>
              <a:rPr lang="en-US" dirty="0" smtClean="0"/>
              <a:t>Single STA wake-up and multi-STA wake-up</a:t>
            </a:r>
          </a:p>
          <a:p>
            <a:pPr lvl="1"/>
            <a:r>
              <a:rPr lang="en-US" dirty="0" smtClean="0"/>
              <a:t>EDCA Discussion</a:t>
            </a:r>
          </a:p>
          <a:p>
            <a:pPr lvl="1"/>
            <a:r>
              <a:rPr lang="en-US" dirty="0" smtClean="0"/>
              <a:t>Beacon </a:t>
            </a:r>
            <a:r>
              <a:rPr lang="en-US" dirty="0" smtClean="0"/>
              <a:t>Discussion</a:t>
            </a:r>
          </a:p>
          <a:p>
            <a:pPr lvl="1"/>
            <a:r>
              <a:rPr lang="en-US" dirty="0" smtClean="0"/>
              <a:t>Security discussion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2716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Wakeup Handshake </a:t>
            </a:r>
            <a:r>
              <a:rPr lang="en-US" sz="2800" b="0" dirty="0" smtClean="0"/>
              <a:t>1: </a:t>
            </a:r>
            <a:r>
              <a:rPr lang="en-US" sz="2800" b="0" dirty="0" smtClean="0"/>
              <a:t>Handshake through LP antenna and 802.11 antenna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2133600"/>
          </a:xfrm>
        </p:spPr>
        <p:txBody>
          <a:bodyPr>
            <a:normAutofit/>
          </a:bodyPr>
          <a:lstStyle/>
          <a:p>
            <a:r>
              <a:rPr lang="en-US" sz="1800" b="0" dirty="0" smtClean="0"/>
              <a:t>Wakeup </a:t>
            </a:r>
            <a:r>
              <a:rPr lang="en-US" sz="1800" b="0" dirty="0" err="1" smtClean="0"/>
              <a:t>Req</a:t>
            </a:r>
            <a:r>
              <a:rPr lang="en-US" sz="1800" b="0" dirty="0" smtClean="0"/>
              <a:t> is the low power frames</a:t>
            </a:r>
            <a:r>
              <a:rPr lang="en-US" sz="1800" b="0" dirty="0" smtClean="0"/>
              <a:t>.</a:t>
            </a:r>
            <a:endParaRPr lang="en-US" sz="1800" b="0" dirty="0" smtClean="0"/>
          </a:p>
          <a:p>
            <a:r>
              <a:rPr lang="en-US" sz="1800" b="0" dirty="0" smtClean="0"/>
              <a:t>802.11 frame, e.g. PS-Poll, QoS Null, RTS is the acknowledgement of </a:t>
            </a:r>
            <a:r>
              <a:rPr lang="en-US" sz="1800" b="0" dirty="0" smtClean="0"/>
              <a:t>Wakeup </a:t>
            </a:r>
            <a:r>
              <a:rPr lang="en-US" sz="1800" b="0" dirty="0" smtClean="0"/>
              <a:t>Req.</a:t>
            </a:r>
          </a:p>
          <a:p>
            <a:pPr lvl="1"/>
            <a:r>
              <a:rPr lang="en-US" sz="1600" b="0" dirty="0" smtClean="0"/>
              <a:t>LP Wakeup </a:t>
            </a:r>
            <a:r>
              <a:rPr lang="en-US" sz="1600" b="0" dirty="0" err="1" smtClean="0"/>
              <a:t>Req</a:t>
            </a:r>
            <a:r>
              <a:rPr lang="en-US" sz="1600" b="0" dirty="0" smtClean="0"/>
              <a:t> and its acknowledgement frame are transmitted in different TXOP.</a:t>
            </a:r>
          </a:p>
          <a:p>
            <a:r>
              <a:rPr lang="en-US" sz="1800" b="0" dirty="0" smtClean="0"/>
              <a:t>After receiving the acknowledgement from the STA, the AP transmits date frame to the STA.</a:t>
            </a:r>
          </a:p>
          <a:p>
            <a:pPr lvl="1"/>
            <a:r>
              <a:rPr lang="en-US" sz="1600" b="0" dirty="0" smtClean="0"/>
              <a:t>The AP shall be ready to transmit the data frame after receiving the acknowledgement frame.</a:t>
            </a:r>
            <a:endParaRPr lang="en-US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3</a:t>
            </a:fld>
            <a:endParaRPr lang="en-US" sz="900" dirty="0"/>
          </a:p>
        </p:txBody>
      </p:sp>
      <p:sp>
        <p:nvSpPr>
          <p:cNvPr id="8" name="Rectangle 7"/>
          <p:cNvSpPr/>
          <p:nvPr/>
        </p:nvSpPr>
        <p:spPr bwMode="auto">
          <a:xfrm>
            <a:off x="1642265" y="475112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023265" y="4827325"/>
            <a:ext cx="533400" cy="152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032665" y="5055925"/>
            <a:ext cx="7620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13"/>
          <p:cNvSpPr/>
          <p:nvPr/>
        </p:nvSpPr>
        <p:spPr>
          <a:xfrm>
            <a:off x="1559140" y="4551225"/>
            <a:ext cx="11434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LP Wakeup </a:t>
            </a:r>
            <a:r>
              <a:rPr lang="en-US" sz="1200" dirty="0" err="1" smtClean="0"/>
              <a:t>Req</a:t>
            </a:r>
            <a:endParaRPr lang="en-US" sz="120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1718465" y="4979725"/>
            <a:ext cx="1143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1108865" y="5208325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1413665" y="5436925"/>
            <a:ext cx="14161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Lower Power PPDU</a:t>
            </a:r>
            <a:endParaRPr lang="en-US" sz="1200" dirty="0"/>
          </a:p>
        </p:txBody>
      </p:sp>
      <p:cxnSp>
        <p:nvCxnSpPr>
          <p:cNvPr id="18" name="Straight Arrow Connector 17"/>
          <p:cNvCxnSpPr/>
          <p:nvPr/>
        </p:nvCxnSpPr>
        <p:spPr bwMode="auto">
          <a:xfrm flipV="1">
            <a:off x="2251865" y="4903525"/>
            <a:ext cx="1143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5071265" y="4748150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452265" y="4748150"/>
            <a:ext cx="21336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7772400" y="5052950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8153400" y="5052950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147465" y="5133201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32" name="Straight Arrow Connector 31"/>
          <p:cNvCxnSpPr/>
          <p:nvPr/>
        </p:nvCxnSpPr>
        <p:spPr bwMode="auto">
          <a:xfrm flipV="1">
            <a:off x="5223665" y="4876800"/>
            <a:ext cx="0" cy="3326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Rectangle 32"/>
          <p:cNvSpPr/>
          <p:nvPr/>
        </p:nvSpPr>
        <p:spPr>
          <a:xfrm>
            <a:off x="5680865" y="4776850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Data MPDU</a:t>
            </a:r>
            <a:endParaRPr lang="en-US" sz="1200" dirty="0"/>
          </a:p>
        </p:txBody>
      </p:sp>
      <p:sp>
        <p:nvSpPr>
          <p:cNvPr id="36" name="Rectangle 35"/>
          <p:cNvSpPr/>
          <p:nvPr/>
        </p:nvSpPr>
        <p:spPr>
          <a:xfrm>
            <a:off x="7239000" y="5410200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37" name="Straight Arrow Connector 36"/>
          <p:cNvCxnSpPr/>
          <p:nvPr/>
        </p:nvCxnSpPr>
        <p:spPr bwMode="auto">
          <a:xfrm flipV="1">
            <a:off x="7620000" y="5257800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Rectangle 37"/>
          <p:cNvSpPr/>
          <p:nvPr/>
        </p:nvSpPr>
        <p:spPr>
          <a:xfrm>
            <a:off x="8153400" y="5029200"/>
            <a:ext cx="4230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Ack</a:t>
            </a:r>
            <a:endParaRPr lang="en-US" sz="1200" dirty="0"/>
          </a:p>
        </p:txBody>
      </p:sp>
      <p:sp>
        <p:nvSpPr>
          <p:cNvPr id="39" name="Rectangle 38"/>
          <p:cNvSpPr/>
          <p:nvPr/>
        </p:nvSpPr>
        <p:spPr>
          <a:xfrm>
            <a:off x="651665" y="4800600"/>
            <a:ext cx="7553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WUR AP</a:t>
            </a:r>
            <a:endParaRPr lang="en-US" sz="1200" dirty="0"/>
          </a:p>
        </p:txBody>
      </p:sp>
      <p:sp>
        <p:nvSpPr>
          <p:cNvPr id="40" name="Rectangle 39"/>
          <p:cNvSpPr/>
          <p:nvPr/>
        </p:nvSpPr>
        <p:spPr>
          <a:xfrm>
            <a:off x="651665" y="5029200"/>
            <a:ext cx="83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WUR STA</a:t>
            </a:r>
            <a:endParaRPr lang="en-US" sz="1200" dirty="0"/>
          </a:p>
        </p:txBody>
      </p:sp>
      <p:sp>
        <p:nvSpPr>
          <p:cNvPr id="43" name="Right Brace 42"/>
          <p:cNvSpPr/>
          <p:nvPr/>
        </p:nvSpPr>
        <p:spPr bwMode="auto">
          <a:xfrm rot="16200000">
            <a:off x="2097528" y="4063388"/>
            <a:ext cx="156274" cy="1066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718465" y="4217725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4156865" y="505592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537865" y="5055925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623465" y="5413175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52" name="Straight Arrow Connector 51"/>
          <p:cNvCxnSpPr/>
          <p:nvPr/>
        </p:nvCxnSpPr>
        <p:spPr bwMode="auto">
          <a:xfrm flipV="1">
            <a:off x="4004465" y="5260775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Rectangle 52"/>
          <p:cNvSpPr/>
          <p:nvPr/>
        </p:nvSpPr>
        <p:spPr>
          <a:xfrm>
            <a:off x="4448402" y="5032175"/>
            <a:ext cx="6228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PS-Poll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5223665" y="4293925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56" name="Right Brace 55"/>
          <p:cNvSpPr/>
          <p:nvPr/>
        </p:nvSpPr>
        <p:spPr bwMode="auto">
          <a:xfrm rot="16200000">
            <a:off x="6229602" y="2480462"/>
            <a:ext cx="197925" cy="4343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3013865" y="4827325"/>
            <a:ext cx="838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="" xmlns:p14="http://schemas.microsoft.com/office/powerpoint/2010/main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762000"/>
          </a:xfrm>
        </p:spPr>
        <p:txBody>
          <a:bodyPr/>
          <a:lstStyle/>
          <a:p>
            <a:r>
              <a:rPr lang="en-US" sz="2800" b="0" dirty="0" smtClean="0"/>
              <a:t>Wakeup Handshake </a:t>
            </a:r>
            <a:r>
              <a:rPr lang="en-US" sz="2800" b="0" dirty="0" smtClean="0"/>
              <a:t>2</a:t>
            </a:r>
            <a:r>
              <a:rPr lang="en-US" sz="2800" dirty="0" smtClean="0"/>
              <a:t>: </a:t>
            </a:r>
            <a:r>
              <a:rPr lang="en-US" sz="2800" b="0" dirty="0" smtClean="0"/>
              <a:t>Handshake Through Lower Power Antenna only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1447800"/>
            <a:ext cx="9144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dirty="0" smtClean="0"/>
              <a:t>Wakeup </a:t>
            </a:r>
            <a:r>
              <a:rPr lang="en-US" sz="1600" dirty="0" err="1" smtClean="0"/>
              <a:t>Req</a:t>
            </a:r>
            <a:r>
              <a:rPr lang="en-US" sz="1600" dirty="0" smtClean="0"/>
              <a:t>, Wakeup Res is the low power frames (LP frame).</a:t>
            </a:r>
          </a:p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The </a:t>
            </a:r>
            <a:r>
              <a:rPr lang="en-US" sz="1600" kern="0" dirty="0" smtClean="0">
                <a:latin typeface="+mn-lt"/>
              </a:rPr>
              <a:t>handshake exchange and the following data frame exchange is in same TXOP.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>
                <a:latin typeface="+mn-lt"/>
              </a:rPr>
              <a:t>EIFS protection is used here.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16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16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1600" kern="0" dirty="0" smtClean="0">
              <a:latin typeface="+mn-lt"/>
            </a:endParaRPr>
          </a:p>
          <a:p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.</a:t>
            </a:r>
            <a:endParaRPr lang="en-US" sz="1600" kern="0" dirty="0" smtClean="0">
              <a:latin typeface="+mn-lt"/>
            </a:endParaRP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4</a:t>
            </a:fld>
            <a:endParaRPr lang="en-US" sz="9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600200" y="493132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981200" y="5007526"/>
            <a:ext cx="533400" cy="152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1219200" y="5231176"/>
            <a:ext cx="6248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2743200" y="523612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124200" y="5312326"/>
            <a:ext cx="533400" cy="152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09581" y="5540926"/>
            <a:ext cx="11242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LP Wakeup Res</a:t>
            </a:r>
            <a:endParaRPr lang="en-US" sz="1200" dirty="0"/>
          </a:p>
        </p:txBody>
      </p:sp>
      <p:sp>
        <p:nvSpPr>
          <p:cNvPr id="13" name="Rectangle 12"/>
          <p:cNvSpPr/>
          <p:nvPr/>
        </p:nvSpPr>
        <p:spPr>
          <a:xfrm>
            <a:off x="1517075" y="4731426"/>
            <a:ext cx="11434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LP Wakeup </a:t>
            </a:r>
            <a:r>
              <a:rPr lang="en-US" sz="1200" dirty="0" err="1" smtClean="0"/>
              <a:t>Req</a:t>
            </a:r>
            <a:endParaRPr lang="en-US" sz="120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1676400" y="5159926"/>
            <a:ext cx="1143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1066800" y="5388526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1371600" y="5617126"/>
            <a:ext cx="14161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Lower Power PPDU</a:t>
            </a:r>
            <a:endParaRPr lang="en-US" sz="1200" dirty="0"/>
          </a:p>
        </p:txBody>
      </p:sp>
      <p:cxnSp>
        <p:nvCxnSpPr>
          <p:cNvPr id="18" name="Straight Arrow Connector 17"/>
          <p:cNvCxnSpPr/>
          <p:nvPr/>
        </p:nvCxnSpPr>
        <p:spPr bwMode="auto">
          <a:xfrm flipV="1">
            <a:off x="2209800" y="5083726"/>
            <a:ext cx="1143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2514600" y="4218801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1219200" y="4550326"/>
            <a:ext cx="6248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2514600" y="4245526"/>
            <a:ext cx="2209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V="1">
            <a:off x="3657600" y="5895201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1219200" y="6226726"/>
            <a:ext cx="6248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3657600" y="5921926"/>
            <a:ext cx="2209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Rectangle 29"/>
          <p:cNvSpPr/>
          <p:nvPr/>
        </p:nvSpPr>
        <p:spPr>
          <a:xfrm>
            <a:off x="2514600" y="4274403"/>
            <a:ext cx="9028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EIFS Timer</a:t>
            </a:r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4114800" y="5950803"/>
            <a:ext cx="9028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EIFS Timer</a:t>
            </a:r>
            <a:endParaRPr lang="en-US" sz="1200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3810000" y="4928351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4191000" y="4928351"/>
            <a:ext cx="21336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511135" y="5233151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6892135" y="5233151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886200" y="5313402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38" name="Straight Arrow Connector 37"/>
          <p:cNvCxnSpPr/>
          <p:nvPr/>
        </p:nvCxnSpPr>
        <p:spPr bwMode="auto">
          <a:xfrm flipV="1">
            <a:off x="3962400" y="5057001"/>
            <a:ext cx="0" cy="3326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38"/>
          <p:cNvSpPr/>
          <p:nvPr/>
        </p:nvSpPr>
        <p:spPr>
          <a:xfrm>
            <a:off x="4419600" y="4957051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Data MPDU</a:t>
            </a:r>
            <a:endParaRPr lang="en-US" sz="1200" dirty="0"/>
          </a:p>
        </p:txBody>
      </p:sp>
      <p:cxnSp>
        <p:nvCxnSpPr>
          <p:cNvPr id="41" name="Straight Arrow Connector 40"/>
          <p:cNvCxnSpPr/>
          <p:nvPr/>
        </p:nvCxnSpPr>
        <p:spPr bwMode="auto">
          <a:xfrm flipV="1">
            <a:off x="1981200" y="5361801"/>
            <a:ext cx="914400" cy="762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flipV="1">
            <a:off x="2362200" y="5361801"/>
            <a:ext cx="9144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Rectangle 44"/>
          <p:cNvSpPr/>
          <p:nvPr/>
        </p:nvSpPr>
        <p:spPr>
          <a:xfrm>
            <a:off x="5977735" y="5590401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47" name="Straight Arrow Connector 46"/>
          <p:cNvCxnSpPr/>
          <p:nvPr/>
        </p:nvCxnSpPr>
        <p:spPr bwMode="auto">
          <a:xfrm flipV="1">
            <a:off x="6358735" y="5438001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Rectangle 47"/>
          <p:cNvSpPr/>
          <p:nvPr/>
        </p:nvSpPr>
        <p:spPr>
          <a:xfrm>
            <a:off x="6892135" y="5209401"/>
            <a:ext cx="4230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Ack</a:t>
            </a:r>
            <a:endParaRPr lang="en-US" sz="1200" dirty="0"/>
          </a:p>
        </p:txBody>
      </p:sp>
      <p:sp>
        <p:nvSpPr>
          <p:cNvPr id="49" name="Rectangle 48"/>
          <p:cNvSpPr/>
          <p:nvPr/>
        </p:nvSpPr>
        <p:spPr>
          <a:xfrm>
            <a:off x="609600" y="4980801"/>
            <a:ext cx="7553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WUR AP</a:t>
            </a:r>
            <a:endParaRPr lang="en-US" sz="1200" dirty="0"/>
          </a:p>
        </p:txBody>
      </p:sp>
      <p:sp>
        <p:nvSpPr>
          <p:cNvPr id="50" name="Rectangle 49"/>
          <p:cNvSpPr/>
          <p:nvPr/>
        </p:nvSpPr>
        <p:spPr>
          <a:xfrm>
            <a:off x="609600" y="5209401"/>
            <a:ext cx="83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WUR STA</a:t>
            </a:r>
            <a:endParaRPr lang="en-US" sz="1200" dirty="0"/>
          </a:p>
        </p:txBody>
      </p:sp>
      <p:sp>
        <p:nvSpPr>
          <p:cNvPr id="51" name="Rectangle 50"/>
          <p:cNvSpPr/>
          <p:nvPr/>
        </p:nvSpPr>
        <p:spPr>
          <a:xfrm>
            <a:off x="914400" y="4218801"/>
            <a:ext cx="144590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WUR AP’s Neighbor</a:t>
            </a:r>
            <a:endParaRPr lang="en-US" sz="1200" dirty="0"/>
          </a:p>
        </p:txBody>
      </p:sp>
      <p:sp>
        <p:nvSpPr>
          <p:cNvPr id="52" name="Rectangle 51"/>
          <p:cNvSpPr/>
          <p:nvPr/>
        </p:nvSpPr>
        <p:spPr>
          <a:xfrm>
            <a:off x="762000" y="5971401"/>
            <a:ext cx="150534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WUR STA’s Neighbor</a:t>
            </a:r>
            <a:endParaRPr lang="en-US" sz="1200" dirty="0"/>
          </a:p>
        </p:txBody>
      </p:sp>
      <p:sp>
        <p:nvSpPr>
          <p:cNvPr id="89" name="Right Brace 88"/>
          <p:cNvSpPr/>
          <p:nvPr/>
        </p:nvSpPr>
        <p:spPr bwMode="auto">
          <a:xfrm rot="16200000">
            <a:off x="4340925" y="1958127"/>
            <a:ext cx="157350" cy="5638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4135713" y="4503003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112" name="Rectangle 111"/>
          <p:cNvSpPr/>
          <p:nvPr/>
        </p:nvSpPr>
        <p:spPr>
          <a:xfrm>
            <a:off x="3617025" y="4070452"/>
            <a:ext cx="3273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X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115" name="Straight Connector 114"/>
          <p:cNvCxnSpPr/>
          <p:nvPr/>
        </p:nvCxnSpPr>
        <p:spPr bwMode="auto">
          <a:xfrm>
            <a:off x="2573975" y="4241652"/>
            <a:ext cx="1143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2" name="Rectangle 121"/>
          <p:cNvSpPr/>
          <p:nvPr/>
        </p:nvSpPr>
        <p:spPr>
          <a:xfrm>
            <a:off x="4648200" y="4246602"/>
            <a:ext cx="12516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Reset  EIFS timer</a:t>
            </a:r>
            <a:endParaRPr lang="en-US" sz="1200" dirty="0"/>
          </a:p>
        </p:txBody>
      </p:sp>
      <p:cxnSp>
        <p:nvCxnSpPr>
          <p:cNvPr id="124" name="Straight Arrow Connector 123"/>
          <p:cNvCxnSpPr>
            <a:stCxn id="122" idx="1"/>
          </p:cNvCxnSpPr>
          <p:nvPr/>
        </p:nvCxnSpPr>
        <p:spPr bwMode="auto">
          <a:xfrm flipH="1" flipV="1">
            <a:off x="3810000" y="4322802"/>
            <a:ext cx="838200" cy="623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Single STA Wakeup and Multiple STA Wakeup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648200"/>
          </a:xfrm>
        </p:spPr>
        <p:txBody>
          <a:bodyPr>
            <a:normAutofit/>
          </a:bodyPr>
          <a:lstStyle/>
          <a:p>
            <a:r>
              <a:rPr lang="en-US" sz="1800" b="0" dirty="0" smtClean="0"/>
              <a:t>The Wakeup Request should </a:t>
            </a:r>
            <a:r>
              <a:rPr lang="en-US" sz="1800" dirty="0" smtClean="0"/>
              <a:t> at least include AP’s identifier, identifier of the STA(s).</a:t>
            </a:r>
          </a:p>
          <a:p>
            <a:r>
              <a:rPr lang="en-US" sz="1800" b="0" dirty="0" smtClean="0"/>
              <a:t>AP’s identifier can be the BSS color announced in AP’s </a:t>
            </a:r>
            <a:r>
              <a:rPr lang="en-US" sz="1800" b="0" dirty="0" smtClean="0"/>
              <a:t>Beacon or AP’s MAC address.</a:t>
            </a:r>
            <a:endParaRPr lang="en-US" sz="1800" b="0" dirty="0" smtClean="0"/>
          </a:p>
          <a:p>
            <a:r>
              <a:rPr lang="en-US" sz="1800" b="0" dirty="0" smtClean="0"/>
              <a:t>An AP may wakeup one STA at a time for unicast frame exchange</a:t>
            </a:r>
            <a:r>
              <a:rPr lang="en-US" sz="1800" dirty="0" smtClean="0"/>
              <a:t>.</a:t>
            </a:r>
          </a:p>
          <a:p>
            <a:pPr lvl="1"/>
            <a:r>
              <a:rPr lang="en-US" b="0" dirty="0" smtClean="0"/>
              <a:t>The STA’s identifier in </a:t>
            </a:r>
            <a:r>
              <a:rPr lang="en-US" b="0" dirty="0" err="1" smtClean="0"/>
              <a:t>WakeUp</a:t>
            </a:r>
            <a:r>
              <a:rPr lang="en-US" b="0" dirty="0" smtClean="0"/>
              <a:t> Request frame </a:t>
            </a:r>
            <a:r>
              <a:rPr lang="en-US" dirty="0" smtClean="0"/>
              <a:t>can be STA’s AID</a:t>
            </a:r>
            <a:r>
              <a:rPr lang="en-US" b="0" dirty="0" smtClean="0"/>
              <a:t>.</a:t>
            </a:r>
          </a:p>
          <a:p>
            <a:r>
              <a:rPr lang="en-US" sz="1800" dirty="0" smtClean="0"/>
              <a:t>An AP may wakeup one STA at a time for broadcast frame exchange.</a:t>
            </a:r>
          </a:p>
          <a:p>
            <a:pPr lvl="1"/>
            <a:r>
              <a:rPr lang="en-US" dirty="0" smtClean="0"/>
              <a:t>The STA’s identifier in </a:t>
            </a:r>
            <a:r>
              <a:rPr lang="en-US" dirty="0" err="1" smtClean="0"/>
              <a:t>WakeUp</a:t>
            </a:r>
            <a:r>
              <a:rPr lang="en-US" dirty="0" smtClean="0"/>
              <a:t> Request frame can be a specific AID, e.g. AID 0,  AID of virtual AP defined by TIM, AID 2047 for STAs associated with multiple virtual APs.</a:t>
            </a:r>
          </a:p>
          <a:p>
            <a:r>
              <a:rPr lang="en-US" sz="1800" b="0" dirty="0" smtClean="0"/>
              <a:t>An AP may wakeup multiple STAs at a time for multicast frame exchange.</a:t>
            </a:r>
          </a:p>
          <a:p>
            <a:pPr lvl="1"/>
            <a:r>
              <a:rPr lang="en-US" dirty="0" smtClean="0"/>
              <a:t>A multicast identifier can be defined or broadcast  identifier can be used.</a:t>
            </a:r>
          </a:p>
          <a:p>
            <a:pPr lvl="1"/>
            <a:endParaRPr lang="en-US" sz="1600" dirty="0" smtClean="0"/>
          </a:p>
          <a:p>
            <a:r>
              <a:rPr lang="en-US" dirty="0" smtClean="0"/>
              <a:t>Broadcast Wakeup Request can also be used for Beacon transmission announcement.</a:t>
            </a:r>
          </a:p>
          <a:p>
            <a:pPr lvl="1"/>
            <a:r>
              <a:rPr lang="en-US" dirty="0" smtClean="0"/>
              <a:t>With this the discovery of Beacon can use less power.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5</a:t>
            </a:fld>
            <a:endParaRPr lang="en-US" sz="900" dirty="0"/>
          </a:p>
        </p:txBody>
      </p:sp>
    </p:spTree>
    <p:extLst>
      <p:ext uri="{BB962C8B-B14F-4D97-AF65-F5344CB8AC3E}">
        <p14:creationId xmlns="" xmlns:p14="http://schemas.microsoft.com/office/powerpoint/2010/main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EDCA for Wakeup STA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2971800"/>
          </a:xfrm>
        </p:spPr>
        <p:txBody>
          <a:bodyPr>
            <a:normAutofit/>
          </a:bodyPr>
          <a:lstStyle/>
          <a:p>
            <a:r>
              <a:rPr lang="en-US" sz="1800" b="0" dirty="0" smtClean="0"/>
              <a:t>If the wakeup STAs use normal EDCA parameters to transmit PS-Poll frame, the STA may waste its energy.</a:t>
            </a:r>
          </a:p>
          <a:p>
            <a:r>
              <a:rPr lang="en-US" sz="1800" dirty="0" smtClean="0"/>
              <a:t>The AP can defines a new EDCA parameter set for wakeup STA’s medium access whose default values have higher priority.</a:t>
            </a:r>
          </a:p>
          <a:p>
            <a:pPr lvl="1"/>
            <a:r>
              <a:rPr lang="en-US" sz="1600" dirty="0" smtClean="0"/>
              <a:t>The AP can broadcast the EDCA parameter set for wakeup STA’s medium access.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6</a:t>
            </a:fld>
            <a:endParaRPr lang="en-US" sz="900" dirty="0"/>
          </a:p>
        </p:txBody>
      </p:sp>
      <p:sp>
        <p:nvSpPr>
          <p:cNvPr id="8" name="Rectangle 7"/>
          <p:cNvSpPr/>
          <p:nvPr/>
        </p:nvSpPr>
        <p:spPr bwMode="auto">
          <a:xfrm>
            <a:off x="1642265" y="475112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023265" y="4827325"/>
            <a:ext cx="533400" cy="152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032665" y="5055925"/>
            <a:ext cx="7620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/>
          <p:cNvSpPr/>
          <p:nvPr/>
        </p:nvSpPr>
        <p:spPr>
          <a:xfrm>
            <a:off x="1559140" y="4551225"/>
            <a:ext cx="11434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LP Wakeup </a:t>
            </a:r>
            <a:r>
              <a:rPr lang="en-US" sz="1200" dirty="0" err="1" smtClean="0"/>
              <a:t>Req</a:t>
            </a:r>
            <a:endParaRPr lang="en-US" sz="1200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1718465" y="4979725"/>
            <a:ext cx="1143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Rectangle 12"/>
          <p:cNvSpPr/>
          <p:nvPr/>
        </p:nvSpPr>
        <p:spPr>
          <a:xfrm>
            <a:off x="1108865" y="5208325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1413665" y="5436925"/>
            <a:ext cx="14161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Lower Power PPDU</a:t>
            </a:r>
            <a:endParaRPr lang="en-US" sz="120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2251865" y="4903525"/>
            <a:ext cx="1143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5071265" y="4748150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452265" y="4748150"/>
            <a:ext cx="21336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772400" y="5052950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8153400" y="5052950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47465" y="5133201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21" name="Straight Arrow Connector 20"/>
          <p:cNvCxnSpPr/>
          <p:nvPr/>
        </p:nvCxnSpPr>
        <p:spPr bwMode="auto">
          <a:xfrm flipV="1">
            <a:off x="5223665" y="4876800"/>
            <a:ext cx="0" cy="3326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Rectangle 21"/>
          <p:cNvSpPr/>
          <p:nvPr/>
        </p:nvSpPr>
        <p:spPr>
          <a:xfrm>
            <a:off x="5680865" y="4776850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Data MPDU</a:t>
            </a:r>
            <a:endParaRPr lang="en-US" sz="1200" dirty="0"/>
          </a:p>
        </p:txBody>
      </p:sp>
      <p:sp>
        <p:nvSpPr>
          <p:cNvPr id="23" name="Rectangle 22"/>
          <p:cNvSpPr/>
          <p:nvPr/>
        </p:nvSpPr>
        <p:spPr>
          <a:xfrm>
            <a:off x="7239000" y="5410200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7620000" y="5257800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Rectangle 24"/>
          <p:cNvSpPr/>
          <p:nvPr/>
        </p:nvSpPr>
        <p:spPr>
          <a:xfrm>
            <a:off x="8153400" y="5029200"/>
            <a:ext cx="4230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Ack</a:t>
            </a:r>
            <a:endParaRPr lang="en-US" sz="1200" dirty="0"/>
          </a:p>
        </p:txBody>
      </p:sp>
      <p:sp>
        <p:nvSpPr>
          <p:cNvPr id="26" name="Rectangle 25"/>
          <p:cNvSpPr/>
          <p:nvPr/>
        </p:nvSpPr>
        <p:spPr>
          <a:xfrm>
            <a:off x="651665" y="4800600"/>
            <a:ext cx="7553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WUR AP</a:t>
            </a:r>
            <a:endParaRPr lang="en-US" sz="1200" dirty="0"/>
          </a:p>
        </p:txBody>
      </p:sp>
      <p:sp>
        <p:nvSpPr>
          <p:cNvPr id="27" name="Rectangle 26"/>
          <p:cNvSpPr/>
          <p:nvPr/>
        </p:nvSpPr>
        <p:spPr>
          <a:xfrm>
            <a:off x="651665" y="5029200"/>
            <a:ext cx="83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WUR STA</a:t>
            </a:r>
            <a:endParaRPr lang="en-US" sz="1200" dirty="0"/>
          </a:p>
        </p:txBody>
      </p:sp>
      <p:sp>
        <p:nvSpPr>
          <p:cNvPr id="28" name="Right Brace 27"/>
          <p:cNvSpPr/>
          <p:nvPr/>
        </p:nvSpPr>
        <p:spPr bwMode="auto">
          <a:xfrm rot="16200000">
            <a:off x="2097528" y="4063388"/>
            <a:ext cx="156274" cy="1066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718465" y="4217725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4156865" y="505592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537865" y="5055925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623465" y="5413175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 flipV="1">
            <a:off x="4004465" y="5260775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Rectangle 33"/>
          <p:cNvSpPr/>
          <p:nvPr/>
        </p:nvSpPr>
        <p:spPr>
          <a:xfrm>
            <a:off x="4448402" y="5032175"/>
            <a:ext cx="6228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PS-Poll</a:t>
            </a:r>
            <a:endParaRPr lang="en-US" sz="1200" dirty="0"/>
          </a:p>
        </p:txBody>
      </p:sp>
      <p:sp>
        <p:nvSpPr>
          <p:cNvPr id="35" name="Rectangle 34"/>
          <p:cNvSpPr/>
          <p:nvPr/>
        </p:nvSpPr>
        <p:spPr>
          <a:xfrm>
            <a:off x="5223665" y="4293925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36" name="Right Brace 35"/>
          <p:cNvSpPr/>
          <p:nvPr/>
        </p:nvSpPr>
        <p:spPr bwMode="auto">
          <a:xfrm rot="16200000">
            <a:off x="6229602" y="2480462"/>
            <a:ext cx="197925" cy="4343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2806040" y="4827325"/>
            <a:ext cx="838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3803075" y="5285510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3726875" y="505691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3837710" y="505691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3934695" y="505691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4045530" y="505691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="" xmlns:p14="http://schemas.microsoft.com/office/powerpoint/2010/main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Beacon Discussion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152400" y="1219200"/>
            <a:ext cx="8839199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Since the STA will not periodically wakeup to receive the beacons.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The information in the beacon for associated STAs is not needed. E.g. TIM, channel switch etc.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The Beacons are only used for AP/BSS discovery, e.g.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EDCA parameters, AP’s Capabilities (supported Rate/MCS etc.), Operation parameters (primary channel, BSS bandwidth etc.), Security.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7</a:t>
            </a:fld>
            <a:endParaRPr lang="en-US" sz="9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Security for handshaking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1143000"/>
            <a:ext cx="9144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/>
              <a:t>If another STA keeps Sending wakeup signal to a WUR STA, WUR STA will waste its energy.</a:t>
            </a:r>
          </a:p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1600" kern="0" dirty="0" smtClean="0"/>
          </a:p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/>
              <a:t>One solution is to encrypt the LP Wakeup Req. 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/>
              <a:t>Another solution could be Wakeup Request frame carries secret information that both AP and destined STA aware.</a:t>
            </a:r>
            <a:endParaRPr lang="en-US" sz="1600" kern="0" dirty="0" smtClean="0"/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8</a:t>
            </a:fld>
            <a:endParaRPr lang="en-US" sz="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111277</TotalTime>
  <Words>683</Words>
  <Application>Microsoft Office PowerPoint</Application>
  <PresentationFormat>On-screen Show (4:3)</PresentationFormat>
  <Paragraphs>129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802-11-Submission</vt:lpstr>
      <vt:lpstr>WUR MAC Consideration</vt:lpstr>
      <vt:lpstr>Overview</vt:lpstr>
      <vt:lpstr>Wakeup Handshake 1: Handshake through LP antenna and 802.11 antenna</vt:lpstr>
      <vt:lpstr>Wakeup Handshake 2: Handshake Through Lower Power Antenna only</vt:lpstr>
      <vt:lpstr>Single STA Wakeup and Multiple STA Wakeup</vt:lpstr>
      <vt:lpstr>EDCA for Wakeup STA</vt:lpstr>
      <vt:lpstr>Beacon Discussion</vt:lpstr>
      <vt:lpstr>Security for handshaking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16QAM DCM Mapping</dc:title>
  <dc:creator>Sudhir Srinivasa</dc:creator>
  <cp:lastModifiedBy>Windows User</cp:lastModifiedBy>
  <cp:revision>1906</cp:revision>
  <cp:lastPrinted>1998-02-10T13:28:06Z</cp:lastPrinted>
  <dcterms:created xsi:type="dcterms:W3CDTF">2007-05-21T21:00:37Z</dcterms:created>
  <dcterms:modified xsi:type="dcterms:W3CDTF">2016-11-08T19:52:09Z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