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91" r:id="rId6"/>
    <p:sldId id="297" r:id="rId7"/>
    <p:sldId id="308" r:id="rId8"/>
    <p:sldId id="300" r:id="rId9"/>
    <p:sldId id="301" r:id="rId10"/>
    <p:sldId id="304" r:id="rId11"/>
    <p:sldId id="305" r:id="rId12"/>
    <p:sldId id="310" r:id="rId13"/>
    <p:sldId id="311" r:id="rId14"/>
    <p:sldId id="306" r:id="rId15"/>
    <p:sldId id="298" r:id="rId16"/>
    <p:sldId id="309" r:id="rId17"/>
    <p:sldId id="307" r:id="rId18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297"/>
            <p14:sldId id="308"/>
            <p14:sldId id="300"/>
            <p14:sldId id="301"/>
            <p14:sldId id="304"/>
            <p14:sldId id="305"/>
            <p14:sldId id="310"/>
            <p14:sldId id="311"/>
            <p14:sldId id="306"/>
            <p14:sldId id="298"/>
            <p14:sldId id="309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un, Li Hsiang" initials="lsun" lastIdx="1" clrIdx="6">
    <p:extLst>
      <p:ext uri="{19B8F6BF-5375-455C-9EA6-DF929625EA0E}">
        <p15:presenceInfo xmlns:p15="http://schemas.microsoft.com/office/powerpoint/2012/main" userId="Sun, Li Hsiang" providerId="None"/>
      </p:ext>
    </p:extLst>
  </p:cmAuthor>
  <p:cmAuthor id="1" name="Olesen, Robert" initials="OR" lastIdx="1" clrIdx="0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userId="S-1-5-21-1844237615-1580818891-725345543-35629" providerId="AD"/>
      </p:ext>
    </p:extLst>
  </p:cmAuthor>
  <p:cmAuthor id="4" name="Rui Yang" initials="RY" lastIdx="10" clrIdx="3">
    <p:extLst>
      <p:ext uri="{19B8F6BF-5375-455C-9EA6-DF929625EA0E}">
        <p15:presenceInfo xmlns:p15="http://schemas.microsoft.com/office/powerpoint/2012/main" userId="Rui Yang" providerId="None"/>
      </p:ext>
    </p:extLst>
  </p:cmAuthor>
  <p:cmAuthor id="5" name="Sun, Li Hsiang" initials="SLH" lastIdx="1" clrIdx="4">
    <p:extLst>
      <p:ext uri="{19B8F6BF-5375-455C-9EA6-DF929625EA0E}">
        <p15:presenceInfo xmlns:p15="http://schemas.microsoft.com/office/powerpoint/2012/main" userId="S-1-5-21-1844237615-1580818891-725345543-19501" providerId="AD"/>
      </p:ext>
    </p:extLst>
  </p:cmAuthor>
  <p:cmAuthor id="6" name="Wang, Xiaofei (Clement)" initials="WX(" lastIdx="13" clrIdx="5">
    <p:extLst>
      <p:ext uri="{19B8F6BF-5375-455C-9EA6-DF929625EA0E}">
        <p15:presenceInfo xmlns:p15="http://schemas.microsoft.com/office/powerpoint/2012/main" userId="S-1-5-21-1844237615-1580818891-725345543-194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5291" autoAdjust="0"/>
  </p:normalViewPr>
  <p:slideViewPr>
    <p:cSldViewPr>
      <p:cViewPr varScale="1">
        <p:scale>
          <a:sx n="65" d="100"/>
          <a:sy n="65" d="100"/>
        </p:scale>
        <p:origin x="1397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792" y="27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smtClean="0"/>
              <a:t>doc.: IEEE 802.11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smtClean="0"/>
              <a:t>Rui Yang (InterDigital,</a:t>
            </a:r>
            <a:r>
              <a:rPr lang="en-GB" baseline="0" noProof="0" dirty="0" smtClean="0"/>
              <a:t> Inc.)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</a:t>
            </a:r>
            <a:r>
              <a:rPr lang="en-GB" dirty="0" smtClean="0"/>
              <a:t>Level</a:t>
            </a:r>
            <a:endParaRPr lang="en-GB" dirty="0" smtClean="0"/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956223" y="35462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1455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14399" y="800870"/>
            <a:ext cx="7315201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 smtClean="0"/>
              <a:t>On the Single Carrier Waveforms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2016-11-7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85862" y="30781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764941"/>
              </p:ext>
            </p:extLst>
          </p:nvPr>
        </p:nvGraphicFramePr>
        <p:xfrm>
          <a:off x="1219200" y="3657600"/>
          <a:ext cx="66071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4" name="Document" r:id="rId4" imgW="8290118" imgH="2674142" progId="Word.Document.8">
                  <p:embed/>
                </p:oleObj>
              </mc:Choice>
              <mc:Fallback>
                <p:oleObj name="Document" r:id="rId4" imgW="8290118" imgH="26741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57600"/>
                        <a:ext cx="6607175" cy="2133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Noise Immunity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269908" y="1565860"/>
            <a:ext cx="118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CP OFDM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50182" y="1549044"/>
            <a:ext cx="149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DFT-s OFDM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782" y="2025710"/>
            <a:ext cx="2737895" cy="205619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569" y="4283619"/>
            <a:ext cx="2743438" cy="205619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5606" y="4270096"/>
            <a:ext cx="2737895" cy="205619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3138" y="1981200"/>
            <a:ext cx="2743438" cy="205619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88541" y="2785959"/>
            <a:ext cx="1024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BW: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1.83GHz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3553" y="4629706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BW: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4x1.83 GHz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008142" y="1566030"/>
            <a:ext cx="0" cy="46379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1447800" y="4163042"/>
            <a:ext cx="49465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1447800" y="1898460"/>
            <a:ext cx="49465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1669987" y="1696370"/>
            <a:ext cx="0" cy="46299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6394388" y="1549044"/>
            <a:ext cx="0" cy="4790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1447800" y="6326289"/>
            <a:ext cx="49465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3186341" y="2507915"/>
            <a:ext cx="244758" cy="24631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07577" y="2172276"/>
            <a:ext cx="13660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ICI: Hard to mitigate</a:t>
            </a:r>
          </a:p>
        </p:txBody>
      </p:sp>
      <p:sp>
        <p:nvSpPr>
          <p:cNvPr id="52" name="Freeform 51"/>
          <p:cNvSpPr/>
          <p:nvPr/>
        </p:nvSpPr>
        <p:spPr bwMode="auto">
          <a:xfrm>
            <a:off x="3100616" y="2387339"/>
            <a:ext cx="171450" cy="123825"/>
          </a:xfrm>
          <a:custGeom>
            <a:avLst/>
            <a:gdLst>
              <a:gd name="connsiteX0" fmla="*/ 0 w 171450"/>
              <a:gd name="connsiteY0" fmla="*/ 0 h 123825"/>
              <a:gd name="connsiteX1" fmla="*/ 76200 w 171450"/>
              <a:gd name="connsiteY1" fmla="*/ 28575 h 123825"/>
              <a:gd name="connsiteX2" fmla="*/ 171450 w 171450"/>
              <a:gd name="connsiteY2" fmla="*/ 123825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123825">
                <a:moveTo>
                  <a:pt x="0" y="0"/>
                </a:moveTo>
                <a:cubicBezTo>
                  <a:pt x="23812" y="3969"/>
                  <a:pt x="47625" y="7938"/>
                  <a:pt x="76200" y="28575"/>
                </a:cubicBezTo>
                <a:cubicBezTo>
                  <a:pt x="104775" y="49212"/>
                  <a:pt x="150813" y="111125"/>
                  <a:pt x="171450" y="123825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 rot="2700000">
            <a:off x="5537079" y="2457034"/>
            <a:ext cx="244758" cy="244430"/>
          </a:xfrm>
          <a:prstGeom prst="ellipse">
            <a:avLst/>
          </a:prstGeom>
          <a:noFill/>
          <a:ln w="3175">
            <a:solidFill>
              <a:srgbClr val="0070C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573831" y="2078492"/>
            <a:ext cx="1657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Rotation: Easier to mitigate</a:t>
            </a:r>
          </a:p>
        </p:txBody>
      </p:sp>
      <p:sp>
        <p:nvSpPr>
          <p:cNvPr id="58" name="Freeform 57"/>
          <p:cNvSpPr/>
          <p:nvPr/>
        </p:nvSpPr>
        <p:spPr bwMode="auto">
          <a:xfrm flipH="1">
            <a:off x="5786416" y="2370880"/>
            <a:ext cx="729115" cy="137035"/>
          </a:xfrm>
          <a:custGeom>
            <a:avLst/>
            <a:gdLst>
              <a:gd name="connsiteX0" fmla="*/ 0 w 171450"/>
              <a:gd name="connsiteY0" fmla="*/ 0 h 123825"/>
              <a:gd name="connsiteX1" fmla="*/ 76200 w 171450"/>
              <a:gd name="connsiteY1" fmla="*/ 28575 h 123825"/>
              <a:gd name="connsiteX2" fmla="*/ 171450 w 171450"/>
              <a:gd name="connsiteY2" fmla="*/ 123825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123825">
                <a:moveTo>
                  <a:pt x="0" y="0"/>
                </a:moveTo>
                <a:cubicBezTo>
                  <a:pt x="23812" y="3969"/>
                  <a:pt x="47625" y="7938"/>
                  <a:pt x="76200" y="28575"/>
                </a:cubicBezTo>
                <a:cubicBezTo>
                  <a:pt x="104775" y="49212"/>
                  <a:pt x="150813" y="111125"/>
                  <a:pt x="171450" y="123825"/>
                </a:cubicBezTo>
              </a:path>
            </a:pathLst>
          </a:cu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3195576" y="4754290"/>
            <a:ext cx="244758" cy="24631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85594" y="5008818"/>
            <a:ext cx="11492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PN impact increasing with more tones</a:t>
            </a:r>
          </a:p>
        </p:txBody>
      </p:sp>
      <p:sp>
        <p:nvSpPr>
          <p:cNvPr id="61" name="Freeform 60"/>
          <p:cNvSpPr/>
          <p:nvPr/>
        </p:nvSpPr>
        <p:spPr bwMode="auto">
          <a:xfrm rot="17100000">
            <a:off x="3024126" y="4928912"/>
            <a:ext cx="171450" cy="123825"/>
          </a:xfrm>
          <a:custGeom>
            <a:avLst/>
            <a:gdLst>
              <a:gd name="connsiteX0" fmla="*/ 0 w 171450"/>
              <a:gd name="connsiteY0" fmla="*/ 0 h 123825"/>
              <a:gd name="connsiteX1" fmla="*/ 76200 w 171450"/>
              <a:gd name="connsiteY1" fmla="*/ 28575 h 123825"/>
              <a:gd name="connsiteX2" fmla="*/ 171450 w 171450"/>
              <a:gd name="connsiteY2" fmla="*/ 123825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123825">
                <a:moveTo>
                  <a:pt x="0" y="0"/>
                </a:moveTo>
                <a:cubicBezTo>
                  <a:pt x="23812" y="3969"/>
                  <a:pt x="47625" y="7938"/>
                  <a:pt x="76200" y="28575"/>
                </a:cubicBezTo>
                <a:cubicBezTo>
                  <a:pt x="104775" y="49212"/>
                  <a:pt x="150813" y="111125"/>
                  <a:pt x="171450" y="123825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1922" y="3031394"/>
            <a:ext cx="241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The n</a:t>
            </a:r>
            <a:r>
              <a:rPr lang="en-US" sz="1800" dirty="0" smtClean="0">
                <a:solidFill>
                  <a:srgbClr val="0070C0"/>
                </a:solidFill>
              </a:rPr>
              <a:t>oise </a:t>
            </a:r>
            <a:r>
              <a:rPr lang="en-US" sz="1800" dirty="0" smtClean="0">
                <a:solidFill>
                  <a:srgbClr val="0070C0"/>
                </a:solidFill>
              </a:rPr>
              <a:t>along the magnitude direction is much smaller for DFT-s-OFDM than that for OFDM – A simple PN mitigation algorithm can be implemented for DFT-s-OFDM. </a:t>
            </a:r>
          </a:p>
        </p:txBody>
      </p:sp>
    </p:spTree>
    <p:extLst>
      <p:ext uri="{BB962C8B-B14F-4D97-AF65-F5344CB8AC3E}">
        <p14:creationId xmlns:p14="http://schemas.microsoft.com/office/powerpoint/2010/main" val="3932829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6" y="1676399"/>
            <a:ext cx="8229600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bonded channel bandwidth of 11ay can be up to  8.64GHz, which makes implementing the transmitter with OFDMA capability difficult due to large PAPR.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GI/UW DFT-s-OFDM are attractive SC alternatives which have the similar properties as 11ad SC: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GI/WU can be used to avoid multipath interference and use FDE at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GI/WU can be used as reference signal for CFO correction and PN mitigation at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length of GI/WU can be changed based on channel condition.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Using multiple DFT blocks, GI/UW </a:t>
            </a:r>
            <a:r>
              <a:rPr lang="en-US" sz="2000" dirty="0"/>
              <a:t>DFT-s-OFDM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Exploit frequency </a:t>
            </a:r>
            <a:r>
              <a:rPr lang="en-US" sz="1800" dirty="0" smtClean="0"/>
              <a:t>selectivity </a:t>
            </a:r>
            <a:r>
              <a:rPr lang="en-US" sz="1800" dirty="0"/>
              <a:t>of the multipath channel </a:t>
            </a:r>
            <a:r>
              <a:rPr lang="en-US" sz="1800" dirty="0" smtClean="0"/>
              <a:t>for SU/MU </a:t>
            </a:r>
            <a:r>
              <a:rPr lang="en-US" sz="1800" dirty="0" err="1" smtClean="0"/>
              <a:t>Tx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Enable orthogonal FDMA for MU </a:t>
            </a:r>
            <a:r>
              <a:rPr lang="en-US" sz="1800" dirty="0" err="1" smtClean="0"/>
              <a:t>Tx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PAPR of GI/UW DFT-s-OFDM can be much lower than OFDM.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863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US" sz="1400" b="0" dirty="0" smtClean="0"/>
              <a:t>[1] “Specification </a:t>
            </a:r>
            <a:r>
              <a:rPr lang="en-US" sz="1400" b="0" dirty="0"/>
              <a:t>Framework for </a:t>
            </a:r>
            <a:r>
              <a:rPr lang="en-US" sz="1400" b="0" dirty="0" err="1" smtClean="0"/>
              <a:t>TGay</a:t>
            </a:r>
            <a:r>
              <a:rPr lang="en-US" sz="1400" b="0" dirty="0" smtClean="0"/>
              <a:t>,” IEEE 802.11-15/01358r6</a:t>
            </a:r>
          </a:p>
          <a:p>
            <a:r>
              <a:rPr lang="en-US" sz="1400" b="0" dirty="0" smtClean="0"/>
              <a:t>[2] </a:t>
            </a:r>
            <a:r>
              <a:rPr lang="en-US" altLang="ja-JP" sz="1400" b="0" dirty="0"/>
              <a:t>“Channel Models for IEEE </a:t>
            </a:r>
            <a:r>
              <a:rPr lang="en-US" altLang="ja-JP" sz="1400" b="0" dirty="0" smtClean="0"/>
              <a:t>802.11ay,” </a:t>
            </a:r>
            <a:r>
              <a:rPr lang="en-US" altLang="ja-JP" sz="1400" b="0" dirty="0"/>
              <a:t>IEEE </a:t>
            </a:r>
            <a:r>
              <a:rPr lang="en-US" altLang="ja-JP" sz="1400" b="0" dirty="0" smtClean="0"/>
              <a:t>802.11-15/1150r7</a:t>
            </a:r>
          </a:p>
          <a:p>
            <a:r>
              <a:rPr lang="en-US" sz="1400" b="0" dirty="0"/>
              <a:t>[3] </a:t>
            </a:r>
            <a:r>
              <a:rPr lang="en-US" sz="1400" b="0" dirty="0" smtClean="0"/>
              <a:t>“Outdoor </a:t>
            </a:r>
            <a:r>
              <a:rPr lang="en-US" sz="1400" b="0" dirty="0"/>
              <a:t>measurement for a rooftop to street scenario at 60 </a:t>
            </a:r>
            <a:r>
              <a:rPr lang="en-US" sz="1400" b="0" dirty="0" smtClean="0"/>
              <a:t>GHz,” IEEE 802.11-16/1221r0</a:t>
            </a:r>
          </a:p>
          <a:p>
            <a:r>
              <a:rPr lang="en-US" sz="1400" b="0" dirty="0" smtClean="0"/>
              <a:t>[4] T. S. Rappaport, et.al., “Millimeter Wave Wireless Communications”, Prentice Hall 2015</a:t>
            </a:r>
          </a:p>
          <a:p>
            <a:r>
              <a:rPr lang="en-US" sz="1400" b="0" dirty="0" smtClean="0"/>
              <a:t>[5] Nicholas </a:t>
            </a:r>
            <a:r>
              <a:rPr lang="en-US" sz="1400" b="0" dirty="0" err="1"/>
              <a:t>Preyss</a:t>
            </a:r>
            <a:r>
              <a:rPr lang="en-US" sz="1400" b="0" dirty="0"/>
              <a:t>, et.al., “Correlation Based Phase Noise Compensation </a:t>
            </a:r>
            <a:r>
              <a:rPr lang="en-US" sz="1400" b="0" dirty="0" smtClean="0"/>
              <a:t>in 60 </a:t>
            </a:r>
            <a:r>
              <a:rPr lang="en-US" sz="1400" b="0" dirty="0"/>
              <a:t>GHz Wireless Systems,” 2014 IEEE 28-th Convention of Electrical and Electronics Engineers in </a:t>
            </a:r>
            <a:r>
              <a:rPr lang="en-US" sz="1400" b="0" dirty="0" smtClean="0"/>
              <a:t>Israel</a:t>
            </a:r>
          </a:p>
          <a:p>
            <a:r>
              <a:rPr lang="en-US" sz="1400" b="0" dirty="0"/>
              <a:t>[6] </a:t>
            </a:r>
            <a:r>
              <a:rPr lang="en-US" sz="1400" b="0" dirty="0" smtClean="0"/>
              <a:t>G. </a:t>
            </a:r>
            <a:r>
              <a:rPr lang="en-US" sz="1400" b="0" dirty="0" err="1" smtClean="0"/>
              <a:t>Berardinelli</a:t>
            </a:r>
            <a:r>
              <a:rPr lang="en-US" sz="1400" b="0" dirty="0" smtClean="0"/>
              <a:t>, et.al., “</a:t>
            </a:r>
            <a:r>
              <a:rPr lang="en-US" sz="1400" b="0" dirty="0"/>
              <a:t>Zero-tail DFT-spread-OFDM signals,” </a:t>
            </a:r>
            <a:r>
              <a:rPr lang="en-US" sz="1400" b="0" dirty="0" err="1"/>
              <a:t>Globecom</a:t>
            </a:r>
            <a:r>
              <a:rPr lang="en-US" sz="1400" b="0" dirty="0"/>
              <a:t> 2013 Workshop - Broadband Wireless Access</a:t>
            </a:r>
          </a:p>
          <a:p>
            <a:r>
              <a:rPr lang="en-US" sz="1400" b="0" dirty="0" smtClean="0"/>
              <a:t>[7</a:t>
            </a:r>
            <a:r>
              <a:rPr lang="en-US" sz="1400" b="0" dirty="0"/>
              <a:t>] </a:t>
            </a:r>
            <a:r>
              <a:rPr lang="en-US" sz="1400" b="0" dirty="0" smtClean="0"/>
              <a:t>U. Kumar, et.al., “A </a:t>
            </a:r>
            <a:r>
              <a:rPr lang="en-US" sz="1400" b="0" dirty="0"/>
              <a:t>Waveform for 5G: Guard Interval </a:t>
            </a:r>
            <a:r>
              <a:rPr lang="en-US" sz="1400" b="0" dirty="0" smtClean="0"/>
              <a:t>DFT-s-OFDM</a:t>
            </a:r>
            <a:r>
              <a:rPr lang="en-US" sz="1400" b="0" dirty="0"/>
              <a:t>,” 2015 IEEE </a:t>
            </a:r>
            <a:r>
              <a:rPr lang="en-US" sz="1400" b="0" dirty="0" err="1"/>
              <a:t>Globecom</a:t>
            </a:r>
            <a:r>
              <a:rPr lang="en-US" sz="1400" b="0" dirty="0"/>
              <a:t> Workshops (GC </a:t>
            </a:r>
            <a:r>
              <a:rPr lang="en-US" sz="1400" b="0" dirty="0" err="1"/>
              <a:t>Wkshps</a:t>
            </a:r>
            <a:r>
              <a:rPr lang="en-US" sz="1400" b="0" dirty="0"/>
              <a:t>)</a:t>
            </a:r>
            <a:endParaRPr lang="en-US" sz="1400" b="0" dirty="0" smtClean="0"/>
          </a:p>
          <a:p>
            <a:r>
              <a:rPr lang="en-US" sz="1400" b="0" dirty="0" smtClean="0"/>
              <a:t>[8] </a:t>
            </a:r>
            <a:r>
              <a:rPr lang="en-US" sz="1400" b="0" dirty="0"/>
              <a:t>F. </a:t>
            </a:r>
            <a:r>
              <a:rPr lang="en-US" sz="1400" b="0" dirty="0" smtClean="0"/>
              <a:t>Hasegawa, et.al., “Static </a:t>
            </a:r>
            <a:r>
              <a:rPr lang="en-US" sz="1400" b="0" dirty="0"/>
              <a:t>Sequence Assisted Out-of-Band </a:t>
            </a:r>
            <a:r>
              <a:rPr lang="en-US" sz="1400" b="0" dirty="0" smtClean="0"/>
              <a:t>Power Suppression </a:t>
            </a:r>
            <a:r>
              <a:rPr lang="en-US" sz="1400" b="0" dirty="0"/>
              <a:t>for </a:t>
            </a:r>
            <a:r>
              <a:rPr lang="en-US" sz="1400" b="0" dirty="0" smtClean="0"/>
              <a:t>DFT-s-OFDM</a:t>
            </a:r>
            <a:r>
              <a:rPr lang="en-US" sz="1400" b="0" dirty="0"/>
              <a:t>,” Proc. IEEE 26th Annual International Symposium on Personal, Indoor, and Mobile Radio Communications (PIMRC), Hong Kong, 2015, pp. 61-66</a:t>
            </a:r>
            <a:r>
              <a:rPr lang="en-US" sz="1400" b="0" dirty="0" smtClean="0"/>
              <a:t>.</a:t>
            </a:r>
          </a:p>
          <a:p>
            <a:r>
              <a:rPr lang="en-US" sz="1400" b="0" dirty="0" smtClean="0"/>
              <a:t>[9] A. </a:t>
            </a:r>
            <a:r>
              <a:rPr lang="en-US" sz="1400" b="0" dirty="0"/>
              <a:t>Sahin, et.al., “An Improved Unique Word DFT-Spread OFDM Scheme for 5G Systems,” 2015 IEEE </a:t>
            </a:r>
            <a:r>
              <a:rPr lang="en-US" sz="1400" b="0" dirty="0" err="1"/>
              <a:t>Globecom</a:t>
            </a:r>
            <a:r>
              <a:rPr lang="en-US" sz="1400" b="0" dirty="0"/>
              <a:t> Workshops (GC </a:t>
            </a:r>
            <a:r>
              <a:rPr lang="en-US" sz="1400" b="0" dirty="0" err="1"/>
              <a:t>Wkshps</a:t>
            </a:r>
            <a:r>
              <a:rPr lang="en-US" sz="1400" b="0" dirty="0" smtClean="0"/>
              <a:t>)</a:t>
            </a:r>
          </a:p>
          <a:p>
            <a:r>
              <a:rPr lang="en-US" sz="1400" b="0" dirty="0" smtClean="0"/>
              <a:t>[10] </a:t>
            </a:r>
            <a:r>
              <a:rPr lang="en-US" sz="1400" b="0" dirty="0">
                <a:ea typeface="Times New Roman"/>
                <a:cs typeface="Times New Roman"/>
                <a:sym typeface="Times New Roman"/>
              </a:rPr>
              <a:t>K. Zeng et al, “</a:t>
            </a:r>
            <a:r>
              <a:rPr lang="en-US" altLang="zh-CN" sz="1400" b="0" dirty="0"/>
              <a:t>Considerations on </a:t>
            </a:r>
            <a:r>
              <a:rPr lang="en-GB" sz="1400" b="0" dirty="0"/>
              <a:t>Phase Noise Model for</a:t>
            </a:r>
            <a:r>
              <a:rPr lang="en-GB" altLang="zh-CN" sz="1400" b="0" dirty="0"/>
              <a:t> 802.11ay</a:t>
            </a:r>
            <a:r>
              <a:rPr lang="en-GB" sz="1400" b="0" dirty="0"/>
              <a:t> </a:t>
            </a:r>
            <a:r>
              <a:rPr lang="en-US" sz="1400" b="0" dirty="0">
                <a:sym typeface="Times New Roman"/>
              </a:rPr>
              <a:t>” </a:t>
            </a:r>
            <a:r>
              <a:rPr lang="en-US" sz="1400" b="0" dirty="0">
                <a:ea typeface="Times New Roman"/>
                <a:cs typeface="Times New Roman"/>
                <a:sym typeface="Times New Roman"/>
              </a:rPr>
              <a:t>IEEE doc. 11-16/0390r1</a:t>
            </a: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905000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PN model: </a:t>
                </a:r>
                <a:r>
                  <a:rPr lang="en-US" sz="1400" b="0" dirty="0" smtClean="0"/>
                  <a:t>11ay PN model [10]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Modulation:</a:t>
                </a:r>
                <a:r>
                  <a:rPr lang="en-US" sz="14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b="0" dirty="0" smtClean="0"/>
                  <a:t>/4-QPSK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Numerology for OFDM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b="0" dirty="0" smtClean="0"/>
                  <a:t>IFFT size: 2048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b="0" dirty="0" smtClean="0"/>
                  <a:t>DC subcarriers: 3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b="0" dirty="0" smtClean="0"/>
                  <a:t># of utilized subcarriers: 4x352=1408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CP size: 512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Sample Rate = 10.56 </a:t>
                </a:r>
                <a:r>
                  <a:rPr lang="en-US" sz="1200" dirty="0" err="1" smtClean="0"/>
                  <a:t>Gsps</a:t>
                </a:r>
                <a:endParaRPr lang="en-US" sz="12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Numerology </a:t>
                </a:r>
                <a:r>
                  <a:rPr lang="en-US" sz="1400" dirty="0"/>
                  <a:t>for </a:t>
                </a:r>
                <a:r>
                  <a:rPr lang="en-US" sz="1400" dirty="0" smtClean="0"/>
                  <a:t>DFT-s OFDM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IFFT </a:t>
                </a:r>
                <a:r>
                  <a:rPr lang="en-US" sz="1200" dirty="0"/>
                  <a:t>size: </a:t>
                </a:r>
                <a:r>
                  <a:rPr lang="en-US" sz="1200" dirty="0" smtClean="0"/>
                  <a:t>2048, DFT-spread size: 352  </a:t>
                </a: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DC subcarriers: </a:t>
                </a:r>
                <a:r>
                  <a:rPr lang="en-US" sz="1200" dirty="0" smtClean="0"/>
                  <a:t>0</a:t>
                </a: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# of utilized subcarriers: </a:t>
                </a:r>
                <a:r>
                  <a:rPr lang="en-US" sz="1200" dirty="0" smtClean="0"/>
                  <a:t>4x352=1408</a:t>
                </a: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GI </a:t>
                </a:r>
                <a:r>
                  <a:rPr lang="en-US" sz="1200" dirty="0"/>
                  <a:t>size: </a:t>
                </a:r>
                <a:r>
                  <a:rPr lang="en-US" sz="1200" dirty="0" smtClean="0"/>
                  <a:t>256</a:t>
                </a: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Sample Rate = 10.56 </a:t>
                </a:r>
                <a:r>
                  <a:rPr lang="en-US" sz="1200" dirty="0" err="1" smtClean="0"/>
                  <a:t>Gsps</a:t>
                </a:r>
                <a:endParaRPr lang="en-US" sz="12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Equalization:</a:t>
                </a:r>
                <a:r>
                  <a:rPr lang="en-US" sz="1600" b="0" dirty="0"/>
                  <a:t> MMSE-FDE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Channel: </a:t>
                </a:r>
                <a:r>
                  <a:rPr lang="en-US" sz="1600" b="0" dirty="0" smtClean="0"/>
                  <a:t>Single-tap Rayleigh channel (to investigate PN only)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905000"/>
                <a:ext cx="7770813" cy="4113213"/>
              </a:xfrm>
              <a:blipFill rotWithShape="0">
                <a:blip r:embed="rId2"/>
                <a:stretch>
                  <a:fillRect l="-235" t="-297" b="-6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85799" y="1443335"/>
            <a:ext cx="3200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Simulation Assumptions</a:t>
            </a:r>
          </a:p>
        </p:txBody>
      </p:sp>
    </p:spTree>
    <p:extLst>
      <p:ext uri="{BB962C8B-B14F-4D97-AF65-F5344CB8AC3E}">
        <p14:creationId xmlns:p14="http://schemas.microsoft.com/office/powerpoint/2010/main" val="1783427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(for Survey)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that the </a:t>
            </a:r>
            <a:r>
              <a:rPr lang="en-US" dirty="0" err="1" smtClean="0"/>
              <a:t>TGay</a:t>
            </a:r>
            <a:r>
              <a:rPr lang="en-US" dirty="0" smtClean="0"/>
              <a:t> should further study the feasibility of including GI DFT-s-OFDM or UW DFT-s-OFDM as an alternative SC waveform for 11ay?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56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Abstract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60538"/>
            <a:ext cx="80010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 err="1"/>
              <a:t>TGay</a:t>
            </a:r>
            <a:r>
              <a:rPr lang="en-US" sz="2200" dirty="0"/>
              <a:t> has agreed that [1] </a:t>
            </a:r>
            <a:endParaRPr lang="en-US" sz="2200" dirty="0" smtClean="0"/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11ay </a:t>
            </a:r>
            <a:r>
              <a:rPr lang="en-US" sz="1800" dirty="0"/>
              <a:t>shall enable both SC and OFDM modulations for SU-MIMO and MU-MIMO data transmission</a:t>
            </a:r>
            <a:r>
              <a:rPr lang="en-US" sz="1800" dirty="0" smtClean="0"/>
              <a:t>.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bandwidth </a:t>
            </a:r>
            <a:r>
              <a:rPr lang="en-US" sz="1800" dirty="0" smtClean="0"/>
              <a:t>of bonded channels can </a:t>
            </a:r>
            <a:r>
              <a:rPr lang="en-US" sz="1800" dirty="0"/>
              <a:t>be up to </a:t>
            </a:r>
            <a:r>
              <a:rPr lang="en-US" sz="1800" dirty="0" smtClean="0"/>
              <a:t>8.64GHz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11ay supports channel-wise DL OFDMA. This means that in a bonded channel, a PCP or AP can simultaneously transmit to multiple STAs allocated to different frequency resources in the unit of one channel bandwidth.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 smtClean="0"/>
              <a:t>In this contribution we discuss the feasibility of adopting SC waveforms based on DFT spread OFDM for 11ay to support single or multiple user transmission over wideband channels.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7703"/>
            <a:ext cx="7770813" cy="685800"/>
          </a:xfrm>
        </p:spPr>
        <p:txBody>
          <a:bodyPr/>
          <a:lstStyle/>
          <a:p>
            <a:r>
              <a:rPr lang="en-US" dirty="0" smtClean="0"/>
              <a:t>Problem Statement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4722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b="0" dirty="0" smtClean="0"/>
              <a:t>As shown in [2] and [3], with directional transmission in a 60GHz channel, the delay spread can be as large as several hundreds of ns due to rich </a:t>
            </a:r>
            <a:r>
              <a:rPr lang="en-US" sz="2100" b="0" dirty="0" err="1" smtClean="0"/>
              <a:t>NLoS</a:t>
            </a:r>
            <a:r>
              <a:rPr lang="en-US" sz="2100" b="0" dirty="0"/>
              <a:t> </a:t>
            </a:r>
            <a:r>
              <a:rPr lang="en-US" sz="2100" b="0" dirty="0" smtClean="0"/>
              <a:t>paths, especially in outdoor scenarios, which makes the those channels highly frequency selective.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0" dirty="0" smtClean="0"/>
              <a:t>In wideband and frequency selective channels, </a:t>
            </a:r>
            <a:r>
              <a:rPr lang="en-US" sz="2100" b="0" dirty="0"/>
              <a:t>t</a:t>
            </a:r>
            <a:r>
              <a:rPr lang="en-US" sz="2100" b="0" dirty="0" smtClean="0"/>
              <a:t>he performance of SC may be degraded due to frequency selectivity.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0" dirty="0" smtClean="0"/>
              <a:t>The performance of an OFDM waveform can take advantage of channel frequency selectivity with a proper coding </a:t>
            </a:r>
            <a:r>
              <a:rPr lang="en-US" sz="2100" b="0" dirty="0" smtClean="0"/>
              <a:t>and scheduling schemes.</a:t>
            </a:r>
            <a:endParaRPr lang="en-US" sz="21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0" dirty="0" smtClean="0"/>
              <a:t>However, the high PAPR of the OFDM requires large power back-off to avoid in-band signal distortion and out-of-band leakage from nonlinear power amplifiers, which results in low PA efficiency.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b="0" dirty="0" smtClean="0"/>
              <a:t>11ad SC has low PAPR, but the SC makes it difficult to achieve frequency domain multiple access (FDMA) with bonded channel in DL.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28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20" y="1523999"/>
            <a:ext cx="4370879" cy="32797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4346" y="6127212"/>
            <a:ext cx="444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(Simulation assumptions are in appendix)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341" y="5034564"/>
            <a:ext cx="3516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OFDM over wider channel creates higher PAPR.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518" y="1494692"/>
            <a:ext cx="4577582" cy="343087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7126605" y="2347083"/>
            <a:ext cx="262890" cy="273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7162800" y="2407505"/>
            <a:ext cx="190500" cy="1911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991099" y="4876800"/>
            <a:ext cx="3810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PN in time domain creates distortion in both amplitude and phase directions in frequency domain.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18654" y="4191000"/>
            <a:ext cx="2354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BW: 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4x1.83 GHz</a:t>
            </a:r>
          </a:p>
        </p:txBody>
      </p:sp>
    </p:spTree>
    <p:extLst>
      <p:ext uri="{BB962C8B-B14F-4D97-AF65-F5344CB8AC3E}">
        <p14:creationId xmlns:p14="http://schemas.microsoft.com/office/powerpoint/2010/main" val="37868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4215"/>
          </a:xfrm>
        </p:spPr>
        <p:txBody>
          <a:bodyPr/>
          <a:lstStyle/>
          <a:p>
            <a:r>
              <a:rPr lang="en-US" dirty="0" smtClean="0"/>
              <a:t>Properties of SC in 11ad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8077200" cy="5105398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In 11ad SC, the data symbols are transmitted at block-by-block basis,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</m:oMath>
                </a14:m>
                <a:r>
                  <a:rPr lang="en-US" sz="2000" b="0" dirty="0" smtClean="0"/>
                  <a:t> = 448, separated by GI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𝐺𝐼</m:t>
                        </m:r>
                      </m:sub>
                    </m:sSub>
                  </m:oMath>
                </a14:m>
                <a:r>
                  <a:rPr lang="en-US" sz="2000" b="0" dirty="0" smtClean="0"/>
                  <a:t> = 64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sub>
                    </m:sSub>
                  </m:oMath>
                </a14:m>
                <a:r>
                  <a:rPr lang="en-US" sz="2000" b="0" dirty="0" smtClean="0">
                    <a:solidFill>
                      <a:schemeClr val="tx1"/>
                    </a:solidFill>
                  </a:rPr>
                  <a:t>). </a:t>
                </a:r>
                <a:r>
                  <a:rPr lang="en-US" sz="2000" b="0" dirty="0" smtClean="0"/>
                  <a:t>The total number of symbols in each block is 512. 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GIs create circular property for each block, which enable implementation of FDE at receiver (in [4], the 11ad SC is called SC-FDE).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GI functions as CP and can be </a:t>
                </a:r>
                <a:r>
                  <a:rPr lang="en-US" sz="2000" b="0" dirty="0"/>
                  <a:t>used for </a:t>
                </a:r>
                <a:r>
                  <a:rPr lang="en-US" sz="2000" b="0" dirty="0" smtClean="0"/>
                  <a:t>mitigating </a:t>
                </a:r>
                <a:r>
                  <a:rPr lang="en-US" sz="2000" b="0" dirty="0"/>
                  <a:t>multipath interference between </a:t>
                </a:r>
                <a:r>
                  <a:rPr lang="en-US" sz="2000" b="0" dirty="0" smtClean="0"/>
                  <a:t>blocks.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GI may also be used for CFO correction and PN mitigation [5] at receiver for improving the link performance.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This method has higher spectral and energy </a:t>
                </a:r>
                <a:r>
                  <a:rPr lang="en-US" sz="2000" b="0" dirty="0"/>
                  <a:t>efficiencies </a:t>
                </a:r>
                <a:r>
                  <a:rPr lang="en-US" sz="2000" b="0" dirty="0" smtClean="0"/>
                  <a:t>than CP </a:t>
                </a:r>
                <a:r>
                  <a:rPr lang="en-US" sz="2000" b="0" dirty="0"/>
                  <a:t>based </a:t>
                </a:r>
                <a:r>
                  <a:rPr lang="en-US" sz="2000" b="0" dirty="0" smtClean="0"/>
                  <a:t>waveform</a:t>
                </a:r>
                <a:r>
                  <a:rPr lang="en-US" sz="2000" b="0" dirty="0"/>
                  <a:t> </a:t>
                </a:r>
                <a:r>
                  <a:rPr lang="en-US" sz="2000" b="0" dirty="0" smtClean="0"/>
                  <a:t>since CP is typically not useful at Rx.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>
                    <a:solidFill>
                      <a:schemeClr val="tx1"/>
                    </a:solidFill>
                  </a:rPr>
                  <a:t>The length of GI can be changed without changing the block size (11ay)</a:t>
                </a:r>
                <a:endParaRPr lang="en-US" sz="16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8077200" cy="5105398"/>
              </a:xfrm>
              <a:blipFill rotWithShape="0">
                <a:blip r:embed="rId2"/>
                <a:stretch>
                  <a:fillRect l="-679" t="-717" r="-755" b="-3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162" y="2362200"/>
            <a:ext cx="6796087" cy="980419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 flipV="1">
            <a:off x="1524000" y="2905739"/>
            <a:ext cx="2057400" cy="457200"/>
            <a:chOff x="-1447800" y="3276600"/>
            <a:chExt cx="1254760" cy="457200"/>
          </a:xfrm>
        </p:grpSpPr>
        <p:sp>
          <p:nvSpPr>
            <p:cNvPr id="6" name="Arc 5"/>
            <p:cNvSpPr/>
            <p:nvPr/>
          </p:nvSpPr>
          <p:spPr bwMode="auto">
            <a:xfrm>
              <a:off x="-1447800" y="3276600"/>
              <a:ext cx="1219200" cy="457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Arc 6"/>
            <p:cNvSpPr/>
            <p:nvPr/>
          </p:nvSpPr>
          <p:spPr bwMode="auto">
            <a:xfrm flipH="1">
              <a:off x="-1412240" y="3276600"/>
              <a:ext cx="1219200" cy="457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 flipV="1">
            <a:off x="3548493" y="2905739"/>
            <a:ext cx="2057400" cy="457200"/>
            <a:chOff x="-1447800" y="3276600"/>
            <a:chExt cx="1254760" cy="457200"/>
          </a:xfrm>
        </p:grpSpPr>
        <p:sp>
          <p:nvSpPr>
            <p:cNvPr id="10" name="Arc 9"/>
            <p:cNvSpPr/>
            <p:nvPr/>
          </p:nvSpPr>
          <p:spPr bwMode="auto">
            <a:xfrm>
              <a:off x="-1447800" y="3276600"/>
              <a:ext cx="1219200" cy="457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flipH="1">
              <a:off x="-1412240" y="3276600"/>
              <a:ext cx="1219200" cy="457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 flipV="1">
            <a:off x="5567906" y="2895579"/>
            <a:ext cx="2057400" cy="457200"/>
            <a:chOff x="-1447800" y="3276600"/>
            <a:chExt cx="1254760" cy="457200"/>
          </a:xfrm>
        </p:grpSpPr>
        <p:sp>
          <p:nvSpPr>
            <p:cNvPr id="13" name="Arc 12"/>
            <p:cNvSpPr/>
            <p:nvPr/>
          </p:nvSpPr>
          <p:spPr bwMode="auto">
            <a:xfrm>
              <a:off x="-1447800" y="3276600"/>
              <a:ext cx="1219200" cy="457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Arc 13"/>
            <p:cNvSpPr/>
            <p:nvPr/>
          </p:nvSpPr>
          <p:spPr bwMode="auto">
            <a:xfrm flipH="1">
              <a:off x="-1412240" y="3276600"/>
              <a:ext cx="1219200" cy="4572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 bwMode="auto">
          <a:xfrm flipV="1">
            <a:off x="1447800" y="23622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3439160" y="238252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447800" y="2514600"/>
            <a:ext cx="1981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183446" y="2240370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512</a:t>
            </a:r>
          </a:p>
        </p:txBody>
      </p:sp>
    </p:spTree>
    <p:extLst>
      <p:ext uri="{BB962C8B-B14F-4D97-AF65-F5344CB8AC3E}">
        <p14:creationId xmlns:p14="http://schemas.microsoft.com/office/powerpoint/2010/main" val="296072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73712"/>
          </a:xfrm>
        </p:spPr>
        <p:txBody>
          <a:bodyPr/>
          <a:lstStyle/>
          <a:p>
            <a:r>
              <a:rPr lang="en-US" dirty="0" smtClean="0"/>
              <a:t>CP DFT-s-OFDM: </a:t>
            </a:r>
            <a:r>
              <a:rPr lang="en-US" dirty="0"/>
              <a:t>B</a:t>
            </a:r>
            <a:r>
              <a:rPr lang="en-US" dirty="0" smtClean="0"/>
              <a:t>asic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02435"/>
            <a:ext cx="7770813" cy="23729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CP DFT-s-OFDM is a SC waveform, similar to 11ad SC, except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Linear convolution with a pulse shaping filter in </a:t>
            </a:r>
            <a:r>
              <a:rPr lang="en-US" sz="1600" dirty="0" smtClean="0"/>
              <a:t>11ad SC </a:t>
            </a:r>
            <a:r>
              <a:rPr lang="en-US" sz="1600" dirty="0" smtClean="0"/>
              <a:t>is replaced by circular convolution with a </a:t>
            </a:r>
            <a:r>
              <a:rPr lang="en-US" sz="1600" dirty="0" err="1" smtClean="0"/>
              <a:t>sinc</a:t>
            </a:r>
            <a:r>
              <a:rPr lang="en-US" sz="1600" dirty="0" smtClean="0"/>
              <a:t> function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achieve block-wise </a:t>
            </a:r>
            <a:r>
              <a:rPr lang="en-US" sz="1600" dirty="0" smtClean="0"/>
              <a:t>circular </a:t>
            </a:r>
            <a:r>
              <a:rPr lang="en-US" sz="1600" dirty="0" smtClean="0"/>
              <a:t>property, CP is used, which is thrown away at Rx.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CP DFT-s-OFDM </a:t>
            </a:r>
            <a:r>
              <a:rPr lang="en-US" sz="1600" b="0" dirty="0" smtClean="0"/>
              <a:t>allows different users to orthogonally share the spectrum in frequency domain - FDMA.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CP DFT-s-OFDM has low PAPR as 11ad SC.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Is it possible to create DFT-s-OFDM without CP but have GI similar to 11ad SC?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 rot="16200000">
            <a:off x="2225362" y="1852877"/>
            <a:ext cx="876300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DFT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6200000">
            <a:off x="3652439" y="1867689"/>
            <a:ext cx="1371599" cy="418308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IDFT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(N)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 rot="16200000">
            <a:off x="3064752" y="1815173"/>
            <a:ext cx="876302" cy="533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 Mapping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892509" y="1758024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892509" y="2367624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090821" y="1758024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2090821" y="2367624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3785390" y="1758024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785390" y="2367624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769603" y="1511169"/>
            <a:ext cx="343694" cy="0"/>
          </a:xfrm>
          <a:prstGeom prst="straightConnector1">
            <a:avLst/>
          </a:prstGeom>
          <a:solidFill>
            <a:srgbClr val="00B8FF"/>
          </a:solidFill>
          <a:ln w="3492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769603" y="2654169"/>
            <a:ext cx="343694" cy="0"/>
          </a:xfrm>
          <a:prstGeom prst="straightConnector1">
            <a:avLst/>
          </a:prstGeom>
          <a:solidFill>
            <a:srgbClr val="00B8FF"/>
          </a:solidFill>
          <a:ln w="3492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/>
          <p:cNvSpPr/>
          <p:nvPr/>
        </p:nvSpPr>
        <p:spPr bwMode="auto">
          <a:xfrm rot="16200000">
            <a:off x="1408007" y="1852877"/>
            <a:ext cx="876300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S/P</a:t>
            </a:r>
          </a:p>
        </p:txBody>
      </p:sp>
      <p:sp>
        <p:nvSpPr>
          <p:cNvPr id="20" name="Rectangle 19"/>
          <p:cNvSpPr/>
          <p:nvPr/>
        </p:nvSpPr>
        <p:spPr bwMode="auto">
          <a:xfrm rot="16200000">
            <a:off x="4447690" y="1861252"/>
            <a:ext cx="1344788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P/S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547393" y="1511169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4547393" y="2654169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273465" y="2044569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/>
          <p:cNvSpPr/>
          <p:nvPr/>
        </p:nvSpPr>
        <p:spPr bwMode="auto">
          <a:xfrm rot="16200000">
            <a:off x="5549390" y="1861252"/>
            <a:ext cx="719663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+CP</a:t>
            </a:r>
          </a:p>
        </p:txBody>
      </p:sp>
      <p:cxnSp>
        <p:nvCxnSpPr>
          <p:cNvPr id="25" name="Straight Arrow Connector 24"/>
          <p:cNvCxnSpPr>
            <a:stCxn id="20" idx="2"/>
            <a:endCxn id="24" idx="0"/>
          </p:cNvCxnSpPr>
          <p:nvPr/>
        </p:nvCxnSpPr>
        <p:spPr bwMode="auto">
          <a:xfrm>
            <a:off x="5349081" y="2090249"/>
            <a:ext cx="3311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 rot="16200000">
            <a:off x="6338528" y="1861252"/>
            <a:ext cx="719663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p:cxnSp>
        <p:nvCxnSpPr>
          <p:cNvPr id="27" name="Straight Arrow Connector 26"/>
          <p:cNvCxnSpPr>
            <a:stCxn id="24" idx="2"/>
            <a:endCxn id="26" idx="0"/>
          </p:cNvCxnSpPr>
          <p:nvPr/>
        </p:nvCxnSpPr>
        <p:spPr bwMode="auto">
          <a:xfrm>
            <a:off x="6138219" y="2090249"/>
            <a:ext cx="3311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96655" y="1643721"/>
                <a:ext cx="2646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655" y="1643721"/>
                <a:ext cx="26462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7907" r="-2325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05275" y="1219200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75" y="1219200"/>
                <a:ext cx="26129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5581" r="-25581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67111" y="2532004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111" y="2532004"/>
                <a:ext cx="26129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7907" r="-23256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Isosceles Triangle 34"/>
          <p:cNvSpPr/>
          <p:nvPr/>
        </p:nvSpPr>
        <p:spPr bwMode="auto">
          <a:xfrm rot="10800000">
            <a:off x="7315199" y="1673826"/>
            <a:ext cx="304801" cy="247167"/>
          </a:xfrm>
          <a:prstGeom prst="triangl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Elbow Connector 36"/>
          <p:cNvCxnSpPr>
            <a:stCxn id="26" idx="2"/>
            <a:endCxn id="35" idx="0"/>
          </p:cNvCxnSpPr>
          <p:nvPr/>
        </p:nvCxnSpPr>
        <p:spPr bwMode="auto">
          <a:xfrm flipV="1">
            <a:off x="6927357" y="1920993"/>
            <a:ext cx="540242" cy="16925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 rot="5400000">
                <a:off x="4131202" y="2866259"/>
                <a:ext cx="46304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4131202" y="2866259"/>
                <a:ext cx="463049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 bwMode="auto">
          <a:xfrm>
            <a:off x="2108347" y="3542819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931537" y="3141971"/>
                <a:ext cx="2646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537" y="3141971"/>
                <a:ext cx="26462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27907" r="-23256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 bwMode="auto">
          <a:xfrm>
            <a:off x="2452041" y="3319869"/>
            <a:ext cx="1047676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Upsample</a:t>
            </a:r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(N/M)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 bwMode="auto">
              <a:xfrm>
                <a:off x="3843411" y="3319869"/>
                <a:ext cx="1047676" cy="457994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377"/>
                <a14:m>
                  <m:oMath xmlns:m="http://schemas.openxmlformats.org/officeDocument/2006/math">
                    <m:r>
                      <a:rPr lang="en-US" sz="1800" b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⊛</m:t>
                    </m:r>
                  </m:oMath>
                </a14:m>
                <a:r>
                  <a:rPr 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Sinc</a:t>
                </a:r>
                <a:endParaRPr lang="en-US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43411" y="3319869"/>
                <a:ext cx="1047676" cy="457994"/>
              </a:xfrm>
              <a:prstGeom prst="rect">
                <a:avLst/>
              </a:prstGeom>
              <a:blipFill rotWithShape="0">
                <a:blip r:embed="rId7"/>
                <a:stretch>
                  <a:fillRect b="-9091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 bwMode="auto">
          <a:xfrm>
            <a:off x="3499717" y="3548866"/>
            <a:ext cx="343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5173735" y="3319869"/>
            <a:ext cx="719663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+CP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211905" y="3319869"/>
            <a:ext cx="719663" cy="457994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4891087" y="3548866"/>
            <a:ext cx="2826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5893398" y="3548866"/>
            <a:ext cx="3185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Isosceles Triangle 50"/>
          <p:cNvSpPr/>
          <p:nvPr/>
        </p:nvSpPr>
        <p:spPr bwMode="auto">
          <a:xfrm rot="10800000">
            <a:off x="7315198" y="3124200"/>
            <a:ext cx="304801" cy="247167"/>
          </a:xfrm>
          <a:prstGeom prst="triangl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Elbow Connector 51"/>
          <p:cNvCxnSpPr>
            <a:endCxn id="51" idx="0"/>
          </p:cNvCxnSpPr>
          <p:nvPr/>
        </p:nvCxnSpPr>
        <p:spPr bwMode="auto">
          <a:xfrm flipV="1">
            <a:off x="6927356" y="3371367"/>
            <a:ext cx="540242" cy="16925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355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Rectangle 201"/>
          <p:cNvSpPr/>
          <p:nvPr/>
        </p:nvSpPr>
        <p:spPr bwMode="auto">
          <a:xfrm>
            <a:off x="7005320" y="3962400"/>
            <a:ext cx="314543" cy="32367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22777"/>
          </a:xfrm>
        </p:spPr>
        <p:txBody>
          <a:bodyPr/>
          <a:lstStyle/>
          <a:p>
            <a:r>
              <a:rPr lang="en-US" dirty="0" smtClean="0"/>
              <a:t>CP-less DFT-s-OFDM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ZT DFT-s-OFDM [6]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GI DFT-s-OFDM [7]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UW DFT-s-OFDM [8,9]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71600" y="2163476"/>
                <a:ext cx="402544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63476"/>
                <a:ext cx="402544" cy="30777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1687758" y="2303867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928985" y="2491785"/>
            <a:ext cx="6446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928985" y="2162602"/>
            <a:ext cx="118048" cy="337467"/>
            <a:chOff x="3866971" y="4741721"/>
            <a:chExt cx="118048" cy="337467"/>
          </a:xfrm>
          <a:effectLst/>
        </p:grpSpPr>
        <p:cxnSp>
          <p:nvCxnSpPr>
            <p:cNvPr id="24" name="Straight Arrow Connector 23"/>
            <p:cNvCxnSpPr/>
            <p:nvPr/>
          </p:nvCxnSpPr>
          <p:spPr>
            <a:xfrm rot="16200000">
              <a:off x="3758230" y="4910455"/>
              <a:ext cx="3374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3925995" y="475748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3866971" y="475551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/>
          <p:cNvCxnSpPr>
            <a:stCxn id="16" idx="2"/>
            <a:endCxn id="12" idx="1"/>
          </p:cNvCxnSpPr>
          <p:nvPr/>
        </p:nvCxnSpPr>
        <p:spPr>
          <a:xfrm flipV="1">
            <a:off x="3004705" y="2491785"/>
            <a:ext cx="327535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3305703" y="2329132"/>
            <a:ext cx="418834" cy="307777"/>
            <a:chOff x="3238766" y="2521700"/>
            <a:chExt cx="418834" cy="307777"/>
          </a:xfrm>
        </p:grpSpPr>
        <p:sp>
          <p:nvSpPr>
            <p:cNvPr id="12" name="Rounded Rectangle 11"/>
            <p:cNvSpPr/>
            <p:nvPr/>
          </p:nvSpPr>
          <p:spPr>
            <a:xfrm>
              <a:off x="3265303" y="2573710"/>
              <a:ext cx="365760" cy="221285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38766" y="2521700"/>
              <a:ext cx="418834" cy="307777"/>
            </a:xfrm>
            <a:prstGeom prst="rect">
              <a:avLst/>
            </a:prstGeom>
            <a:effectLst/>
          </p:spPr>
          <p:txBody>
            <a:bodyPr wrap="none">
              <a:spAutoFit/>
            </a:bodyPr>
            <a:lstStyle/>
            <a:p>
              <a:pPr algn="ctr" defTabSz="914377"/>
              <a:r>
                <a:rPr lang="en-US" sz="1400" dirty="0" smtClean="0">
                  <a:solidFill>
                    <a:prstClr val="black"/>
                  </a:solidFill>
                </a:rPr>
                <a:t>P/S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2325335" y="2760983"/>
            <a:ext cx="32614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185833" y="2236654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 rot="16200000">
            <a:off x="2419067" y="2308412"/>
            <a:ext cx="804528" cy="366748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49619" y="2328107"/>
            <a:ext cx="548640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/>
            <a:r>
              <a:rPr lang="en-US" sz="1400" dirty="0">
                <a:solidFill>
                  <a:prstClr val="black"/>
                </a:solidFill>
              </a:rPr>
              <a:t>IDFT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870271" y="2090634"/>
            <a:ext cx="327459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01404" y="2082983"/>
            <a:ext cx="465192" cy="19110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1400" dirty="0" smtClean="0">
                <a:solidFill>
                  <a:prstClr val="black"/>
                </a:solidFill>
              </a:rPr>
              <a:t>DFT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17330" y="2051785"/>
            <a:ext cx="1948842" cy="87066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099971" y="2596846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0" dirty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9971" y="2596846"/>
                <a:ext cx="332142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1684763" y="2168967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1371600" y="2163476"/>
                <a:ext cx="402544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63476"/>
                <a:ext cx="402544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>
          <a:xfrm>
            <a:off x="1687758" y="2303867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2" idx="3"/>
          </p:cNvCxnSpPr>
          <p:nvPr/>
        </p:nvCxnSpPr>
        <p:spPr>
          <a:xfrm>
            <a:off x="3698000" y="2491785"/>
            <a:ext cx="29544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3928985" y="2162602"/>
            <a:ext cx="118048" cy="337467"/>
            <a:chOff x="3866971" y="4741721"/>
            <a:chExt cx="118048" cy="337467"/>
          </a:xfrm>
          <a:effectLst/>
        </p:grpSpPr>
        <p:cxnSp>
          <p:nvCxnSpPr>
            <p:cNvPr id="85" name="Straight Arrow Connector 84"/>
            <p:cNvCxnSpPr/>
            <p:nvPr/>
          </p:nvCxnSpPr>
          <p:spPr>
            <a:xfrm rot="16200000">
              <a:off x="3758230" y="4910455"/>
              <a:ext cx="3374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3925995" y="475748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 flipV="1">
              <a:off x="3866971" y="475551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2" name="Straight Arrow Connector 71"/>
          <p:cNvCxnSpPr>
            <a:stCxn id="77" idx="2"/>
            <a:endCxn id="12" idx="1"/>
          </p:cNvCxnSpPr>
          <p:nvPr/>
        </p:nvCxnSpPr>
        <p:spPr>
          <a:xfrm flipV="1">
            <a:off x="3098259" y="2491785"/>
            <a:ext cx="233981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325335" y="2760983"/>
            <a:ext cx="32614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185833" y="2236654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 rot="16200000">
            <a:off x="2465844" y="2261635"/>
            <a:ext cx="804528" cy="460302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549619" y="2328107"/>
            <a:ext cx="590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/>
            <a:r>
              <a:rPr lang="en-US" sz="1400" dirty="0" smtClean="0">
                <a:solidFill>
                  <a:prstClr val="black"/>
                </a:solidFill>
              </a:rPr>
              <a:t>IDFT</a:t>
            </a:r>
          </a:p>
          <a:p>
            <a:pPr algn="ctr" defTabSz="914377"/>
            <a:r>
              <a:rPr lang="en-US" sz="1400" dirty="0" smtClean="0">
                <a:solidFill>
                  <a:prstClr val="black"/>
                </a:solidFill>
              </a:rPr>
              <a:t>(N)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870271" y="2090634"/>
            <a:ext cx="396325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866035" y="2057400"/>
            <a:ext cx="402674" cy="369332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900" dirty="0" smtClean="0">
                <a:solidFill>
                  <a:prstClr val="black"/>
                </a:solidFill>
              </a:rPr>
              <a:t>DFT</a:t>
            </a:r>
          </a:p>
          <a:p>
            <a:pPr algn="ctr" defTabSz="914377"/>
            <a:r>
              <a:rPr lang="en-US" sz="900" dirty="0" smtClean="0">
                <a:solidFill>
                  <a:prstClr val="black"/>
                </a:solidFill>
              </a:rPr>
              <a:t>(M)</a:t>
            </a:r>
            <a:endParaRPr lang="en-US" sz="9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099971" y="2596846"/>
                <a:ext cx="336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0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9971" y="2596846"/>
                <a:ext cx="336951" cy="307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>
            <a:off x="1684763" y="2168967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1439914" y="1981200"/>
            <a:ext cx="241841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defTabSz="914377"/>
            <a:r>
              <a:rPr lang="en-US" sz="1400" b="1" dirty="0" smtClean="0">
                <a:solidFill>
                  <a:prstClr val="black"/>
                </a:solidFill>
              </a:rPr>
              <a:t>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43000" y="5248452"/>
            <a:ext cx="2894258" cy="931945"/>
            <a:chOff x="1143000" y="5248452"/>
            <a:chExt cx="2894258" cy="931945"/>
          </a:xfrm>
        </p:grpSpPr>
        <p:sp>
          <p:nvSpPr>
            <p:cNvPr id="166" name="Rectangle 165"/>
            <p:cNvSpPr/>
            <p:nvPr/>
          </p:nvSpPr>
          <p:spPr>
            <a:xfrm>
              <a:off x="1143000" y="5393638"/>
              <a:ext cx="589365" cy="307777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 defTabSz="914377"/>
              <a:r>
                <a:rPr lang="en-US" sz="1400" b="1" dirty="0" smtClean="0">
                  <a:solidFill>
                    <a:schemeClr val="tx1"/>
                  </a:solidFill>
                </a:rPr>
                <a:t>u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172145" y="5494215"/>
              <a:ext cx="46565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/>
            <p:nvPr/>
          </p:nvCxnSpPr>
          <p:spPr>
            <a:xfrm>
              <a:off x="1673507" y="5561813"/>
              <a:ext cx="186989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/>
            <p:nvPr/>
          </p:nvCxnSpPr>
          <p:spPr>
            <a:xfrm flipV="1">
              <a:off x="3637417" y="5744849"/>
              <a:ext cx="340817" cy="488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71" name="Group 170"/>
            <p:cNvGrpSpPr/>
            <p:nvPr/>
          </p:nvGrpSpPr>
          <p:grpSpPr>
            <a:xfrm>
              <a:off x="3919210" y="5420548"/>
              <a:ext cx="118048" cy="337467"/>
              <a:chOff x="3866971" y="4741721"/>
              <a:chExt cx="118048" cy="337467"/>
            </a:xfrm>
            <a:effectLst/>
          </p:grpSpPr>
          <p:cxnSp>
            <p:nvCxnSpPr>
              <p:cNvPr id="186" name="Straight Arrow Connector 185"/>
              <p:cNvCxnSpPr/>
              <p:nvPr/>
            </p:nvCxnSpPr>
            <p:spPr>
              <a:xfrm rot="16200000">
                <a:off x="3758230" y="4910455"/>
                <a:ext cx="337467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7" name="Straight Arrow Connector 186"/>
              <p:cNvCxnSpPr/>
              <p:nvPr/>
            </p:nvCxnSpPr>
            <p:spPr>
              <a:xfrm flipV="1">
                <a:off x="3925995" y="4757482"/>
                <a:ext cx="59024" cy="931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8" name="Straight Arrow Connector 187"/>
              <p:cNvCxnSpPr/>
              <p:nvPr/>
            </p:nvCxnSpPr>
            <p:spPr>
              <a:xfrm flipH="1" flipV="1">
                <a:off x="3866971" y="4755512"/>
                <a:ext cx="59024" cy="931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Arrow Connector 171"/>
            <p:cNvCxnSpPr>
              <a:stCxn id="177" idx="2"/>
              <a:endCxn id="173" idx="1"/>
            </p:cNvCxnSpPr>
            <p:nvPr/>
          </p:nvCxnSpPr>
          <p:spPr>
            <a:xfrm flipV="1">
              <a:off x="2994931" y="5749731"/>
              <a:ext cx="28369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3" name="Rounded Rectangle 172"/>
            <p:cNvSpPr/>
            <p:nvPr/>
          </p:nvSpPr>
          <p:spPr>
            <a:xfrm>
              <a:off x="3278621" y="5639088"/>
              <a:ext cx="365760" cy="221285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244935" y="5587078"/>
              <a:ext cx="433132" cy="307777"/>
            </a:xfrm>
            <a:prstGeom prst="rect">
              <a:avLst/>
            </a:prstGeom>
            <a:effectLst/>
          </p:spPr>
          <p:txBody>
            <a:bodyPr wrap="none">
              <a:spAutoFit/>
            </a:bodyPr>
            <a:lstStyle/>
            <a:p>
              <a:pPr algn="ctr" defTabSz="914377"/>
              <a:r>
                <a:rPr lang="en-US" sz="1400" dirty="0" smtClean="0">
                  <a:solidFill>
                    <a:schemeClr val="tx1"/>
                  </a:solidFill>
                </a:rPr>
                <a:t>P/S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75" name="Straight Arrow Connector 174"/>
            <p:cNvCxnSpPr/>
            <p:nvPr/>
          </p:nvCxnSpPr>
          <p:spPr>
            <a:xfrm>
              <a:off x="2315560" y="6018929"/>
              <a:ext cx="32614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>
              <a:off x="2176058" y="5494600"/>
              <a:ext cx="46565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7" name="Rounded Rectangle 176"/>
            <p:cNvSpPr/>
            <p:nvPr/>
          </p:nvSpPr>
          <p:spPr>
            <a:xfrm rot="16200000">
              <a:off x="2343489" y="5500554"/>
              <a:ext cx="804528" cy="498356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2447375" y="5586053"/>
              <a:ext cx="60502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377"/>
              <a:r>
                <a:rPr lang="en-US" sz="1400" dirty="0" smtClean="0">
                  <a:solidFill>
                    <a:schemeClr val="tx1"/>
                  </a:solidFill>
                </a:rPr>
                <a:t>IDFT</a:t>
              </a:r>
            </a:p>
            <a:p>
              <a:pPr algn="ctr" defTabSz="914377"/>
              <a:r>
                <a:rPr lang="en-US" sz="1400" dirty="0" smtClean="0">
                  <a:solidFill>
                    <a:schemeClr val="tx1"/>
                  </a:solidFill>
                </a:rPr>
                <a:t>(N)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1860496" y="5348580"/>
              <a:ext cx="327459" cy="294955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822886" y="5316070"/>
              <a:ext cx="402674" cy="369332"/>
            </a:xfrm>
            <a:prstGeom prst="rect">
              <a:avLst/>
            </a:prstGeom>
            <a:effectLst/>
          </p:spPr>
          <p:txBody>
            <a:bodyPr wrap="none">
              <a:spAutoFit/>
            </a:bodyPr>
            <a:lstStyle/>
            <a:p>
              <a:pPr algn="ctr" defTabSz="914377"/>
              <a:r>
                <a:rPr lang="en-US" sz="900" dirty="0" smtClean="0">
                  <a:solidFill>
                    <a:schemeClr val="tx1"/>
                  </a:solidFill>
                </a:rPr>
                <a:t>DFT</a:t>
              </a:r>
            </a:p>
            <a:p>
              <a:pPr algn="ctr" defTabSz="914377"/>
              <a:r>
                <a:rPr lang="en-US" sz="900" dirty="0" smtClean="0">
                  <a:solidFill>
                    <a:schemeClr val="tx1"/>
                  </a:solidFill>
                </a:rPr>
                <a:t>(M)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807555" y="5309731"/>
              <a:ext cx="1949154" cy="870666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2" name="TextBox 181"/>
                <p:cNvSpPr txBox="1"/>
                <p:nvPr/>
              </p:nvSpPr>
              <p:spPr>
                <a:xfrm>
                  <a:off x="2090196" y="5854792"/>
                  <a:ext cx="33695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82" name="TextBox 1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0196" y="5854792"/>
                  <a:ext cx="336951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3" name="Straight Arrow Connector 182"/>
            <p:cNvCxnSpPr/>
            <p:nvPr/>
          </p:nvCxnSpPr>
          <p:spPr>
            <a:xfrm>
              <a:off x="1674988" y="5426913"/>
              <a:ext cx="18698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" name="Rectangle 183"/>
            <p:cNvSpPr/>
            <p:nvPr/>
          </p:nvSpPr>
          <p:spPr>
            <a:xfrm>
              <a:off x="1293274" y="5248452"/>
              <a:ext cx="477640" cy="307777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defTabSz="914377"/>
              <a:r>
                <a:rPr lang="en-US" sz="1400" b="1" dirty="0">
                  <a:solidFill>
                    <a:schemeClr val="tx1"/>
                  </a:solidFill>
                </a:rPr>
                <a:t>d</a:t>
              </a:r>
              <a:endParaRPr lang="en-US" sz="14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85" name="Straight Arrow Connector 184"/>
            <p:cNvCxnSpPr>
              <a:stCxn id="177" idx="2"/>
              <a:endCxn id="173" idx="1"/>
            </p:cNvCxnSpPr>
            <p:nvPr/>
          </p:nvCxnSpPr>
          <p:spPr>
            <a:xfrm flipV="1">
              <a:off x="2994931" y="5749731"/>
              <a:ext cx="283690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295400" y="3447617"/>
            <a:ext cx="2675433" cy="1048183"/>
            <a:chOff x="1295400" y="3447617"/>
            <a:chExt cx="2675433" cy="10481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1" name="Rectangle 210"/>
                <p:cNvSpPr/>
                <p:nvPr/>
              </p:nvSpPr>
              <p:spPr>
                <a:xfrm>
                  <a:off x="1295400" y="3629893"/>
                  <a:ext cx="402544" cy="307777"/>
                </a:xfrm>
                <a:prstGeom prst="rect">
                  <a:avLst/>
                </a:prstGeom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dirty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400" b="1" dirty="0"/>
                </a:p>
              </p:txBody>
            </p:sp>
          </mc:Choice>
          <mc:Fallback xmlns="">
            <p:sp>
              <p:nvSpPr>
                <p:cNvPr id="211" name="Rectangle 2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5400" y="3629893"/>
                  <a:ext cx="402544" cy="3077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2" name="Straight Arrow Connector 211"/>
            <p:cNvCxnSpPr/>
            <p:nvPr/>
          </p:nvCxnSpPr>
          <p:spPr>
            <a:xfrm>
              <a:off x="1611558" y="3770284"/>
              <a:ext cx="18698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3" name="Straight Arrow Connector 212"/>
            <p:cNvCxnSpPr/>
            <p:nvPr/>
          </p:nvCxnSpPr>
          <p:spPr>
            <a:xfrm>
              <a:off x="3852785" y="3958202"/>
              <a:ext cx="6446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14" name="Group 213"/>
            <p:cNvGrpSpPr/>
            <p:nvPr/>
          </p:nvGrpSpPr>
          <p:grpSpPr>
            <a:xfrm>
              <a:off x="3852785" y="3629019"/>
              <a:ext cx="118048" cy="337467"/>
              <a:chOff x="3866971" y="4741721"/>
              <a:chExt cx="118048" cy="337467"/>
            </a:xfrm>
            <a:effectLst/>
          </p:grpSpPr>
          <p:cxnSp>
            <p:nvCxnSpPr>
              <p:cNvPr id="258" name="Straight Arrow Connector 257"/>
              <p:cNvCxnSpPr/>
              <p:nvPr/>
            </p:nvCxnSpPr>
            <p:spPr>
              <a:xfrm rot="16200000">
                <a:off x="3758230" y="4910455"/>
                <a:ext cx="337467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9" name="Straight Arrow Connector 258"/>
              <p:cNvCxnSpPr/>
              <p:nvPr/>
            </p:nvCxnSpPr>
            <p:spPr>
              <a:xfrm flipV="1">
                <a:off x="3925995" y="4757482"/>
                <a:ext cx="59024" cy="931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0" name="Straight Arrow Connector 259"/>
              <p:cNvCxnSpPr/>
              <p:nvPr/>
            </p:nvCxnSpPr>
            <p:spPr>
              <a:xfrm flipH="1" flipV="1">
                <a:off x="3866971" y="4755512"/>
                <a:ext cx="59024" cy="931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15" name="Straight Arrow Connector 214"/>
            <p:cNvCxnSpPr>
              <a:stCxn id="219" idx="2"/>
              <a:endCxn id="256" idx="1"/>
            </p:cNvCxnSpPr>
            <p:nvPr/>
          </p:nvCxnSpPr>
          <p:spPr>
            <a:xfrm flipV="1">
              <a:off x="2928505" y="3958202"/>
              <a:ext cx="327535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16" name="Group 215"/>
            <p:cNvGrpSpPr/>
            <p:nvPr/>
          </p:nvGrpSpPr>
          <p:grpSpPr>
            <a:xfrm>
              <a:off x="3229503" y="3795549"/>
              <a:ext cx="418834" cy="307777"/>
              <a:chOff x="3238766" y="2521700"/>
              <a:chExt cx="418834" cy="307777"/>
            </a:xfrm>
          </p:grpSpPr>
          <p:sp>
            <p:nvSpPr>
              <p:cNvPr id="256" name="Rounded Rectangle 255"/>
              <p:cNvSpPr/>
              <p:nvPr/>
            </p:nvSpPr>
            <p:spPr>
              <a:xfrm>
                <a:off x="3265303" y="2573710"/>
                <a:ext cx="365760" cy="221285"/>
              </a:xfrm>
              <a:prstGeom prst="roundRect">
                <a:avLst>
                  <a:gd name="adj" fmla="val 13432"/>
                </a:avLst>
              </a:prstGeom>
              <a:solidFill>
                <a:srgbClr val="00AEE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 defTabSz="914377"/>
                <a:endParaRPr lang="en-US" sz="1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3238766" y="2521700"/>
                <a:ext cx="418834" cy="307777"/>
              </a:xfrm>
              <a:prstGeom prst="rect">
                <a:avLst/>
              </a:prstGeom>
              <a:effectLst/>
            </p:spPr>
            <p:txBody>
              <a:bodyPr wrap="none">
                <a:spAutoFit/>
              </a:bodyPr>
              <a:lstStyle/>
              <a:p>
                <a:pPr algn="ctr" defTabSz="914377"/>
                <a:r>
                  <a:rPr lang="en-US" sz="1400" dirty="0" smtClean="0">
                    <a:solidFill>
                      <a:prstClr val="black"/>
                    </a:solidFill>
                  </a:rPr>
                  <a:t>P/S</a:t>
                </a:r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217" name="Straight Arrow Connector 216"/>
            <p:cNvCxnSpPr/>
            <p:nvPr/>
          </p:nvCxnSpPr>
          <p:spPr>
            <a:xfrm>
              <a:off x="2249135" y="4227400"/>
              <a:ext cx="32614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8" name="Straight Arrow Connector 217"/>
            <p:cNvCxnSpPr/>
            <p:nvPr/>
          </p:nvCxnSpPr>
          <p:spPr>
            <a:xfrm>
              <a:off x="2109633" y="3703071"/>
              <a:ext cx="46565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9" name="Rounded Rectangle 218"/>
            <p:cNvSpPr/>
            <p:nvPr/>
          </p:nvSpPr>
          <p:spPr>
            <a:xfrm rot="16200000">
              <a:off x="2342867" y="3774829"/>
              <a:ext cx="804528" cy="366748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73419" y="3794524"/>
              <a:ext cx="548640" cy="274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377"/>
              <a:r>
                <a:rPr lang="en-US" sz="1400" dirty="0">
                  <a:solidFill>
                    <a:prstClr val="black"/>
                  </a:solidFill>
                </a:rPr>
                <a:t>IDFT</a:t>
              </a:r>
            </a:p>
          </p:txBody>
        </p:sp>
        <p:sp>
          <p:nvSpPr>
            <p:cNvPr id="221" name="Rounded Rectangle 220"/>
            <p:cNvSpPr/>
            <p:nvPr/>
          </p:nvSpPr>
          <p:spPr>
            <a:xfrm>
              <a:off x="1794071" y="3557051"/>
              <a:ext cx="327459" cy="294955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1725204" y="3549400"/>
              <a:ext cx="465192" cy="191105"/>
            </a:xfrm>
            <a:prstGeom prst="rect">
              <a:avLst/>
            </a:prstGeom>
            <a:effectLst/>
          </p:spPr>
          <p:txBody>
            <a:bodyPr wrap="none">
              <a:spAutoFit/>
            </a:bodyPr>
            <a:lstStyle/>
            <a:p>
              <a:pPr algn="ctr" defTabSz="914377"/>
              <a:r>
                <a:rPr lang="en-US" sz="1400" dirty="0" smtClean="0">
                  <a:solidFill>
                    <a:prstClr val="black"/>
                  </a:solidFill>
                </a:rPr>
                <a:t>DFT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741130" y="3518202"/>
              <a:ext cx="1948842" cy="951668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TextBox 223"/>
                <p:cNvSpPr txBox="1"/>
                <p:nvPr/>
              </p:nvSpPr>
              <p:spPr>
                <a:xfrm>
                  <a:off x="2023771" y="4063263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0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400" b="1" dirty="0"/>
                </a:p>
              </p:txBody>
            </p:sp>
          </mc:Choice>
          <mc:Fallback xmlns="">
            <p:sp>
              <p:nvSpPr>
                <p:cNvPr id="224" name="TextBox 2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3771" y="4063263"/>
                  <a:ext cx="332142" cy="30777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5" name="Straight Arrow Connector 224"/>
            <p:cNvCxnSpPr/>
            <p:nvPr/>
          </p:nvCxnSpPr>
          <p:spPr>
            <a:xfrm>
              <a:off x="1608563" y="3635384"/>
              <a:ext cx="18698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7" name="Rectangle 226"/>
                <p:cNvSpPr/>
                <p:nvPr/>
              </p:nvSpPr>
              <p:spPr>
                <a:xfrm>
                  <a:off x="1295400" y="3629893"/>
                  <a:ext cx="402544" cy="307777"/>
                </a:xfrm>
                <a:prstGeom prst="rect">
                  <a:avLst/>
                </a:prstGeom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dirty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4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27" name="Rectangle 2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5400" y="3629893"/>
                  <a:ext cx="402544" cy="30777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8" name="Straight Arrow Connector 227"/>
            <p:cNvCxnSpPr/>
            <p:nvPr/>
          </p:nvCxnSpPr>
          <p:spPr>
            <a:xfrm>
              <a:off x="1611558" y="3770284"/>
              <a:ext cx="18698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9" name="Straight Arrow Connector 228"/>
            <p:cNvCxnSpPr>
              <a:stCxn id="256" idx="3"/>
            </p:cNvCxnSpPr>
            <p:nvPr/>
          </p:nvCxnSpPr>
          <p:spPr>
            <a:xfrm>
              <a:off x="3621800" y="3958202"/>
              <a:ext cx="29544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30" name="Group 229"/>
            <p:cNvGrpSpPr/>
            <p:nvPr/>
          </p:nvGrpSpPr>
          <p:grpSpPr>
            <a:xfrm>
              <a:off x="3852785" y="3629019"/>
              <a:ext cx="118048" cy="337467"/>
              <a:chOff x="3866971" y="4741721"/>
              <a:chExt cx="118048" cy="337467"/>
            </a:xfrm>
            <a:effectLst/>
          </p:grpSpPr>
          <p:cxnSp>
            <p:nvCxnSpPr>
              <p:cNvPr id="253" name="Straight Arrow Connector 252"/>
              <p:cNvCxnSpPr/>
              <p:nvPr/>
            </p:nvCxnSpPr>
            <p:spPr>
              <a:xfrm rot="16200000">
                <a:off x="3758230" y="4910455"/>
                <a:ext cx="337467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4" name="Straight Arrow Connector 253"/>
              <p:cNvCxnSpPr/>
              <p:nvPr/>
            </p:nvCxnSpPr>
            <p:spPr>
              <a:xfrm flipV="1">
                <a:off x="3925995" y="4757482"/>
                <a:ext cx="59024" cy="931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5" name="Straight Arrow Connector 254"/>
              <p:cNvCxnSpPr/>
              <p:nvPr/>
            </p:nvCxnSpPr>
            <p:spPr>
              <a:xfrm flipH="1" flipV="1">
                <a:off x="3866971" y="4755512"/>
                <a:ext cx="59024" cy="931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1" name="Straight Arrow Connector 230"/>
            <p:cNvCxnSpPr>
              <a:stCxn id="234" idx="2"/>
              <a:endCxn id="256" idx="1"/>
            </p:cNvCxnSpPr>
            <p:nvPr/>
          </p:nvCxnSpPr>
          <p:spPr>
            <a:xfrm flipV="1">
              <a:off x="3022059" y="3958202"/>
              <a:ext cx="233981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2" name="Straight Arrow Connector 231"/>
            <p:cNvCxnSpPr/>
            <p:nvPr/>
          </p:nvCxnSpPr>
          <p:spPr>
            <a:xfrm>
              <a:off x="2249135" y="4227400"/>
              <a:ext cx="32614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3" name="Straight Arrow Connector 232"/>
            <p:cNvCxnSpPr/>
            <p:nvPr/>
          </p:nvCxnSpPr>
          <p:spPr>
            <a:xfrm>
              <a:off x="2109633" y="3703071"/>
              <a:ext cx="46565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4" name="Rounded Rectangle 233"/>
            <p:cNvSpPr/>
            <p:nvPr/>
          </p:nvSpPr>
          <p:spPr>
            <a:xfrm rot="16200000">
              <a:off x="2389644" y="3728052"/>
              <a:ext cx="804528" cy="460302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473419" y="3794524"/>
              <a:ext cx="590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377"/>
              <a:r>
                <a:rPr lang="en-US" sz="1400" dirty="0" smtClean="0">
                  <a:solidFill>
                    <a:prstClr val="black"/>
                  </a:solidFill>
                </a:rPr>
                <a:t>IDFT</a:t>
              </a:r>
            </a:p>
            <a:p>
              <a:pPr algn="ctr" defTabSz="914377"/>
              <a:r>
                <a:rPr lang="en-US" sz="1400" dirty="0" smtClean="0">
                  <a:solidFill>
                    <a:prstClr val="black"/>
                  </a:solidFill>
                </a:rPr>
                <a:t>(N)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36" name="Rounded Rectangle 235"/>
            <p:cNvSpPr/>
            <p:nvPr/>
          </p:nvSpPr>
          <p:spPr>
            <a:xfrm>
              <a:off x="1794071" y="3557051"/>
              <a:ext cx="396325" cy="294955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777813" y="3505200"/>
              <a:ext cx="426719" cy="400110"/>
            </a:xfrm>
            <a:prstGeom prst="rect">
              <a:avLst/>
            </a:prstGeom>
            <a:effectLst/>
          </p:spPr>
          <p:txBody>
            <a:bodyPr wrap="none">
              <a:spAutoFit/>
            </a:bodyPr>
            <a:lstStyle/>
            <a:p>
              <a:pPr algn="ctr" defTabSz="914377"/>
              <a:r>
                <a:rPr lang="en-US" sz="1000" dirty="0" smtClean="0">
                  <a:solidFill>
                    <a:prstClr val="black"/>
                  </a:solidFill>
                </a:rPr>
                <a:t>DFT</a:t>
              </a:r>
            </a:p>
            <a:p>
              <a:pPr algn="ctr" defTabSz="914377"/>
              <a:r>
                <a:rPr lang="en-US" sz="1000" dirty="0" smtClean="0">
                  <a:solidFill>
                    <a:prstClr val="black"/>
                  </a:solidFill>
                </a:rPr>
                <a:t>(M)</a:t>
              </a:r>
              <a:endParaRPr lang="en-US" sz="1000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8" name="TextBox 237"/>
                <p:cNvSpPr txBox="1"/>
                <p:nvPr/>
              </p:nvSpPr>
              <p:spPr>
                <a:xfrm>
                  <a:off x="2023771" y="4063263"/>
                  <a:ext cx="33695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1" i="0" dirty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4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38" name="TextBox 2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3771" y="4063263"/>
                  <a:ext cx="336951" cy="30777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9" name="Straight Arrow Connector 238"/>
            <p:cNvCxnSpPr/>
            <p:nvPr/>
          </p:nvCxnSpPr>
          <p:spPr>
            <a:xfrm>
              <a:off x="1608563" y="3635384"/>
              <a:ext cx="18698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0" name="Rectangle 239"/>
            <p:cNvSpPr/>
            <p:nvPr/>
          </p:nvSpPr>
          <p:spPr>
            <a:xfrm>
              <a:off x="1363714" y="3447617"/>
              <a:ext cx="241841" cy="307777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defTabSz="914377"/>
              <a:r>
                <a:rPr lang="en-US" sz="1400" b="1" dirty="0" smtClean="0">
                  <a:solidFill>
                    <a:prstClr val="black"/>
                  </a:solidFill>
                </a:rPr>
                <a:t>d</a:t>
              </a: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2885686" y="4188023"/>
              <a:ext cx="590243" cy="307777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r" defTabSz="914377"/>
              <a:r>
                <a:rPr lang="en-US" sz="1400" dirty="0" smtClean="0">
                  <a:solidFill>
                    <a:schemeClr val="tx1"/>
                  </a:solidFill>
                </a:rPr>
                <a:t>[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0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g</a:t>
              </a:r>
              <a:r>
                <a:rPr lang="en-US" sz="1400" dirty="0" smtClean="0">
                  <a:solidFill>
                    <a:schemeClr val="tx1"/>
                  </a:solidFill>
                </a:rPr>
                <a:t>]</a:t>
              </a:r>
            </a:p>
          </p:txBody>
        </p:sp>
        <p:cxnSp>
          <p:nvCxnSpPr>
            <p:cNvPr id="269" name="Straight Arrow Connector 268"/>
            <p:cNvCxnSpPr/>
            <p:nvPr/>
          </p:nvCxnSpPr>
          <p:spPr>
            <a:xfrm>
              <a:off x="3159989" y="3987596"/>
              <a:ext cx="4959" cy="232177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67" name="Group 266"/>
            <p:cNvGrpSpPr/>
            <p:nvPr/>
          </p:nvGrpSpPr>
          <p:grpSpPr>
            <a:xfrm>
              <a:off x="3090191" y="3878511"/>
              <a:ext cx="144135" cy="134911"/>
              <a:chOff x="4344988" y="3496500"/>
              <a:chExt cx="63295" cy="60375"/>
            </a:xfrm>
            <a:solidFill>
              <a:schemeClr val="bg1"/>
            </a:solidFill>
          </p:grpSpPr>
          <p:sp>
            <p:nvSpPr>
              <p:cNvPr id="261" name="Oval 260"/>
              <p:cNvSpPr/>
              <p:nvPr/>
            </p:nvSpPr>
            <p:spPr bwMode="auto">
              <a:xfrm>
                <a:off x="4344988" y="3496500"/>
                <a:ext cx="63295" cy="60375"/>
              </a:xfrm>
              <a:prstGeom prst="ellips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63" name="Straight Connector 262"/>
              <p:cNvCxnSpPr>
                <a:stCxn id="261" idx="2"/>
                <a:endCxn id="261" idx="6"/>
              </p:cNvCxnSpPr>
              <p:nvPr/>
            </p:nvCxnSpPr>
            <p:spPr bwMode="auto">
              <a:xfrm>
                <a:off x="4344988" y="3526688"/>
                <a:ext cx="63295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6" name="Straight Connector 265"/>
              <p:cNvCxnSpPr>
                <a:stCxn id="261" idx="0"/>
                <a:endCxn id="261" idx="4"/>
              </p:cNvCxnSpPr>
              <p:nvPr/>
            </p:nvCxnSpPr>
            <p:spPr bwMode="auto">
              <a:xfrm>
                <a:off x="4376636" y="3496500"/>
                <a:ext cx="0" cy="60375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3" name="Rectangle 22"/>
          <p:cNvSpPr/>
          <p:nvPr/>
        </p:nvSpPr>
        <p:spPr bwMode="auto">
          <a:xfrm>
            <a:off x="5492708" y="2437306"/>
            <a:ext cx="1511930" cy="323677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5340308" y="2760983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5492708" y="2089714"/>
            <a:ext cx="0" cy="10225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/>
          <p:nvPr/>
        </p:nvCxnSpPr>
        <p:spPr bwMode="auto">
          <a:xfrm flipV="1">
            <a:off x="7321508" y="2105813"/>
            <a:ext cx="0" cy="662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Arrow Connector 261"/>
          <p:cNvCxnSpPr/>
          <p:nvPr/>
        </p:nvCxnSpPr>
        <p:spPr bwMode="auto">
          <a:xfrm>
            <a:off x="5492708" y="2165913"/>
            <a:ext cx="182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0" name="Straight Connector 189"/>
          <p:cNvCxnSpPr/>
          <p:nvPr/>
        </p:nvCxnSpPr>
        <p:spPr bwMode="auto">
          <a:xfrm flipV="1">
            <a:off x="7002992" y="2437306"/>
            <a:ext cx="0" cy="662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>
            <a:off x="5492708" y="3004113"/>
            <a:ext cx="151193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0" name="TextBox 269"/>
              <p:cNvSpPr txBox="1"/>
              <p:nvPr/>
            </p:nvSpPr>
            <p:spPr>
              <a:xfrm>
                <a:off x="6241037" y="1861113"/>
                <a:ext cx="3916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0" name="TextBox 2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037" y="1861113"/>
                <a:ext cx="391646" cy="33855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7" name="TextBox 276"/>
              <p:cNvSpPr txBox="1"/>
              <p:nvPr/>
            </p:nvSpPr>
            <p:spPr>
              <a:xfrm>
                <a:off x="5961510" y="3021034"/>
                <a:ext cx="7503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77" name="TextBox 2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510" y="3021034"/>
                <a:ext cx="750398" cy="215444"/>
              </a:xfrm>
              <a:prstGeom prst="rect">
                <a:avLst/>
              </a:prstGeom>
              <a:blipFill rotWithShape="0">
                <a:blip r:embed="rId12"/>
                <a:stretch>
                  <a:fillRect l="-8130" t="-28571" r="-13821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3" name="TextBox 282"/>
              <p:cNvSpPr txBox="1"/>
              <p:nvPr/>
            </p:nvSpPr>
            <p:spPr>
              <a:xfrm>
                <a:off x="7550108" y="2578277"/>
                <a:ext cx="1547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3" name="TextBox 2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108" y="2578277"/>
                <a:ext cx="154721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32000" r="-28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2" name="Rectangle 191"/>
          <p:cNvSpPr/>
          <p:nvPr/>
        </p:nvSpPr>
        <p:spPr bwMode="auto">
          <a:xfrm>
            <a:off x="5492708" y="3956552"/>
            <a:ext cx="1511930" cy="323677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cxnSp>
        <p:nvCxnSpPr>
          <p:cNvPr id="193" name="Straight Arrow Connector 192"/>
          <p:cNvCxnSpPr/>
          <p:nvPr/>
        </p:nvCxnSpPr>
        <p:spPr bwMode="auto">
          <a:xfrm>
            <a:off x="5340308" y="4280229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 flipV="1">
            <a:off x="5492708" y="3608960"/>
            <a:ext cx="0" cy="10225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 flipV="1">
            <a:off x="7321508" y="3625059"/>
            <a:ext cx="0" cy="662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Arrow Connector 195"/>
          <p:cNvCxnSpPr/>
          <p:nvPr/>
        </p:nvCxnSpPr>
        <p:spPr bwMode="auto">
          <a:xfrm>
            <a:off x="5492708" y="3685159"/>
            <a:ext cx="182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 flipV="1">
            <a:off x="7002992" y="3956552"/>
            <a:ext cx="0" cy="662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Arrow Connector 197"/>
          <p:cNvCxnSpPr/>
          <p:nvPr/>
        </p:nvCxnSpPr>
        <p:spPr bwMode="auto">
          <a:xfrm>
            <a:off x="5492708" y="4523359"/>
            <a:ext cx="151193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6241037" y="3380359"/>
                <a:ext cx="3916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037" y="3380359"/>
                <a:ext cx="391646" cy="33855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TextBox 199"/>
              <p:cNvSpPr txBox="1"/>
              <p:nvPr/>
            </p:nvSpPr>
            <p:spPr>
              <a:xfrm>
                <a:off x="5961510" y="4540280"/>
                <a:ext cx="7503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00" name="TextBox 1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510" y="4540280"/>
                <a:ext cx="750398" cy="215444"/>
              </a:xfrm>
              <a:prstGeom prst="rect">
                <a:avLst/>
              </a:prstGeom>
              <a:blipFill rotWithShape="0">
                <a:blip r:embed="rId15"/>
                <a:stretch>
                  <a:fillRect l="-8130" t="-25714" r="-13821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/>
              <p:cNvSpPr txBox="1"/>
              <p:nvPr/>
            </p:nvSpPr>
            <p:spPr>
              <a:xfrm>
                <a:off x="7550108" y="4097523"/>
                <a:ext cx="1547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1" name="TextBox 2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108" y="4097523"/>
                <a:ext cx="154721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32000" r="-28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3" name="Rectangle 202"/>
          <p:cNvSpPr/>
          <p:nvPr/>
        </p:nvSpPr>
        <p:spPr bwMode="auto">
          <a:xfrm>
            <a:off x="7075212" y="5551211"/>
            <a:ext cx="314543" cy="32367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</a:rPr>
              <a:t>u'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562600" y="5545363"/>
            <a:ext cx="1511930" cy="323677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cxnSp>
        <p:nvCxnSpPr>
          <p:cNvPr id="205" name="Straight Arrow Connector 204"/>
          <p:cNvCxnSpPr/>
          <p:nvPr/>
        </p:nvCxnSpPr>
        <p:spPr bwMode="auto">
          <a:xfrm>
            <a:off x="5410200" y="5869040"/>
            <a:ext cx="2209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" name="Straight Connector 205"/>
          <p:cNvCxnSpPr/>
          <p:nvPr/>
        </p:nvCxnSpPr>
        <p:spPr bwMode="auto">
          <a:xfrm flipV="1">
            <a:off x="5562600" y="5197771"/>
            <a:ext cx="0" cy="10225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" name="Straight Connector 206"/>
          <p:cNvCxnSpPr/>
          <p:nvPr/>
        </p:nvCxnSpPr>
        <p:spPr bwMode="auto">
          <a:xfrm flipV="1">
            <a:off x="7391400" y="5213870"/>
            <a:ext cx="0" cy="662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Arrow Connector 283"/>
          <p:cNvCxnSpPr/>
          <p:nvPr/>
        </p:nvCxnSpPr>
        <p:spPr bwMode="auto">
          <a:xfrm>
            <a:off x="5562600" y="5273970"/>
            <a:ext cx="182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flipV="1">
            <a:off x="7072884" y="5545363"/>
            <a:ext cx="0" cy="662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6" name="Straight Arrow Connector 285"/>
          <p:cNvCxnSpPr/>
          <p:nvPr/>
        </p:nvCxnSpPr>
        <p:spPr bwMode="auto">
          <a:xfrm>
            <a:off x="5562600" y="6112170"/>
            <a:ext cx="151193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7" name="TextBox 286"/>
              <p:cNvSpPr txBox="1"/>
              <p:nvPr/>
            </p:nvSpPr>
            <p:spPr>
              <a:xfrm>
                <a:off x="6310929" y="4969170"/>
                <a:ext cx="3916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7" name="TextBox 2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929" y="4969170"/>
                <a:ext cx="391646" cy="33855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8" name="TextBox 287"/>
              <p:cNvSpPr txBox="1"/>
              <p:nvPr/>
            </p:nvSpPr>
            <p:spPr>
              <a:xfrm>
                <a:off x="6031402" y="6129091"/>
                <a:ext cx="7503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88" name="TextBox 2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402" y="6129091"/>
                <a:ext cx="750398" cy="215444"/>
              </a:xfrm>
              <a:prstGeom prst="rect">
                <a:avLst/>
              </a:prstGeom>
              <a:blipFill rotWithShape="0">
                <a:blip r:embed="rId15"/>
                <a:stretch>
                  <a:fillRect l="-8065" t="-25000" r="-12903" b="-47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9" name="TextBox 288"/>
              <p:cNvSpPr txBox="1"/>
              <p:nvPr/>
            </p:nvSpPr>
            <p:spPr>
              <a:xfrm>
                <a:off x="7620000" y="5686334"/>
                <a:ext cx="1547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9" name="TextBox 2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686334"/>
                <a:ext cx="154721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28000" r="-28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7466973" y="4824247"/>
            <a:ext cx="1659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</a:t>
            </a:r>
            <a:r>
              <a:rPr lang="en-US" sz="1400" dirty="0" smtClean="0">
                <a:solidFill>
                  <a:schemeClr val="tx1"/>
                </a:solidFill>
              </a:rPr>
              <a:t>’ is </a:t>
            </a:r>
            <a:r>
              <a:rPr lang="en-US" sz="1400" dirty="0" err="1" smtClean="0">
                <a:solidFill>
                  <a:schemeClr val="tx1"/>
                </a:solidFill>
              </a:rPr>
              <a:t>upsampled</a:t>
            </a:r>
            <a:r>
              <a:rPr lang="en-US" sz="1400" dirty="0" smtClean="0">
                <a:solidFill>
                  <a:schemeClr val="tx1"/>
                </a:solidFill>
              </a:rPr>
              <a:t> and pulse shaped of u.</a:t>
            </a:r>
          </a:p>
        </p:txBody>
      </p:sp>
      <p:sp>
        <p:nvSpPr>
          <p:cNvPr id="66" name="Right Arrow 65"/>
          <p:cNvSpPr/>
          <p:nvPr/>
        </p:nvSpPr>
        <p:spPr bwMode="auto">
          <a:xfrm>
            <a:off x="4502641" y="2361327"/>
            <a:ext cx="228600" cy="26091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0" name="Right Arrow 289"/>
          <p:cNvSpPr/>
          <p:nvPr/>
        </p:nvSpPr>
        <p:spPr bwMode="auto">
          <a:xfrm>
            <a:off x="4456906" y="3920450"/>
            <a:ext cx="228600" cy="26091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1" name="Right Arrow 290"/>
          <p:cNvSpPr/>
          <p:nvPr/>
        </p:nvSpPr>
        <p:spPr bwMode="auto">
          <a:xfrm>
            <a:off x="4502641" y="5578577"/>
            <a:ext cx="228600" cy="26091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2" name="Curved Connector 291"/>
          <p:cNvCxnSpPr>
            <a:stCxn id="64" idx="2"/>
            <a:endCxn id="203" idx="3"/>
          </p:cNvCxnSpPr>
          <p:nvPr/>
        </p:nvCxnSpPr>
        <p:spPr bwMode="auto">
          <a:xfrm rot="5400000">
            <a:off x="7660411" y="5076811"/>
            <a:ext cx="365583" cy="90689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7454143" y="3336833"/>
            <a:ext cx="1659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“g” can be </a:t>
            </a:r>
            <a:r>
              <a:rPr lang="en-US" sz="1400" dirty="0" err="1" smtClean="0">
                <a:solidFill>
                  <a:schemeClr val="tx1"/>
                </a:solidFill>
              </a:rPr>
              <a:t>Zadoff</a:t>
            </a:r>
            <a:r>
              <a:rPr lang="en-US" sz="1400" dirty="0" smtClean="0">
                <a:solidFill>
                  <a:schemeClr val="tx1"/>
                </a:solidFill>
              </a:rPr>
              <a:t>-Chu (ZC) sequence.</a:t>
            </a:r>
          </a:p>
        </p:txBody>
      </p:sp>
      <p:cxnSp>
        <p:nvCxnSpPr>
          <p:cNvPr id="295" name="Curved Connector 294"/>
          <p:cNvCxnSpPr/>
          <p:nvPr/>
        </p:nvCxnSpPr>
        <p:spPr bwMode="auto">
          <a:xfrm rot="5400000">
            <a:off x="7601328" y="3513126"/>
            <a:ext cx="365583" cy="90689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7389755" y="1723167"/>
            <a:ext cx="16593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“Zero” Tail</a:t>
            </a:r>
          </a:p>
        </p:txBody>
      </p:sp>
      <p:cxnSp>
        <p:nvCxnSpPr>
          <p:cNvPr id="147" name="Curved Connector 146"/>
          <p:cNvCxnSpPr/>
          <p:nvPr/>
        </p:nvCxnSpPr>
        <p:spPr bwMode="auto">
          <a:xfrm rot="10800000" flipV="1">
            <a:off x="7210766" y="2117436"/>
            <a:ext cx="972485" cy="497031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7444308" y="6162319"/>
                <a:ext cx="15192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𝑠𝑖𝑧𝑒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14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4308" y="6162319"/>
                <a:ext cx="1519262" cy="215444"/>
              </a:xfrm>
              <a:prstGeom prst="rect">
                <a:avLst/>
              </a:prstGeom>
              <a:blipFill rotWithShape="0">
                <a:blip r:embed="rId19"/>
                <a:stretch>
                  <a:fillRect l="-2008" r="-2410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315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Straight Arrow Connector 85"/>
          <p:cNvCxnSpPr/>
          <p:nvPr/>
        </p:nvCxnSpPr>
        <p:spPr>
          <a:xfrm>
            <a:off x="5729893" y="3567542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5733806" y="3567927"/>
            <a:ext cx="465650" cy="0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CP-less </a:t>
            </a:r>
            <a:r>
              <a:rPr lang="en-US" dirty="0" smtClean="0"/>
              <a:t>DFT-s-OFDM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These waveforms share the same properties as CP DFT-s-OFDM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Low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Allow orthogonal </a:t>
            </a:r>
            <a:r>
              <a:rPr lang="en-US" sz="1800" dirty="0" smtClean="0"/>
              <a:t>FDMA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457200" lvl="1" indent="0"/>
            <a:endParaRPr lang="en-US" sz="900" dirty="0" smtClean="0"/>
          </a:p>
          <a:p>
            <a:pPr marL="457200" lvl="1" indent="0"/>
            <a:endParaRPr lang="en-US" sz="900" dirty="0"/>
          </a:p>
          <a:p>
            <a:pPr marL="457200" lvl="1" indent="0"/>
            <a:endParaRPr lang="en-US" sz="9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functionality of “GI” or “UW” is similar to the “GI” in 11ad SC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Mitigate inter-block interference due to multipath of the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Create circular structure for each block so FDE can be used at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Use for channel tracking, CFO correction and PN mitigation at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length of ZT/GI/UW can change based on channel condition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GI/UW can be carefully designed to control the OOB leakage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518008" y="3020739"/>
                <a:ext cx="402544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008" y="3020739"/>
                <a:ext cx="402544" cy="30777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1834166" y="3161130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75393" y="3349048"/>
            <a:ext cx="64462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075393" y="3019865"/>
            <a:ext cx="118048" cy="337467"/>
            <a:chOff x="3866971" y="4741721"/>
            <a:chExt cx="118048" cy="337467"/>
          </a:xfrm>
          <a:effectLst/>
        </p:grpSpPr>
        <p:cxnSp>
          <p:nvCxnSpPr>
            <p:cNvPr id="46" name="Straight Arrow Connector 45"/>
            <p:cNvCxnSpPr/>
            <p:nvPr/>
          </p:nvCxnSpPr>
          <p:spPr>
            <a:xfrm rot="16200000">
              <a:off x="3758230" y="4910455"/>
              <a:ext cx="3374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3925995" y="475748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 flipV="1">
              <a:off x="3866971" y="475551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/>
          <p:cNvCxnSpPr>
            <a:stCxn id="14" idx="2"/>
            <a:endCxn id="44" idx="1"/>
          </p:cNvCxnSpPr>
          <p:nvPr/>
        </p:nvCxnSpPr>
        <p:spPr>
          <a:xfrm flipV="1">
            <a:off x="3151113" y="3349048"/>
            <a:ext cx="327535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3452111" y="3186395"/>
            <a:ext cx="418834" cy="307777"/>
            <a:chOff x="3238766" y="2521700"/>
            <a:chExt cx="418834" cy="307777"/>
          </a:xfrm>
        </p:grpSpPr>
        <p:sp>
          <p:nvSpPr>
            <p:cNvPr id="44" name="Rounded Rectangle 43"/>
            <p:cNvSpPr/>
            <p:nvPr/>
          </p:nvSpPr>
          <p:spPr>
            <a:xfrm>
              <a:off x="3265303" y="2573710"/>
              <a:ext cx="365760" cy="221285"/>
            </a:xfrm>
            <a:prstGeom prst="roundRect">
              <a:avLst>
                <a:gd name="adj" fmla="val 13432"/>
              </a:avLst>
            </a:prstGeom>
            <a:solidFill>
              <a:srgbClr val="00AEE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 defTabSz="914377"/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238766" y="2521700"/>
              <a:ext cx="418834" cy="307777"/>
            </a:xfrm>
            <a:prstGeom prst="rect">
              <a:avLst/>
            </a:prstGeom>
            <a:effectLst/>
          </p:spPr>
          <p:txBody>
            <a:bodyPr wrap="none">
              <a:spAutoFit/>
            </a:bodyPr>
            <a:lstStyle/>
            <a:p>
              <a:pPr algn="ctr" defTabSz="914377"/>
              <a:r>
                <a:rPr lang="en-US" sz="1400" dirty="0" smtClean="0">
                  <a:solidFill>
                    <a:prstClr val="black"/>
                  </a:solidFill>
                </a:rPr>
                <a:t>P/S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>
            <a:off x="2332241" y="3093917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 rot="16200000">
            <a:off x="2565475" y="3165675"/>
            <a:ext cx="804528" cy="366748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6027" y="3185370"/>
            <a:ext cx="548640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/>
            <a:r>
              <a:rPr lang="en-US" sz="1400" dirty="0">
                <a:solidFill>
                  <a:prstClr val="black"/>
                </a:solidFill>
              </a:rPr>
              <a:t>IDFT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016679" y="2947897"/>
            <a:ext cx="327459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47812" y="2940246"/>
            <a:ext cx="465192" cy="19110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1400" dirty="0" smtClean="0">
                <a:solidFill>
                  <a:prstClr val="black"/>
                </a:solidFill>
              </a:rPr>
              <a:t>DFT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63738" y="2909048"/>
            <a:ext cx="1948842" cy="9516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246379" y="3454109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0" dirty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379" y="3454109"/>
                <a:ext cx="332142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1831171" y="3026230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1518008" y="3020739"/>
                <a:ext cx="402544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008" y="3020739"/>
                <a:ext cx="402544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1834166" y="3161130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4" idx="3"/>
          </p:cNvCxnSpPr>
          <p:nvPr/>
        </p:nvCxnSpPr>
        <p:spPr>
          <a:xfrm>
            <a:off x="3844408" y="3349048"/>
            <a:ext cx="29544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4075393" y="3019865"/>
            <a:ext cx="118048" cy="337467"/>
            <a:chOff x="3866971" y="4741721"/>
            <a:chExt cx="118048" cy="337467"/>
          </a:xfrm>
          <a:effectLst/>
        </p:grpSpPr>
        <p:cxnSp>
          <p:nvCxnSpPr>
            <p:cNvPr id="41" name="Straight Arrow Connector 40"/>
            <p:cNvCxnSpPr/>
            <p:nvPr/>
          </p:nvCxnSpPr>
          <p:spPr>
            <a:xfrm rot="16200000">
              <a:off x="3758230" y="4910455"/>
              <a:ext cx="3374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3925995" y="475748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 flipV="1">
              <a:off x="3866971" y="475551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/>
          <p:cNvCxnSpPr>
            <a:stCxn id="28" idx="2"/>
            <a:endCxn id="44" idx="1"/>
          </p:cNvCxnSpPr>
          <p:nvPr/>
        </p:nvCxnSpPr>
        <p:spPr>
          <a:xfrm flipV="1">
            <a:off x="3244667" y="3349048"/>
            <a:ext cx="233981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332241" y="3093917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 rot="16200000">
            <a:off x="2612252" y="3118898"/>
            <a:ext cx="804528" cy="460302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696027" y="3185370"/>
            <a:ext cx="590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/>
            <a:r>
              <a:rPr lang="en-US" sz="1400" dirty="0" smtClean="0">
                <a:solidFill>
                  <a:prstClr val="black"/>
                </a:solidFill>
              </a:rPr>
              <a:t>IDFT</a:t>
            </a:r>
          </a:p>
          <a:p>
            <a:pPr algn="ctr" defTabSz="914377"/>
            <a:r>
              <a:rPr lang="en-US" sz="1400" dirty="0" smtClean="0">
                <a:solidFill>
                  <a:prstClr val="black"/>
                </a:solidFill>
              </a:rPr>
              <a:t>(N)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16679" y="2947897"/>
            <a:ext cx="396325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000421" y="2896046"/>
            <a:ext cx="426719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1000" dirty="0" smtClean="0">
                <a:solidFill>
                  <a:prstClr val="black"/>
                </a:solidFill>
              </a:rPr>
              <a:t>DFT</a:t>
            </a:r>
          </a:p>
          <a:p>
            <a:pPr algn="ctr" defTabSz="914377"/>
            <a:r>
              <a:rPr lang="en-US" sz="1000" dirty="0" smtClean="0">
                <a:solidFill>
                  <a:prstClr val="black"/>
                </a:solidFill>
              </a:rPr>
              <a:t>(M)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831171" y="3026230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1491457" y="2810984"/>
                <a:ext cx="398300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defTabSz="914377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prstClr val="black"/>
                    </a:solidFill>
                  </a:rPr>
                  <a:t> </a:t>
                </a:r>
                <a:endParaRPr lang="en-US" sz="1400" b="1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457" y="2810984"/>
                <a:ext cx="398300" cy="307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3108294" y="3578869"/>
            <a:ext cx="590243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r" defTabSz="914377"/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b="1" dirty="0" smtClean="0">
                <a:solidFill>
                  <a:schemeClr val="tx1"/>
                </a:solidFill>
              </a:rPr>
              <a:t>0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g</a:t>
            </a:r>
            <a:r>
              <a:rPr lang="en-US" sz="1400" dirty="0" smtClean="0">
                <a:solidFill>
                  <a:schemeClr val="tx1"/>
                </a:solidFill>
              </a:rPr>
              <a:t>]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382597" y="3378442"/>
            <a:ext cx="4959" cy="232177"/>
          </a:xfrm>
          <a:prstGeom prst="straightConnector1">
            <a:avLst/>
          </a:prstGeom>
          <a:ln w="38100">
            <a:solidFill>
              <a:srgbClr val="FFC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3312799" y="3269357"/>
            <a:ext cx="144135" cy="134911"/>
            <a:chOff x="4344988" y="3496500"/>
            <a:chExt cx="63295" cy="60375"/>
          </a:xfrm>
          <a:solidFill>
            <a:schemeClr val="bg1"/>
          </a:solidFill>
        </p:grpSpPr>
        <p:sp>
          <p:nvSpPr>
            <p:cNvPr id="38" name="Oval 37"/>
            <p:cNvSpPr/>
            <p:nvPr/>
          </p:nvSpPr>
          <p:spPr bwMode="auto">
            <a:xfrm>
              <a:off x="4344988" y="3496500"/>
              <a:ext cx="63295" cy="60375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9" name="Straight Connector 38"/>
            <p:cNvCxnSpPr>
              <a:stCxn id="38" idx="2"/>
              <a:endCxn id="38" idx="6"/>
            </p:cNvCxnSpPr>
            <p:nvPr/>
          </p:nvCxnSpPr>
          <p:spPr bwMode="auto">
            <a:xfrm>
              <a:off x="4344988" y="3526688"/>
              <a:ext cx="63295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38" idx="0"/>
              <a:endCxn id="38" idx="4"/>
            </p:cNvCxnSpPr>
            <p:nvPr/>
          </p:nvCxnSpPr>
          <p:spPr bwMode="auto">
            <a:xfrm>
              <a:off x="4376636" y="3496500"/>
              <a:ext cx="0" cy="60375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/>
              <p:cNvSpPr/>
              <p:nvPr/>
            </p:nvSpPr>
            <p:spPr>
              <a:xfrm>
                <a:off x="1501041" y="3469044"/>
                <a:ext cx="402544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041" y="3469044"/>
                <a:ext cx="402544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1817199" y="3609435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315274" y="3542222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1999712" y="3396202"/>
            <a:ext cx="327459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930845" y="3388551"/>
            <a:ext cx="465192" cy="19110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1400" dirty="0" smtClean="0">
                <a:solidFill>
                  <a:prstClr val="black"/>
                </a:solidFill>
              </a:rPr>
              <a:t>DFT</a:t>
            </a: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814204" y="3474535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501041" y="3469044"/>
                <a:ext cx="402544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041" y="3469044"/>
                <a:ext cx="402544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>
            <a:off x="1817199" y="3609435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315274" y="3542222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1999712" y="3396202"/>
            <a:ext cx="396325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1814204" y="3474535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/>
              <p:cNvSpPr/>
              <p:nvPr/>
            </p:nvSpPr>
            <p:spPr>
              <a:xfrm>
                <a:off x="1465059" y="3260611"/>
                <a:ext cx="398300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defTabSz="914377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prstClr val="black"/>
                    </a:solidFill>
                  </a:rPr>
                  <a:t> </a:t>
                </a:r>
                <a:endParaRPr lang="en-US" sz="1400" b="1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059" y="3260611"/>
                <a:ext cx="398300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>
            <a:off x="5730846" y="3126705"/>
            <a:ext cx="4656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232208" y="3194303"/>
            <a:ext cx="186989" cy="0"/>
          </a:xfrm>
          <a:prstGeom prst="straightConnector1">
            <a:avLst/>
          </a:prstGeom>
          <a:ln w="38100">
            <a:solidFill>
              <a:srgbClr val="FFC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196118" y="3377339"/>
            <a:ext cx="340817" cy="4882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7" name="Group 66"/>
          <p:cNvGrpSpPr/>
          <p:nvPr/>
        </p:nvGrpSpPr>
        <p:grpSpPr>
          <a:xfrm>
            <a:off x="7477911" y="3053038"/>
            <a:ext cx="118048" cy="337467"/>
            <a:chOff x="3866971" y="4741721"/>
            <a:chExt cx="118048" cy="337467"/>
          </a:xfrm>
          <a:effectLst/>
        </p:grpSpPr>
        <p:cxnSp>
          <p:nvCxnSpPr>
            <p:cNvPr id="82" name="Straight Arrow Connector 81"/>
            <p:cNvCxnSpPr/>
            <p:nvPr/>
          </p:nvCxnSpPr>
          <p:spPr>
            <a:xfrm rot="16200000">
              <a:off x="3758230" y="4910455"/>
              <a:ext cx="33746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V="1">
              <a:off x="3925995" y="475748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H="1" flipV="1">
              <a:off x="3866971" y="4755512"/>
              <a:ext cx="59024" cy="931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8" name="Straight Arrow Connector 67"/>
          <p:cNvCxnSpPr>
            <a:stCxn id="73" idx="2"/>
            <a:endCxn id="69" idx="1"/>
          </p:cNvCxnSpPr>
          <p:nvPr/>
        </p:nvCxnSpPr>
        <p:spPr>
          <a:xfrm flipV="1">
            <a:off x="6553632" y="3382221"/>
            <a:ext cx="283690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6837322" y="3271578"/>
            <a:ext cx="365760" cy="22128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803636" y="3219568"/>
            <a:ext cx="433132" cy="30777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1400" dirty="0" smtClean="0">
                <a:solidFill>
                  <a:schemeClr val="tx1"/>
                </a:solidFill>
              </a:rPr>
              <a:t>P/S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5734759" y="3127090"/>
            <a:ext cx="465650" cy="0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 rot="16200000">
            <a:off x="5902190" y="3133044"/>
            <a:ext cx="804528" cy="498356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06076" y="3218543"/>
            <a:ext cx="60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/>
            <a:r>
              <a:rPr lang="en-US" sz="1400" dirty="0" smtClean="0">
                <a:solidFill>
                  <a:schemeClr val="tx1"/>
                </a:solidFill>
              </a:rPr>
              <a:t>IDFT</a:t>
            </a:r>
          </a:p>
          <a:p>
            <a:pPr algn="ctr" defTabSz="914377"/>
            <a:r>
              <a:rPr lang="en-US" sz="1400" dirty="0" smtClean="0">
                <a:solidFill>
                  <a:schemeClr val="tx1"/>
                </a:solidFill>
              </a:rPr>
              <a:t>(N)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5419197" y="2981070"/>
            <a:ext cx="327459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381587" y="2948560"/>
            <a:ext cx="402674" cy="369332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900" dirty="0" smtClean="0">
                <a:solidFill>
                  <a:schemeClr val="tx1"/>
                </a:solidFill>
              </a:rPr>
              <a:t>DFT</a:t>
            </a:r>
          </a:p>
          <a:p>
            <a:pPr algn="ctr" defTabSz="914377"/>
            <a:r>
              <a:rPr lang="en-US" sz="900" dirty="0" smtClean="0">
                <a:solidFill>
                  <a:schemeClr val="tx1"/>
                </a:solidFill>
              </a:rPr>
              <a:t>(M)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366256" y="2942221"/>
            <a:ext cx="1949154" cy="87066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5233689" y="3059403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3" idx="2"/>
            <a:endCxn id="69" idx="1"/>
          </p:cNvCxnSpPr>
          <p:nvPr/>
        </p:nvCxnSpPr>
        <p:spPr>
          <a:xfrm flipV="1">
            <a:off x="6553632" y="3382221"/>
            <a:ext cx="283690" cy="1"/>
          </a:xfrm>
          <a:prstGeom prst="straightConnector1">
            <a:avLst/>
          </a:prstGeom>
          <a:ln w="38100"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5231255" y="3635140"/>
            <a:ext cx="186989" cy="0"/>
          </a:xfrm>
          <a:prstGeom prst="straightConnector1">
            <a:avLst/>
          </a:prstGeom>
          <a:ln w="38100">
            <a:solidFill>
              <a:srgbClr val="FFC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5418244" y="3421907"/>
            <a:ext cx="327459" cy="294955"/>
          </a:xfrm>
          <a:prstGeom prst="roundRect">
            <a:avLst>
              <a:gd name="adj" fmla="val 13432"/>
            </a:avLst>
          </a:prstGeom>
          <a:solidFill>
            <a:srgbClr val="00AE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defTabSz="914377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380634" y="3389397"/>
            <a:ext cx="402674" cy="369332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900" dirty="0" smtClean="0">
                <a:solidFill>
                  <a:schemeClr val="tx1"/>
                </a:solidFill>
              </a:rPr>
              <a:t>DFT</a:t>
            </a:r>
          </a:p>
          <a:p>
            <a:pPr algn="ctr" defTabSz="914377"/>
            <a:r>
              <a:rPr lang="en-US" sz="900" dirty="0" smtClean="0">
                <a:solidFill>
                  <a:schemeClr val="tx1"/>
                </a:solidFill>
              </a:rPr>
              <a:t>(M)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5232736" y="3500240"/>
            <a:ext cx="18698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Rectangle 92"/>
              <p:cNvSpPr/>
              <p:nvPr/>
            </p:nvSpPr>
            <p:spPr>
              <a:xfrm>
                <a:off x="4859668" y="2862668"/>
                <a:ext cx="398300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defTabSz="914377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prstClr val="black"/>
                    </a:solidFill>
                  </a:rPr>
                  <a:t> </a:t>
                </a:r>
                <a:endParaRPr lang="en-US" sz="1400" b="1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668" y="2862668"/>
                <a:ext cx="398300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Rectangle 93"/>
              <p:cNvSpPr/>
              <p:nvPr/>
            </p:nvSpPr>
            <p:spPr>
              <a:xfrm>
                <a:off x="4887815" y="3078351"/>
                <a:ext cx="398300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defTabSz="914377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prstClr val="black"/>
                    </a:solidFill>
                  </a:rPr>
                  <a:t> </a:t>
                </a:r>
                <a:endParaRPr lang="en-US" sz="1400" b="1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815" y="3078351"/>
                <a:ext cx="398300" cy="3077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Rectangle 94"/>
              <p:cNvSpPr/>
              <p:nvPr/>
            </p:nvSpPr>
            <p:spPr>
              <a:xfrm>
                <a:off x="4884866" y="3310149"/>
                <a:ext cx="398300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defTabSz="914377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prstClr val="black"/>
                    </a:solidFill>
                  </a:rPr>
                  <a:t> </a:t>
                </a:r>
                <a:endParaRPr lang="en-US" sz="1400" b="1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866" y="3310149"/>
                <a:ext cx="398300" cy="3077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Rectangle 95"/>
              <p:cNvSpPr/>
              <p:nvPr/>
            </p:nvSpPr>
            <p:spPr>
              <a:xfrm>
                <a:off x="4913013" y="3525832"/>
                <a:ext cx="398300" cy="307777"/>
              </a:xfrm>
              <a:prstGeom prst="rect">
                <a:avLst/>
              </a:prstGeom>
              <a:effectLst/>
            </p:spPr>
            <p:txBody>
              <a:bodyPr wrap="square">
                <a:spAutoFit/>
              </a:bodyPr>
              <a:lstStyle/>
              <a:p>
                <a:pPr defTabSz="914377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1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prstClr val="black"/>
                    </a:solidFill>
                  </a:rPr>
                  <a:t> </a:t>
                </a:r>
                <a:endParaRPr lang="en-US" sz="1400" b="1" dirty="0" smtClean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013" y="3525832"/>
                <a:ext cx="398300" cy="3077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Rectangle 96"/>
          <p:cNvSpPr/>
          <p:nvPr/>
        </p:nvSpPr>
        <p:spPr>
          <a:xfrm>
            <a:off x="1991663" y="3345238"/>
            <a:ext cx="426719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 defTabSz="914377"/>
            <a:r>
              <a:rPr lang="en-US" sz="1000" dirty="0" smtClean="0">
                <a:solidFill>
                  <a:prstClr val="black"/>
                </a:solidFill>
              </a:rPr>
              <a:t>DFT</a:t>
            </a:r>
          </a:p>
          <a:p>
            <a:pPr algn="ctr" defTabSz="914377"/>
            <a:r>
              <a:rPr lang="en-US" sz="1000" dirty="0" smtClean="0">
                <a:solidFill>
                  <a:prstClr val="black"/>
                </a:solidFill>
              </a:rPr>
              <a:t>(M)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0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DFT-s OFDM - PAPR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130" y="1545995"/>
            <a:ext cx="5188995" cy="38936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1315571" y="2057401"/>
            <a:ext cx="5334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DFT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315571" y="2820988"/>
            <a:ext cx="5334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DFT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077571" y="2057400"/>
            <a:ext cx="609600" cy="10683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IDFT</a:t>
            </a:r>
          </a:p>
        </p:txBody>
      </p:sp>
      <p:cxnSp>
        <p:nvCxnSpPr>
          <p:cNvPr id="9" name="Straight Arrow Connector 8"/>
          <p:cNvCxnSpPr>
            <a:stCxn id="3" idx="3"/>
          </p:cNvCxnSpPr>
          <p:nvPr/>
        </p:nvCxnSpPr>
        <p:spPr bwMode="auto">
          <a:xfrm>
            <a:off x="1848971" y="2209801"/>
            <a:ext cx="228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>
            <a:stCxn id="6" idx="3"/>
          </p:cNvCxnSpPr>
          <p:nvPr/>
        </p:nvCxnSpPr>
        <p:spPr bwMode="auto">
          <a:xfrm flipV="1">
            <a:off x="1848971" y="2971801"/>
            <a:ext cx="228600" cy="158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078006" y="2208214"/>
            <a:ext cx="228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1078006" y="2970214"/>
            <a:ext cx="228600" cy="158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 rot="16200000">
            <a:off x="1255385" y="234524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 bwMode="auto">
          <a:xfrm flipV="1">
            <a:off x="2687171" y="2591593"/>
            <a:ext cx="381000" cy="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57200" y="4163354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Increasing the number of DFT </a:t>
            </a:r>
            <a:r>
              <a:rPr lang="en-US" dirty="0" err="1" smtClean="0">
                <a:solidFill>
                  <a:srgbClr val="0070C0"/>
                </a:solidFill>
              </a:rPr>
              <a:t>precoders</a:t>
            </a:r>
            <a:r>
              <a:rPr lang="en-US" dirty="0" smtClean="0">
                <a:solidFill>
                  <a:srgbClr val="0070C0"/>
                </a:solidFill>
              </a:rPr>
              <a:t> will lead to increasing in PAPR, but it is still smaller than OFDM.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52419" y="1989039"/>
                <a:ext cx="46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19" y="1989039"/>
                <a:ext cx="465704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1353" y="2771702"/>
                <a:ext cx="4913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53" y="2771702"/>
                <a:ext cx="491352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188335" y="5757480"/>
            <a:ext cx="4448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(Simulation assumptions are in appendix)</a:t>
            </a:r>
          </a:p>
        </p:txBody>
      </p:sp>
    </p:spTree>
    <p:extLst>
      <p:ext uri="{BB962C8B-B14F-4D97-AF65-F5344CB8AC3E}">
        <p14:creationId xmlns:p14="http://schemas.microsoft.com/office/powerpoint/2010/main" val="400719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34E265-3863-4ED8-A25D-588A00DB6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25462</TotalTime>
  <Words>1293</Words>
  <Application>Microsoft Office PowerPoint</Application>
  <PresentationFormat>On-screen Show (4:3)</PresentationFormat>
  <Paragraphs>244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On the Single Carrier Waveforms for 11ay</vt:lpstr>
      <vt:lpstr>Abstract</vt:lpstr>
      <vt:lpstr>Problem Statement (1/2)</vt:lpstr>
      <vt:lpstr>Problem Statement (2/2)</vt:lpstr>
      <vt:lpstr>Properties of SC in 11ad</vt:lpstr>
      <vt:lpstr>CP DFT-s-OFDM: Basic Structure</vt:lpstr>
      <vt:lpstr>CP-less DFT-s-OFDM</vt:lpstr>
      <vt:lpstr>CP-less DFT-s-OFDM (cont.)</vt:lpstr>
      <vt:lpstr>DFT-s OFDM - PAPR</vt:lpstr>
      <vt:lpstr>Phase Noise Immunity</vt:lpstr>
      <vt:lpstr>Conclusion</vt:lpstr>
      <vt:lpstr>References</vt:lpstr>
      <vt:lpstr>Appendix</vt:lpstr>
      <vt:lpstr>Straw Poll (for Survey)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On_the_Single_Carrier_Waveforms</dc:title>
  <dc:creator>Sahin, Alphan</dc:creator>
  <cp:lastModifiedBy>Rui Yang</cp:lastModifiedBy>
  <cp:revision>886</cp:revision>
  <cp:lastPrinted>2016-07-22T14:42:00Z</cp:lastPrinted>
  <dcterms:created xsi:type="dcterms:W3CDTF">2015-10-28T17:33:34Z</dcterms:created>
  <dcterms:modified xsi:type="dcterms:W3CDTF">2016-11-07T16:48:16Z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