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bookmarkIdSeed="5">
  <p:sldMasterIdLst>
    <p:sldMasterId id="2147483648" r:id="rId4"/>
  </p:sldMasterIdLst>
  <p:notesMasterIdLst>
    <p:notesMasterId r:id="rId19"/>
  </p:notesMasterIdLst>
  <p:handoutMasterIdLst>
    <p:handoutMasterId r:id="rId20"/>
  </p:handoutMasterIdLst>
  <p:sldIdLst>
    <p:sldId id="256" r:id="rId5"/>
    <p:sldId id="291" r:id="rId6"/>
    <p:sldId id="297" r:id="rId7"/>
    <p:sldId id="308" r:id="rId8"/>
    <p:sldId id="300" r:id="rId9"/>
    <p:sldId id="301" r:id="rId10"/>
    <p:sldId id="304" r:id="rId11"/>
    <p:sldId id="305" r:id="rId12"/>
    <p:sldId id="310" r:id="rId13"/>
    <p:sldId id="311" r:id="rId14"/>
    <p:sldId id="306" r:id="rId15"/>
    <p:sldId id="298" r:id="rId16"/>
    <p:sldId id="309" r:id="rId17"/>
    <p:sldId id="307" r:id="rId18"/>
  </p:sldIdLst>
  <p:sldSz cx="9144000" cy="6858000" type="screen4x3"/>
  <p:notesSz cx="7010400" cy="9296400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DEE1F869-ACB7-426B-B81B-3E8F4236BAEA}">
          <p14:sldIdLst>
            <p14:sldId id="256"/>
            <p14:sldId id="291"/>
            <p14:sldId id="297"/>
            <p14:sldId id="308"/>
            <p14:sldId id="300"/>
            <p14:sldId id="301"/>
            <p14:sldId id="304"/>
            <p14:sldId id="305"/>
            <p14:sldId id="310"/>
            <p14:sldId id="311"/>
            <p14:sldId id="306"/>
            <p14:sldId id="298"/>
            <p14:sldId id="309"/>
            <p14:sldId id="30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5" userDrawn="1">
          <p15:clr>
            <a:srgbClr val="A4A3A4"/>
          </p15:clr>
        </p15:guide>
        <p15:guide id="2" pos="2184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7" name="Sun, Li Hsiang" initials="lsun" lastIdx="1" clrIdx="6">
    <p:extLst>
      <p:ext uri="{19B8F6BF-5375-455C-9EA6-DF929625EA0E}">
        <p15:presenceInfo xmlns:p15="http://schemas.microsoft.com/office/powerpoint/2012/main" userId="Sun, Li Hsiang" providerId="None"/>
      </p:ext>
    </p:extLst>
  </p:cmAuthor>
  <p:cmAuthor id="1" name="Olesen, Robert" initials="OR" lastIdx="1" clrIdx="0">
    <p:extLst>
      <p:ext uri="{19B8F6BF-5375-455C-9EA6-DF929625EA0E}">
        <p15:presenceInfo xmlns:p15="http://schemas.microsoft.com/office/powerpoint/2012/main" userId="S-1-5-21-1844237615-1580818891-725345543-1599" providerId="AD"/>
      </p:ext>
    </p:extLst>
  </p:cmAuthor>
  <p:cmAuthor id="2" name="Lou, Hanqing" initials="LH" lastIdx="15" clrIdx="1">
    <p:extLst>
      <p:ext uri="{19B8F6BF-5375-455C-9EA6-DF929625EA0E}">
        <p15:presenceInfo xmlns:p15="http://schemas.microsoft.com/office/powerpoint/2012/main" userId="S-1-5-21-1844237615-1580818891-725345543-19430" providerId="AD"/>
      </p:ext>
    </p:extLst>
  </p:cmAuthor>
  <p:cmAuthor id="3" name="Sahin, Alphan" initials="SA" lastIdx="7" clrIdx="2">
    <p:extLst>
      <p:ext uri="{19B8F6BF-5375-455C-9EA6-DF929625EA0E}">
        <p15:presenceInfo xmlns:p15="http://schemas.microsoft.com/office/powerpoint/2012/main" userId="S-1-5-21-1844237615-1580818891-725345543-35629" providerId="AD"/>
      </p:ext>
    </p:extLst>
  </p:cmAuthor>
  <p:cmAuthor id="4" name="Rui Yang" initials="RY" lastIdx="10" clrIdx="3">
    <p:extLst>
      <p:ext uri="{19B8F6BF-5375-455C-9EA6-DF929625EA0E}">
        <p15:presenceInfo xmlns:p15="http://schemas.microsoft.com/office/powerpoint/2012/main" userId="Rui Yang" providerId="None"/>
      </p:ext>
    </p:extLst>
  </p:cmAuthor>
  <p:cmAuthor id="5" name="Sun, Li Hsiang" initials="SLH" lastIdx="1" clrIdx="4">
    <p:extLst>
      <p:ext uri="{19B8F6BF-5375-455C-9EA6-DF929625EA0E}">
        <p15:presenceInfo xmlns:p15="http://schemas.microsoft.com/office/powerpoint/2012/main" userId="S-1-5-21-1844237615-1580818891-725345543-19501" providerId="AD"/>
      </p:ext>
    </p:extLst>
  </p:cmAuthor>
  <p:cmAuthor id="6" name="Wang, Xiaofei (Clement)" initials="WX(" lastIdx="13" clrIdx="5">
    <p:extLst>
      <p:ext uri="{19B8F6BF-5375-455C-9EA6-DF929625EA0E}">
        <p15:presenceInfo xmlns:p15="http://schemas.microsoft.com/office/powerpoint/2012/main" userId="S-1-5-21-1844237615-1580818891-725345543-1943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261" autoAdjust="0"/>
    <p:restoredTop sz="95291" autoAdjust="0"/>
  </p:normalViewPr>
  <p:slideViewPr>
    <p:cSldViewPr>
      <p:cViewPr varScale="1">
        <p:scale>
          <a:sx n="65" d="100"/>
          <a:sy n="65" d="100"/>
        </p:scale>
        <p:origin x="1397" y="5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4" d="100"/>
          <a:sy n="84" d="100"/>
        </p:scale>
        <p:origin x="3792" y="270"/>
      </p:cViewPr>
      <p:guideLst>
        <p:guide orient="horz" pos="2885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commentAuthors" Target="commentAuthor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161" cy="464343"/>
          </a:xfrm>
          <a:prstGeom prst="rect">
            <a:avLst/>
          </a:prstGeom>
        </p:spPr>
        <p:txBody>
          <a:bodyPr vert="horz" lIns="91952" tIns="45976" rIns="91952" bIns="45976" rtlCol="0"/>
          <a:lstStyle>
            <a:lvl1pPr algn="l">
              <a:defRPr sz="1200"/>
            </a:lvl1pPr>
          </a:lstStyle>
          <a:p>
            <a:r>
              <a:rPr lang="en-US" smtClean="0"/>
              <a:t>doc.: IEEE 802.11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634" y="0"/>
            <a:ext cx="3038161" cy="464343"/>
          </a:xfrm>
          <a:prstGeom prst="rect">
            <a:avLst/>
          </a:prstGeom>
        </p:spPr>
        <p:txBody>
          <a:bodyPr vert="horz" lIns="91952" tIns="45976" rIns="91952" bIns="45976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11/5/2016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30467"/>
            <a:ext cx="3038161" cy="464343"/>
          </a:xfrm>
          <a:prstGeom prst="rect">
            <a:avLst/>
          </a:prstGeom>
        </p:spPr>
        <p:txBody>
          <a:bodyPr vert="horz" lIns="91952" tIns="45976" rIns="91952" bIns="4597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634" y="8830467"/>
            <a:ext cx="3038161" cy="464343"/>
          </a:xfrm>
          <a:prstGeom prst="rect">
            <a:avLst/>
          </a:prstGeom>
        </p:spPr>
        <p:txBody>
          <a:bodyPr vert="horz" lIns="91952" tIns="45976" rIns="91952" bIns="45976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sldNum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1"/>
            <a:ext cx="7010400" cy="9296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1952" tIns="45976" rIns="91952" bIns="45976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702370" y="97004"/>
            <a:ext cx="646792" cy="21149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9521" algn="l"/>
                <a:tab pos="1839041" algn="l"/>
                <a:tab pos="2758562" algn="l"/>
                <a:tab pos="3678083" algn="l"/>
                <a:tab pos="4597603" algn="l"/>
                <a:tab pos="5517124" algn="l"/>
                <a:tab pos="6436644" algn="l"/>
                <a:tab pos="7356165" algn="l"/>
                <a:tab pos="8275686" algn="l"/>
                <a:tab pos="9195206" algn="l"/>
                <a:tab pos="10114727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61238" y="97004"/>
            <a:ext cx="834571" cy="21149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9521" algn="l"/>
                <a:tab pos="1839041" algn="l"/>
                <a:tab pos="2758562" algn="l"/>
                <a:tab pos="3678083" algn="l"/>
                <a:tab pos="4597603" algn="l"/>
                <a:tab pos="5517124" algn="l"/>
                <a:tab pos="6436644" algn="l"/>
                <a:tab pos="7356165" algn="l"/>
                <a:tab pos="8275686" algn="l"/>
                <a:tab pos="9195206" algn="l"/>
                <a:tab pos="10114727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89038" y="703263"/>
            <a:ext cx="4630737" cy="3471862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34078" y="4416029"/>
            <a:ext cx="5140640" cy="418226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4124" tIns="46338" rIns="94124" bIns="46338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416690" y="9000620"/>
            <a:ext cx="932473" cy="18128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9760" algn="l"/>
                <a:tab pos="1379281" algn="l"/>
                <a:tab pos="2298802" algn="l"/>
                <a:tab pos="3218322" algn="l"/>
                <a:tab pos="4137843" algn="l"/>
                <a:tab pos="5057364" algn="l"/>
                <a:tab pos="5976884" algn="l"/>
                <a:tab pos="6896405" algn="l"/>
                <a:tab pos="7815925" algn="l"/>
                <a:tab pos="8735446" algn="l"/>
                <a:tab pos="9654967" algn="l"/>
                <a:tab pos="10574487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58039" y="9000620"/>
            <a:ext cx="516792" cy="36416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9521" algn="l"/>
                <a:tab pos="1839041" algn="l"/>
                <a:tab pos="2758562" algn="l"/>
                <a:tab pos="3678083" algn="l"/>
                <a:tab pos="4597603" algn="l"/>
                <a:tab pos="5517124" algn="l"/>
                <a:tab pos="6436644" algn="l"/>
                <a:tab pos="7356165" algn="l"/>
                <a:tab pos="8275686" algn="l"/>
                <a:tab pos="9195206" algn="l"/>
                <a:tab pos="10114727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30251" y="9000621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9521" algn="l"/>
                <a:tab pos="1839041" algn="l"/>
                <a:tab pos="2758562" algn="l"/>
                <a:tab pos="3678083" algn="l"/>
                <a:tab pos="4597603" algn="l"/>
                <a:tab pos="5517124" algn="l"/>
                <a:tab pos="6436644" algn="l"/>
                <a:tab pos="7356165" algn="l"/>
                <a:tab pos="8275686" algn="l"/>
                <a:tab pos="9195206" algn="l"/>
                <a:tab pos="10114727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31855" y="8999031"/>
            <a:ext cx="5546690" cy="1590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1952" tIns="45976" rIns="91952" bIns="45976"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54818" y="297371"/>
            <a:ext cx="5700765" cy="1590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1952" tIns="45976" rIns="91952" bIns="45976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 sldNum="0" ftr="0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66796" y="702875"/>
            <a:ext cx="4676810" cy="347462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952" tIns="45976" rIns="91952" bIns="45976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34078" y="4416029"/>
            <a:ext cx="5142244" cy="427768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Header Placeholder 1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7365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66796" y="702875"/>
            <a:ext cx="4676810" cy="347462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952" tIns="45976" rIns="91952" bIns="45976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34078" y="4416029"/>
            <a:ext cx="5142244" cy="427768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Header Placeholder 1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7545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ate Placeholder 3"/>
          <p:cNvSpPr txBox="1">
            <a:spLocks/>
          </p:cNvSpPr>
          <p:nvPr userDrawn="1"/>
        </p:nvSpPr>
        <p:spPr bwMode="auto">
          <a:xfrm>
            <a:off x="5041182" y="6473601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 lvl="0"/>
            <a:r>
              <a:rPr lang="en-GB" noProof="0" dirty="0" smtClean="0"/>
              <a:t>Rui Yang (InterDigital,</a:t>
            </a:r>
            <a:r>
              <a:rPr lang="en-GB" baseline="0" noProof="0" dirty="0" smtClean="0"/>
              <a:t> Inc.)</a:t>
            </a:r>
            <a:endParaRPr lang="en-GB" noProof="0" dirty="0" smtClean="0"/>
          </a:p>
        </p:txBody>
      </p:sp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</a:t>
            </a:r>
            <a:r>
              <a:rPr lang="en-GB" dirty="0" smtClean="0"/>
              <a:t>Level</a:t>
            </a:r>
            <a:endParaRPr lang="en-GB" dirty="0" smtClean="0"/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4956223" y="354629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802.11-16/</a:t>
            </a:r>
            <a:r>
              <a:rPr kumimoji="0" lang="en-US" sz="1800" b="1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1455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13" name="Date Placeholder 3"/>
          <p:cNvSpPr txBox="1">
            <a:spLocks/>
          </p:cNvSpPr>
          <p:nvPr userDrawn="1"/>
        </p:nvSpPr>
        <p:spPr bwMode="auto">
          <a:xfrm>
            <a:off x="684213" y="393700"/>
            <a:ext cx="1752600" cy="23083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November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2016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3.png"/><Relationship Id="rId4" Type="http://schemas.openxmlformats.org/officeDocument/2006/relationships/image" Target="../media/image42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13" Type="http://schemas.openxmlformats.org/officeDocument/2006/relationships/image" Target="../media/image22.png"/><Relationship Id="rId18" Type="http://schemas.openxmlformats.org/officeDocument/2006/relationships/image" Target="../media/image27.pn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12" Type="http://schemas.openxmlformats.org/officeDocument/2006/relationships/image" Target="../media/image21.png"/><Relationship Id="rId17" Type="http://schemas.openxmlformats.org/officeDocument/2006/relationships/image" Target="../media/image26.png"/><Relationship Id="rId2" Type="http://schemas.openxmlformats.org/officeDocument/2006/relationships/image" Target="../media/image11.png"/><Relationship Id="rId16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11" Type="http://schemas.openxmlformats.org/officeDocument/2006/relationships/image" Target="../media/image20.png"/><Relationship Id="rId5" Type="http://schemas.openxmlformats.org/officeDocument/2006/relationships/image" Target="../media/image14.png"/><Relationship Id="rId15" Type="http://schemas.openxmlformats.org/officeDocument/2006/relationships/image" Target="../media/image24.png"/><Relationship Id="rId10" Type="http://schemas.openxmlformats.org/officeDocument/2006/relationships/image" Target="../media/image19.png"/><Relationship Id="rId19" Type="http://schemas.openxmlformats.org/officeDocument/2006/relationships/image" Target="../media/image28.png"/><Relationship Id="rId4" Type="http://schemas.openxmlformats.org/officeDocument/2006/relationships/image" Target="../media/image13.png"/><Relationship Id="rId9" Type="http://schemas.openxmlformats.org/officeDocument/2006/relationships/image" Target="../media/image18.png"/><Relationship Id="rId14" Type="http://schemas.openxmlformats.org/officeDocument/2006/relationships/image" Target="../media/image23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png"/><Relationship Id="rId3" Type="http://schemas.openxmlformats.org/officeDocument/2006/relationships/image" Target="../media/image30.png"/><Relationship Id="rId7" Type="http://schemas.openxmlformats.org/officeDocument/2006/relationships/image" Target="../media/image34.png"/><Relationship Id="rId12" Type="http://schemas.openxmlformats.org/officeDocument/2006/relationships/image" Target="../media/image39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3.png"/><Relationship Id="rId11" Type="http://schemas.openxmlformats.org/officeDocument/2006/relationships/image" Target="../media/image38.png"/><Relationship Id="rId5" Type="http://schemas.openxmlformats.org/officeDocument/2006/relationships/image" Target="../media/image32.png"/><Relationship Id="rId10" Type="http://schemas.openxmlformats.org/officeDocument/2006/relationships/image" Target="../media/image37.png"/><Relationship Id="rId4" Type="http://schemas.openxmlformats.org/officeDocument/2006/relationships/image" Target="../media/image31.png"/><Relationship Id="rId9" Type="http://schemas.openxmlformats.org/officeDocument/2006/relationships/image" Target="../media/image3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0.png"/><Relationship Id="rId2" Type="http://schemas.openxmlformats.org/officeDocument/2006/relationships/image" Target="../media/image40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914399" y="800870"/>
            <a:ext cx="7315201" cy="143591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b="0" dirty="0" smtClean="0"/>
              <a:t>On the Single Carrier Waveforms for 11ay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2286000"/>
            <a:ext cx="7770813" cy="3808413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2016-11-7</a:t>
            </a:r>
            <a:endParaRPr lang="en-GB" sz="2000" b="0" dirty="0">
              <a:solidFill>
                <a:srgbClr val="FF0000"/>
              </a:solidFill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1185862" y="3078162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1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85764941"/>
              </p:ext>
            </p:extLst>
          </p:nvPr>
        </p:nvGraphicFramePr>
        <p:xfrm>
          <a:off x="1219200" y="3657600"/>
          <a:ext cx="6607175" cy="213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754" name="Document" r:id="rId4" imgW="8290118" imgH="2674142" progId="Word.Document.8">
                  <p:embed/>
                </p:oleObj>
              </mc:Choice>
              <mc:Fallback>
                <p:oleObj name="Document" r:id="rId4" imgW="8290118" imgH="2674142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3657600"/>
                        <a:ext cx="6607175" cy="213360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4866719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Phase Noise Immunity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21" name="TextBox 20"/>
          <p:cNvSpPr txBox="1"/>
          <p:nvPr/>
        </p:nvSpPr>
        <p:spPr>
          <a:xfrm>
            <a:off x="2269908" y="1565860"/>
            <a:ext cx="11827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</a:rPr>
              <a:t>CP OFDM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4450182" y="1549044"/>
            <a:ext cx="14907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</a:rPr>
              <a:t>DFT-s OFDM</a:t>
            </a:r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97782" y="2025710"/>
            <a:ext cx="2737895" cy="2056193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89569" y="4283619"/>
            <a:ext cx="2743438" cy="2056193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55606" y="4270096"/>
            <a:ext cx="2737895" cy="2056193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873138" y="1981200"/>
            <a:ext cx="2743438" cy="2056193"/>
          </a:xfrm>
          <a:prstGeom prst="rect">
            <a:avLst/>
          </a:prstGeom>
        </p:spPr>
      </p:pic>
      <p:sp>
        <p:nvSpPr>
          <p:cNvPr id="27" name="TextBox 26"/>
          <p:cNvSpPr txBox="1"/>
          <p:nvPr/>
        </p:nvSpPr>
        <p:spPr>
          <a:xfrm>
            <a:off x="288541" y="2785959"/>
            <a:ext cx="102463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</a:rPr>
              <a:t>BW: </a:t>
            </a:r>
          </a:p>
          <a:p>
            <a:r>
              <a:rPr lang="en-US" sz="1800" dirty="0" smtClean="0">
                <a:solidFill>
                  <a:schemeClr val="tx1"/>
                </a:solidFill>
              </a:rPr>
              <a:t>1.83GHz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313553" y="4629706"/>
            <a:ext cx="131318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</a:rPr>
              <a:t>BW: </a:t>
            </a:r>
          </a:p>
          <a:p>
            <a:r>
              <a:rPr lang="en-US" sz="1800" dirty="0" smtClean="0">
                <a:solidFill>
                  <a:schemeClr val="tx1"/>
                </a:solidFill>
              </a:rPr>
              <a:t>4x1.83 GHz</a:t>
            </a:r>
          </a:p>
        </p:txBody>
      </p:sp>
      <p:cxnSp>
        <p:nvCxnSpPr>
          <p:cNvPr id="30" name="Straight Connector 29"/>
          <p:cNvCxnSpPr/>
          <p:nvPr/>
        </p:nvCxnSpPr>
        <p:spPr bwMode="auto">
          <a:xfrm>
            <a:off x="4008142" y="1566030"/>
            <a:ext cx="0" cy="4637969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1" name="Straight Connector 30"/>
          <p:cNvCxnSpPr/>
          <p:nvPr/>
        </p:nvCxnSpPr>
        <p:spPr bwMode="auto">
          <a:xfrm>
            <a:off x="1447800" y="4163042"/>
            <a:ext cx="4946588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6" name="Straight Connector 35"/>
          <p:cNvCxnSpPr/>
          <p:nvPr/>
        </p:nvCxnSpPr>
        <p:spPr bwMode="auto">
          <a:xfrm>
            <a:off x="1447800" y="1898460"/>
            <a:ext cx="4946588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7" name="Straight Connector 36"/>
          <p:cNvCxnSpPr/>
          <p:nvPr/>
        </p:nvCxnSpPr>
        <p:spPr bwMode="auto">
          <a:xfrm flipV="1">
            <a:off x="1669987" y="1696370"/>
            <a:ext cx="0" cy="4629919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9" name="Straight Connector 38"/>
          <p:cNvCxnSpPr/>
          <p:nvPr/>
        </p:nvCxnSpPr>
        <p:spPr bwMode="auto">
          <a:xfrm flipV="1">
            <a:off x="6394388" y="1549044"/>
            <a:ext cx="0" cy="4790769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44" name="Straight Connector 43"/>
          <p:cNvCxnSpPr/>
          <p:nvPr/>
        </p:nvCxnSpPr>
        <p:spPr bwMode="auto">
          <a:xfrm>
            <a:off x="1447800" y="6326289"/>
            <a:ext cx="4946588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50" name="Oval 49"/>
          <p:cNvSpPr/>
          <p:nvPr/>
        </p:nvSpPr>
        <p:spPr bwMode="auto">
          <a:xfrm>
            <a:off x="3186341" y="2507915"/>
            <a:ext cx="244758" cy="246315"/>
          </a:xfrm>
          <a:prstGeom prst="ellipse">
            <a:avLst/>
          </a:prstGeom>
          <a:noFill/>
          <a:ln w="3175">
            <a:solidFill>
              <a:srgbClr val="FF0000"/>
            </a:solidFill>
            <a:prstDash val="sysDash"/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2407577" y="2172276"/>
            <a:ext cx="136608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solidFill>
                  <a:srgbClr val="FF0000"/>
                </a:solidFill>
              </a:rPr>
              <a:t>ICI: Hard to mitigate</a:t>
            </a:r>
          </a:p>
        </p:txBody>
      </p:sp>
      <p:sp>
        <p:nvSpPr>
          <p:cNvPr id="52" name="Freeform 51"/>
          <p:cNvSpPr/>
          <p:nvPr/>
        </p:nvSpPr>
        <p:spPr bwMode="auto">
          <a:xfrm>
            <a:off x="3100616" y="2387339"/>
            <a:ext cx="171450" cy="123825"/>
          </a:xfrm>
          <a:custGeom>
            <a:avLst/>
            <a:gdLst>
              <a:gd name="connsiteX0" fmla="*/ 0 w 171450"/>
              <a:gd name="connsiteY0" fmla="*/ 0 h 123825"/>
              <a:gd name="connsiteX1" fmla="*/ 76200 w 171450"/>
              <a:gd name="connsiteY1" fmla="*/ 28575 h 123825"/>
              <a:gd name="connsiteX2" fmla="*/ 171450 w 171450"/>
              <a:gd name="connsiteY2" fmla="*/ 123825 h 123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1450" h="123825">
                <a:moveTo>
                  <a:pt x="0" y="0"/>
                </a:moveTo>
                <a:cubicBezTo>
                  <a:pt x="23812" y="3969"/>
                  <a:pt x="47625" y="7938"/>
                  <a:pt x="76200" y="28575"/>
                </a:cubicBezTo>
                <a:cubicBezTo>
                  <a:pt x="104775" y="49212"/>
                  <a:pt x="150813" y="111125"/>
                  <a:pt x="171450" y="123825"/>
                </a:cubicBezTo>
              </a:path>
            </a:pathLst>
          </a:cu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6" name="Oval 55"/>
          <p:cNvSpPr/>
          <p:nvPr/>
        </p:nvSpPr>
        <p:spPr bwMode="auto">
          <a:xfrm rot="2700000">
            <a:off x="5537079" y="2457034"/>
            <a:ext cx="244758" cy="244430"/>
          </a:xfrm>
          <a:prstGeom prst="ellipse">
            <a:avLst/>
          </a:prstGeom>
          <a:noFill/>
          <a:ln w="3175">
            <a:solidFill>
              <a:srgbClr val="0070C0"/>
            </a:solidFill>
            <a:prstDash val="sysDash"/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6573831" y="2078492"/>
            <a:ext cx="16571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Rotation: Easier to mitigate</a:t>
            </a:r>
          </a:p>
        </p:txBody>
      </p:sp>
      <p:sp>
        <p:nvSpPr>
          <p:cNvPr id="58" name="Freeform 57"/>
          <p:cNvSpPr/>
          <p:nvPr/>
        </p:nvSpPr>
        <p:spPr bwMode="auto">
          <a:xfrm flipH="1">
            <a:off x="5786416" y="2370880"/>
            <a:ext cx="729115" cy="137035"/>
          </a:xfrm>
          <a:custGeom>
            <a:avLst/>
            <a:gdLst>
              <a:gd name="connsiteX0" fmla="*/ 0 w 171450"/>
              <a:gd name="connsiteY0" fmla="*/ 0 h 123825"/>
              <a:gd name="connsiteX1" fmla="*/ 76200 w 171450"/>
              <a:gd name="connsiteY1" fmla="*/ 28575 h 123825"/>
              <a:gd name="connsiteX2" fmla="*/ 171450 w 171450"/>
              <a:gd name="connsiteY2" fmla="*/ 123825 h 123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1450" h="123825">
                <a:moveTo>
                  <a:pt x="0" y="0"/>
                </a:moveTo>
                <a:cubicBezTo>
                  <a:pt x="23812" y="3969"/>
                  <a:pt x="47625" y="7938"/>
                  <a:pt x="76200" y="28575"/>
                </a:cubicBezTo>
                <a:cubicBezTo>
                  <a:pt x="104775" y="49212"/>
                  <a:pt x="150813" y="111125"/>
                  <a:pt x="171450" y="123825"/>
                </a:cubicBezTo>
              </a:path>
            </a:pathLst>
          </a:custGeom>
          <a:noFill/>
          <a:ln w="952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9" name="Oval 58"/>
          <p:cNvSpPr/>
          <p:nvPr/>
        </p:nvSpPr>
        <p:spPr bwMode="auto">
          <a:xfrm>
            <a:off x="3195576" y="4754290"/>
            <a:ext cx="244758" cy="246315"/>
          </a:xfrm>
          <a:prstGeom prst="ellipse">
            <a:avLst/>
          </a:prstGeom>
          <a:noFill/>
          <a:ln w="3175">
            <a:solidFill>
              <a:srgbClr val="FF0000"/>
            </a:solidFill>
            <a:prstDash val="sysDash"/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2485594" y="5008818"/>
            <a:ext cx="1149291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rgbClr val="FF0000"/>
                </a:solidFill>
              </a:rPr>
              <a:t>PN impact increasing with more tones</a:t>
            </a:r>
          </a:p>
        </p:txBody>
      </p:sp>
      <p:sp>
        <p:nvSpPr>
          <p:cNvPr id="61" name="Freeform 60"/>
          <p:cNvSpPr/>
          <p:nvPr/>
        </p:nvSpPr>
        <p:spPr bwMode="auto">
          <a:xfrm rot="17100000">
            <a:off x="3024126" y="4928912"/>
            <a:ext cx="171450" cy="123825"/>
          </a:xfrm>
          <a:custGeom>
            <a:avLst/>
            <a:gdLst>
              <a:gd name="connsiteX0" fmla="*/ 0 w 171450"/>
              <a:gd name="connsiteY0" fmla="*/ 0 h 123825"/>
              <a:gd name="connsiteX1" fmla="*/ 76200 w 171450"/>
              <a:gd name="connsiteY1" fmla="*/ 28575 h 123825"/>
              <a:gd name="connsiteX2" fmla="*/ 171450 w 171450"/>
              <a:gd name="connsiteY2" fmla="*/ 123825 h 123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1450" h="123825">
                <a:moveTo>
                  <a:pt x="0" y="0"/>
                </a:moveTo>
                <a:cubicBezTo>
                  <a:pt x="23812" y="3969"/>
                  <a:pt x="47625" y="7938"/>
                  <a:pt x="76200" y="28575"/>
                </a:cubicBezTo>
                <a:cubicBezTo>
                  <a:pt x="104775" y="49212"/>
                  <a:pt x="150813" y="111125"/>
                  <a:pt x="171450" y="123825"/>
                </a:cubicBezTo>
              </a:path>
            </a:pathLst>
          </a:cu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621922" y="3031394"/>
            <a:ext cx="2412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0070C0"/>
                </a:solidFill>
              </a:rPr>
              <a:t>The n</a:t>
            </a:r>
            <a:r>
              <a:rPr lang="en-US" sz="1800" dirty="0" smtClean="0">
                <a:solidFill>
                  <a:srgbClr val="0070C0"/>
                </a:solidFill>
              </a:rPr>
              <a:t>oise </a:t>
            </a:r>
            <a:r>
              <a:rPr lang="en-US" sz="1800" dirty="0" smtClean="0">
                <a:solidFill>
                  <a:srgbClr val="0070C0"/>
                </a:solidFill>
              </a:rPr>
              <a:t>along the magnitude direction is much smaller for DFT-s-OFDM than that for OFDM – A simple PN mitigation algorithm can be implemented for DFT-s-OFDM. </a:t>
            </a:r>
          </a:p>
        </p:txBody>
      </p:sp>
    </p:spTree>
    <p:extLst>
      <p:ext uri="{BB962C8B-B14F-4D97-AF65-F5344CB8AC3E}">
        <p14:creationId xmlns:p14="http://schemas.microsoft.com/office/powerpoint/2010/main" val="39328298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4506" y="1676399"/>
            <a:ext cx="8229600" cy="47990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The bonded channel bandwidth of 11ay can be up to  8.64GHz, which makes implementing the transmitter with OFDMA capability difficult due to large PAPR.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GI/UW DFT-s-OFDM are attractive SC alternatives which have the similar properties as 11ad SC: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GI/WU can be used to avoid multipath interference and use FDE at receiver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GI/WU can be used as reference signal for CFO correction and PN mitigation at receiver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The length of GI/WU can be changed based on channel condition. </a:t>
            </a: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Using multiple DFT blocks, GI/UW </a:t>
            </a:r>
            <a:r>
              <a:rPr lang="en-US" sz="2000" dirty="0"/>
              <a:t>DFT-s-OFDM </a:t>
            </a:r>
            <a:endParaRPr lang="en-US" sz="20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Exploit frequency </a:t>
            </a:r>
            <a:r>
              <a:rPr lang="en-US" sz="1800" dirty="0" smtClean="0"/>
              <a:t>selectivity </a:t>
            </a:r>
            <a:r>
              <a:rPr lang="en-US" sz="1800" dirty="0"/>
              <a:t>of the multipath channel </a:t>
            </a:r>
            <a:r>
              <a:rPr lang="en-US" sz="1800" dirty="0" smtClean="0"/>
              <a:t>for SU/MU </a:t>
            </a:r>
            <a:r>
              <a:rPr lang="en-US" sz="1800" dirty="0" err="1" smtClean="0"/>
              <a:t>Tx</a:t>
            </a:r>
            <a:endParaRPr lang="en-US" sz="18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Enable orthogonal FDMA for MU </a:t>
            </a:r>
            <a:r>
              <a:rPr lang="en-US" sz="1800" dirty="0" err="1" smtClean="0"/>
              <a:t>Tx</a:t>
            </a:r>
            <a:endParaRPr lang="en-US" sz="18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PAPR of GI/UW DFT-s-OFDM can be much lower than OFDM.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248630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0813" cy="4494213"/>
          </a:xfrm>
        </p:spPr>
        <p:txBody>
          <a:bodyPr/>
          <a:lstStyle/>
          <a:p>
            <a:r>
              <a:rPr lang="en-US" sz="1400" b="0" dirty="0" smtClean="0"/>
              <a:t>[1] “Specification </a:t>
            </a:r>
            <a:r>
              <a:rPr lang="en-US" sz="1400" b="0" dirty="0"/>
              <a:t>Framework for </a:t>
            </a:r>
            <a:r>
              <a:rPr lang="en-US" sz="1400" b="0" dirty="0" err="1" smtClean="0"/>
              <a:t>TGay</a:t>
            </a:r>
            <a:r>
              <a:rPr lang="en-US" sz="1400" b="0" dirty="0" smtClean="0"/>
              <a:t>,” IEEE 802.11-15/01358r6</a:t>
            </a:r>
          </a:p>
          <a:p>
            <a:r>
              <a:rPr lang="en-US" sz="1400" b="0" dirty="0" smtClean="0"/>
              <a:t>[2] </a:t>
            </a:r>
            <a:r>
              <a:rPr lang="en-US" altLang="ja-JP" sz="1400" b="0" dirty="0"/>
              <a:t>“Channel Models for IEEE </a:t>
            </a:r>
            <a:r>
              <a:rPr lang="en-US" altLang="ja-JP" sz="1400" b="0" dirty="0" smtClean="0"/>
              <a:t>802.11ay,” </a:t>
            </a:r>
            <a:r>
              <a:rPr lang="en-US" altLang="ja-JP" sz="1400" b="0" dirty="0"/>
              <a:t>IEEE </a:t>
            </a:r>
            <a:r>
              <a:rPr lang="en-US" altLang="ja-JP" sz="1400" b="0" dirty="0" smtClean="0"/>
              <a:t>802.11-15/1150r7</a:t>
            </a:r>
          </a:p>
          <a:p>
            <a:r>
              <a:rPr lang="en-US" sz="1400" b="0" dirty="0"/>
              <a:t>[3] </a:t>
            </a:r>
            <a:r>
              <a:rPr lang="en-US" sz="1400" b="0" dirty="0" smtClean="0"/>
              <a:t>“Outdoor </a:t>
            </a:r>
            <a:r>
              <a:rPr lang="en-US" sz="1400" b="0" dirty="0"/>
              <a:t>measurement for a rooftop to street scenario at 60 </a:t>
            </a:r>
            <a:r>
              <a:rPr lang="en-US" sz="1400" b="0" dirty="0" smtClean="0"/>
              <a:t>GHz,” IEEE 802.11-16/1221r0</a:t>
            </a:r>
          </a:p>
          <a:p>
            <a:r>
              <a:rPr lang="en-US" sz="1400" b="0" dirty="0" smtClean="0"/>
              <a:t>[4] T. S. Rappaport, et.al., “Millimeter Wave Wireless Communications”, Prentice Hall 2015</a:t>
            </a:r>
          </a:p>
          <a:p>
            <a:r>
              <a:rPr lang="en-US" sz="1400" b="0" dirty="0" smtClean="0"/>
              <a:t>[5] Nicholas </a:t>
            </a:r>
            <a:r>
              <a:rPr lang="en-US" sz="1400" b="0" dirty="0" err="1"/>
              <a:t>Preyss</a:t>
            </a:r>
            <a:r>
              <a:rPr lang="en-US" sz="1400" b="0" dirty="0"/>
              <a:t>, et.al., “Correlation Based Phase Noise Compensation </a:t>
            </a:r>
            <a:r>
              <a:rPr lang="en-US" sz="1400" b="0" dirty="0" smtClean="0"/>
              <a:t>in 60 </a:t>
            </a:r>
            <a:r>
              <a:rPr lang="en-US" sz="1400" b="0" dirty="0"/>
              <a:t>GHz Wireless Systems,” 2014 IEEE 28-th Convention of Electrical and Electronics Engineers in </a:t>
            </a:r>
            <a:r>
              <a:rPr lang="en-US" sz="1400" b="0" dirty="0" smtClean="0"/>
              <a:t>Israel</a:t>
            </a:r>
          </a:p>
          <a:p>
            <a:r>
              <a:rPr lang="en-US" sz="1400" b="0" dirty="0"/>
              <a:t>[6] </a:t>
            </a:r>
            <a:r>
              <a:rPr lang="en-US" sz="1400" b="0" dirty="0" smtClean="0"/>
              <a:t>G. </a:t>
            </a:r>
            <a:r>
              <a:rPr lang="en-US" sz="1400" b="0" dirty="0" err="1" smtClean="0"/>
              <a:t>Berardinelli</a:t>
            </a:r>
            <a:r>
              <a:rPr lang="en-US" sz="1400" b="0" dirty="0" smtClean="0"/>
              <a:t>, et.al., “</a:t>
            </a:r>
            <a:r>
              <a:rPr lang="en-US" sz="1400" b="0" dirty="0"/>
              <a:t>Zero-tail DFT-spread-OFDM signals,” </a:t>
            </a:r>
            <a:r>
              <a:rPr lang="en-US" sz="1400" b="0" dirty="0" err="1"/>
              <a:t>Globecom</a:t>
            </a:r>
            <a:r>
              <a:rPr lang="en-US" sz="1400" b="0" dirty="0"/>
              <a:t> 2013 Workshop - Broadband Wireless Access</a:t>
            </a:r>
          </a:p>
          <a:p>
            <a:r>
              <a:rPr lang="en-US" sz="1400" b="0" dirty="0" smtClean="0"/>
              <a:t>[7</a:t>
            </a:r>
            <a:r>
              <a:rPr lang="en-US" sz="1400" b="0" dirty="0"/>
              <a:t>] </a:t>
            </a:r>
            <a:r>
              <a:rPr lang="en-US" sz="1400" b="0" dirty="0" smtClean="0"/>
              <a:t>U. Kumar, et.al., “A </a:t>
            </a:r>
            <a:r>
              <a:rPr lang="en-US" sz="1400" b="0" dirty="0"/>
              <a:t>Waveform for 5G: Guard Interval </a:t>
            </a:r>
            <a:r>
              <a:rPr lang="en-US" sz="1400" b="0" dirty="0" smtClean="0"/>
              <a:t>DFT-s-OFDM</a:t>
            </a:r>
            <a:r>
              <a:rPr lang="en-US" sz="1400" b="0" dirty="0"/>
              <a:t>,” 2015 IEEE </a:t>
            </a:r>
            <a:r>
              <a:rPr lang="en-US" sz="1400" b="0" dirty="0" err="1"/>
              <a:t>Globecom</a:t>
            </a:r>
            <a:r>
              <a:rPr lang="en-US" sz="1400" b="0" dirty="0"/>
              <a:t> Workshops (GC </a:t>
            </a:r>
            <a:r>
              <a:rPr lang="en-US" sz="1400" b="0" dirty="0" err="1"/>
              <a:t>Wkshps</a:t>
            </a:r>
            <a:r>
              <a:rPr lang="en-US" sz="1400" b="0" dirty="0"/>
              <a:t>)</a:t>
            </a:r>
            <a:endParaRPr lang="en-US" sz="1400" b="0" dirty="0" smtClean="0"/>
          </a:p>
          <a:p>
            <a:r>
              <a:rPr lang="en-US" sz="1400" b="0" dirty="0" smtClean="0"/>
              <a:t>[8] </a:t>
            </a:r>
            <a:r>
              <a:rPr lang="en-US" sz="1400" b="0" dirty="0"/>
              <a:t>F. </a:t>
            </a:r>
            <a:r>
              <a:rPr lang="en-US" sz="1400" b="0" dirty="0" smtClean="0"/>
              <a:t>Hasegawa, et.al., “Static </a:t>
            </a:r>
            <a:r>
              <a:rPr lang="en-US" sz="1400" b="0" dirty="0"/>
              <a:t>Sequence Assisted Out-of-Band </a:t>
            </a:r>
            <a:r>
              <a:rPr lang="en-US" sz="1400" b="0" dirty="0" smtClean="0"/>
              <a:t>Power Suppression </a:t>
            </a:r>
            <a:r>
              <a:rPr lang="en-US" sz="1400" b="0" dirty="0"/>
              <a:t>for </a:t>
            </a:r>
            <a:r>
              <a:rPr lang="en-US" sz="1400" b="0" dirty="0" smtClean="0"/>
              <a:t>DFT-s-OFDM</a:t>
            </a:r>
            <a:r>
              <a:rPr lang="en-US" sz="1400" b="0" dirty="0"/>
              <a:t>,” Proc. IEEE 26th Annual International Symposium on Personal, Indoor, and Mobile Radio Communications (PIMRC), Hong Kong, 2015, pp. 61-66</a:t>
            </a:r>
            <a:r>
              <a:rPr lang="en-US" sz="1400" b="0" dirty="0" smtClean="0"/>
              <a:t>.</a:t>
            </a:r>
          </a:p>
          <a:p>
            <a:r>
              <a:rPr lang="en-US" sz="1400" b="0" dirty="0" smtClean="0"/>
              <a:t>[9] A. </a:t>
            </a:r>
            <a:r>
              <a:rPr lang="en-US" sz="1400" b="0" dirty="0"/>
              <a:t>Sahin, et.al., “An Improved Unique Word DFT-Spread OFDM Scheme for 5G Systems,” 2015 IEEE </a:t>
            </a:r>
            <a:r>
              <a:rPr lang="en-US" sz="1400" b="0" dirty="0" err="1"/>
              <a:t>Globecom</a:t>
            </a:r>
            <a:r>
              <a:rPr lang="en-US" sz="1400" b="0" dirty="0"/>
              <a:t> Workshops (GC </a:t>
            </a:r>
            <a:r>
              <a:rPr lang="en-US" sz="1400" b="0" dirty="0" err="1"/>
              <a:t>Wkshps</a:t>
            </a:r>
            <a:r>
              <a:rPr lang="en-US" sz="1400" b="0" dirty="0" smtClean="0"/>
              <a:t>)</a:t>
            </a:r>
          </a:p>
          <a:p>
            <a:r>
              <a:rPr lang="en-US" sz="1400" b="0" dirty="0" smtClean="0"/>
              <a:t>[10] </a:t>
            </a:r>
            <a:r>
              <a:rPr lang="en-US" sz="1400" b="0" dirty="0">
                <a:ea typeface="Times New Roman"/>
                <a:cs typeface="Times New Roman"/>
                <a:sym typeface="Times New Roman"/>
              </a:rPr>
              <a:t>K. Zeng et al, “</a:t>
            </a:r>
            <a:r>
              <a:rPr lang="en-US" altLang="zh-CN" sz="1400" b="0" dirty="0"/>
              <a:t>Considerations on </a:t>
            </a:r>
            <a:r>
              <a:rPr lang="en-GB" sz="1400" b="0" dirty="0"/>
              <a:t>Phase Noise Model for</a:t>
            </a:r>
            <a:r>
              <a:rPr lang="en-GB" altLang="zh-CN" sz="1400" b="0" dirty="0"/>
              <a:t> 802.11ay</a:t>
            </a:r>
            <a:r>
              <a:rPr lang="en-GB" sz="1400" b="0" dirty="0"/>
              <a:t> </a:t>
            </a:r>
            <a:r>
              <a:rPr lang="en-US" sz="1400" b="0" dirty="0">
                <a:sym typeface="Times New Roman"/>
              </a:rPr>
              <a:t>” </a:t>
            </a:r>
            <a:r>
              <a:rPr lang="en-US" sz="1400" b="0" dirty="0">
                <a:ea typeface="Times New Roman"/>
                <a:cs typeface="Times New Roman"/>
                <a:sym typeface="Times New Roman"/>
              </a:rPr>
              <a:t>IEEE doc. 11-16/0390r1</a:t>
            </a:r>
            <a:endParaRPr lang="en-US" sz="14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2221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Appendix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85799" y="1905000"/>
                <a:ext cx="7770813" cy="4113213"/>
              </a:xfrm>
            </p:spPr>
            <p:txBody>
              <a:bodyPr/>
              <a:lstStyle/>
              <a:p>
                <a:pPr>
                  <a:buFont typeface="Arial" panose="020B0604020202020204" pitchFamily="34" charset="0"/>
                  <a:buChar char="•"/>
                </a:pPr>
                <a:r>
                  <a:rPr lang="en-US" sz="1400" dirty="0" smtClean="0"/>
                  <a:t>PN model: </a:t>
                </a:r>
                <a:r>
                  <a:rPr lang="en-US" sz="1400" b="0" dirty="0" smtClean="0"/>
                  <a:t>11ay PN model [10]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US" sz="1400" dirty="0" smtClean="0"/>
                  <a:t>Modulation:</a:t>
                </a:r>
                <a:r>
                  <a:rPr lang="en-US" sz="1400" b="0" dirty="0" smtClean="0"/>
                  <a:t> </a:t>
                </a:r>
                <a14:m>
                  <m:oMath xmlns:m="http://schemas.openxmlformats.org/officeDocument/2006/math">
                    <m:r>
                      <a:rPr lang="en-US" sz="1400" b="0" i="1" dirty="0" smtClean="0">
                        <a:latin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en-US" sz="1400" b="0" dirty="0" smtClean="0"/>
                  <a:t>/4-QPSK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US" sz="1400" dirty="0" smtClean="0"/>
                  <a:t>Numerology for OFDM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US" sz="1200" b="0" dirty="0" smtClean="0"/>
                  <a:t>IFFT size: 2048 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US" sz="1200" b="0" dirty="0" smtClean="0"/>
                  <a:t>DC subcarriers: 3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US" sz="1200" b="0" dirty="0" smtClean="0"/>
                  <a:t># of utilized subcarriers: 4x352=1408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US" sz="1200" dirty="0" smtClean="0"/>
                  <a:t>CP size: 512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US" sz="1200" dirty="0" smtClean="0"/>
                  <a:t>Sample Rate = 10.56 </a:t>
                </a:r>
                <a:r>
                  <a:rPr lang="en-US" sz="1200" dirty="0" err="1" smtClean="0"/>
                  <a:t>Gsps</a:t>
                </a:r>
                <a:endParaRPr lang="en-US" sz="1200" b="0" dirty="0" smtClean="0"/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US" sz="1400" dirty="0" smtClean="0"/>
                  <a:t>Numerology </a:t>
                </a:r>
                <a:r>
                  <a:rPr lang="en-US" sz="1400" dirty="0"/>
                  <a:t>for </a:t>
                </a:r>
                <a:r>
                  <a:rPr lang="en-US" sz="1400" dirty="0" smtClean="0"/>
                  <a:t>DFT-s OFDM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US" sz="1200" dirty="0" smtClean="0"/>
                  <a:t>IFFT </a:t>
                </a:r>
                <a:r>
                  <a:rPr lang="en-US" sz="1200" dirty="0"/>
                  <a:t>size: </a:t>
                </a:r>
                <a:r>
                  <a:rPr lang="en-US" sz="1200" dirty="0" smtClean="0"/>
                  <a:t>2048, DFT-spread size: 352  </a:t>
                </a:r>
                <a:endParaRPr lang="en-US" sz="1200" dirty="0"/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US" sz="1200" dirty="0"/>
                  <a:t>DC subcarriers: </a:t>
                </a:r>
                <a:r>
                  <a:rPr lang="en-US" sz="1200" dirty="0" smtClean="0"/>
                  <a:t>0</a:t>
                </a:r>
                <a:endParaRPr lang="en-US" sz="1200" dirty="0"/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US" sz="1200" dirty="0"/>
                  <a:t># of utilized subcarriers: </a:t>
                </a:r>
                <a:r>
                  <a:rPr lang="en-US" sz="1200" dirty="0" smtClean="0"/>
                  <a:t>4x352=1408</a:t>
                </a:r>
                <a:endParaRPr lang="en-US" sz="1200" dirty="0"/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US" sz="1200" dirty="0" smtClean="0"/>
                  <a:t>GI </a:t>
                </a:r>
                <a:r>
                  <a:rPr lang="en-US" sz="1200" dirty="0"/>
                  <a:t>size: </a:t>
                </a:r>
                <a:r>
                  <a:rPr lang="en-US" sz="1200" dirty="0" smtClean="0"/>
                  <a:t>256</a:t>
                </a:r>
                <a:endParaRPr lang="en-US" sz="1200" dirty="0"/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US" sz="1200" dirty="0"/>
                  <a:t>Sample Rate = 10.56 </a:t>
                </a:r>
                <a:r>
                  <a:rPr lang="en-US" sz="1200" dirty="0" err="1" smtClean="0"/>
                  <a:t>Gsps</a:t>
                </a:r>
                <a:endParaRPr lang="en-US" sz="1200" dirty="0" smtClean="0"/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US" sz="1600" dirty="0"/>
                  <a:t>Equalization:</a:t>
                </a:r>
                <a:r>
                  <a:rPr lang="en-US" sz="1600" b="0" dirty="0"/>
                  <a:t> MMSE-FDE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US" sz="1600" dirty="0" smtClean="0"/>
                  <a:t>Channel: </a:t>
                </a:r>
                <a:r>
                  <a:rPr lang="en-US" sz="1600" b="0" dirty="0" smtClean="0"/>
                  <a:t>Single-tap Rayleigh channel (to investigate PN only)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:endParaRPr lang="en-US" sz="1400" dirty="0"/>
              </a:p>
              <a:p>
                <a:endParaRPr lang="en-US" sz="14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5799" y="1905000"/>
                <a:ext cx="7770813" cy="4113213"/>
              </a:xfrm>
              <a:blipFill rotWithShape="0">
                <a:blip r:embed="rId2"/>
                <a:stretch>
                  <a:fillRect l="-235" t="-297" b="-608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685799" y="1443335"/>
            <a:ext cx="320055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Simulation Assumptions</a:t>
            </a:r>
          </a:p>
        </p:txBody>
      </p:sp>
    </p:spTree>
    <p:extLst>
      <p:ext uri="{BB962C8B-B14F-4D97-AF65-F5344CB8AC3E}">
        <p14:creationId xmlns:p14="http://schemas.microsoft.com/office/powerpoint/2010/main" val="17834276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(for Survey)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Do you agree that the </a:t>
            </a:r>
            <a:r>
              <a:rPr lang="en-US" dirty="0" err="1" smtClean="0"/>
              <a:t>TGay</a:t>
            </a:r>
            <a:r>
              <a:rPr lang="en-US" dirty="0" smtClean="0"/>
              <a:t> should further study the feasibility of including GI DFT-s-OFDM or UW DFT-s-OFDM as an alternative SC waveform for 11ay?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55686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>
                <a:solidFill>
                  <a:schemeClr val="tx1"/>
                </a:solidFill>
              </a:rPr>
              <a:t>Abstract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760538"/>
            <a:ext cx="8001000" cy="4113213"/>
          </a:xfrm>
          <a:ln/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200" dirty="0" err="1"/>
              <a:t>TGay</a:t>
            </a:r>
            <a:r>
              <a:rPr lang="en-US" sz="2200" dirty="0"/>
              <a:t> has agreed that [1] </a:t>
            </a:r>
            <a:endParaRPr lang="en-US" sz="2200" dirty="0" smtClean="0"/>
          </a:p>
          <a:p>
            <a:pPr lvl="1" algn="just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dirty="0" smtClean="0"/>
              <a:t>11ay </a:t>
            </a:r>
            <a:r>
              <a:rPr lang="en-US" sz="1800" dirty="0"/>
              <a:t>shall enable both SC and OFDM modulations for SU-MIMO and MU-MIMO data transmission</a:t>
            </a:r>
            <a:r>
              <a:rPr lang="en-US" sz="1800" dirty="0" smtClean="0"/>
              <a:t>.</a:t>
            </a:r>
            <a:endParaRPr lang="en-US" sz="1800" dirty="0"/>
          </a:p>
          <a:p>
            <a:pPr lvl="1" algn="just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dirty="0"/>
              <a:t>T</a:t>
            </a:r>
            <a:r>
              <a:rPr lang="en-US" sz="1800" dirty="0" smtClean="0"/>
              <a:t>he </a:t>
            </a:r>
            <a:r>
              <a:rPr lang="en-US" sz="1800" dirty="0"/>
              <a:t>bandwidth </a:t>
            </a:r>
            <a:r>
              <a:rPr lang="en-US" sz="1800" dirty="0" smtClean="0"/>
              <a:t>of bonded channels can </a:t>
            </a:r>
            <a:r>
              <a:rPr lang="en-US" sz="1800" dirty="0"/>
              <a:t>be up to </a:t>
            </a:r>
            <a:r>
              <a:rPr lang="en-US" sz="1800" dirty="0" smtClean="0"/>
              <a:t>8.64GHz</a:t>
            </a:r>
          </a:p>
          <a:p>
            <a:pPr lvl="1" algn="just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dirty="0"/>
              <a:t>11ay supports channel-wise DL OFDMA. This means that in a bonded channel, a PCP or AP can simultaneously transmit to multiple STAs allocated to different frequency resources in the unit of one channel bandwidth.</a:t>
            </a:r>
          </a:p>
          <a:p>
            <a:pPr algn="just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200" dirty="0" smtClean="0"/>
              <a:t>In this contribution we discuss the feasibility of adopting SC waveforms based on DFT spread OFDM for 11ay to support single or multiple user transmission over wideband channels.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451832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47703"/>
            <a:ext cx="7770813" cy="685800"/>
          </a:xfrm>
        </p:spPr>
        <p:txBody>
          <a:bodyPr/>
          <a:lstStyle/>
          <a:p>
            <a:r>
              <a:rPr lang="en-US" dirty="0" smtClean="0"/>
              <a:t>Problem Statement (1/2)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8077200" cy="4722812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100" b="0" dirty="0" smtClean="0"/>
              <a:t>As shown in [2] and [3], with directional transmission in a 60GHz channel, the delay spread can be as large as several hundreds of ns due to rich </a:t>
            </a:r>
            <a:r>
              <a:rPr lang="en-US" sz="2100" b="0" dirty="0" err="1" smtClean="0"/>
              <a:t>NLoS</a:t>
            </a:r>
            <a:r>
              <a:rPr lang="en-US" sz="2100" b="0" dirty="0"/>
              <a:t> </a:t>
            </a:r>
            <a:r>
              <a:rPr lang="en-US" sz="2100" b="0" dirty="0" smtClean="0"/>
              <a:t>paths, especially in outdoor scenarios, which makes the those channels highly frequency selective.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100" b="0" dirty="0" smtClean="0"/>
              <a:t>In wideband and frequency selective channels, </a:t>
            </a:r>
            <a:r>
              <a:rPr lang="en-US" sz="2100" b="0" dirty="0"/>
              <a:t>t</a:t>
            </a:r>
            <a:r>
              <a:rPr lang="en-US" sz="2100" b="0" dirty="0" smtClean="0"/>
              <a:t>he performance of SC may be degraded due to frequency selectivity.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100" b="0" dirty="0" smtClean="0"/>
              <a:t>The performance of an OFDM waveform can take advantage of channel frequency selectivity with a proper coding </a:t>
            </a:r>
            <a:r>
              <a:rPr lang="en-US" sz="2100" b="0" dirty="0" smtClean="0"/>
              <a:t>and scheduling schemes.</a:t>
            </a:r>
            <a:endParaRPr lang="en-US" sz="2100" b="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2100" b="0" dirty="0" smtClean="0"/>
              <a:t>However, the high PAPR of the OFDM requires large power back-off to avoid in-band signal distortion and out-of-band leakage from nonlinear power amplifiers, which results in low PA efficiency.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100" b="0" dirty="0" smtClean="0"/>
              <a:t>11ad SC has low PAPR, but the SC makes it difficult to achieve frequency domain multiple access (FDMA) with bonded channel in DL.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05285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Statement </a:t>
            </a:r>
            <a:r>
              <a:rPr lang="en-US" dirty="0" smtClean="0"/>
              <a:t>(2/2</a:t>
            </a:r>
            <a:r>
              <a:rPr lang="en-US" dirty="0"/>
              <a:t>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920" y="1523999"/>
            <a:ext cx="4370879" cy="327977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04346" y="6127212"/>
            <a:ext cx="44486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1"/>
                </a:solidFill>
              </a:rPr>
              <a:t>(Simulation assumptions are in appendix)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14341" y="5034564"/>
            <a:ext cx="35163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70C0"/>
                </a:solidFill>
              </a:rPr>
              <a:t>OFDM over wider channel creates higher PAPR.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23518" y="1494692"/>
            <a:ext cx="4577582" cy="3430875"/>
          </a:xfrm>
          <a:prstGeom prst="rect">
            <a:avLst/>
          </a:prstGeom>
        </p:spPr>
      </p:pic>
      <p:cxnSp>
        <p:nvCxnSpPr>
          <p:cNvPr id="9" name="Straight Arrow Connector 8"/>
          <p:cNvCxnSpPr/>
          <p:nvPr/>
        </p:nvCxnSpPr>
        <p:spPr bwMode="auto">
          <a:xfrm>
            <a:off x="7126605" y="2347083"/>
            <a:ext cx="262890" cy="27324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11" name="Straight Arrow Connector 10"/>
          <p:cNvCxnSpPr/>
          <p:nvPr/>
        </p:nvCxnSpPr>
        <p:spPr bwMode="auto">
          <a:xfrm flipV="1">
            <a:off x="7162800" y="2407505"/>
            <a:ext cx="190500" cy="19112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13" name="TextBox 12"/>
          <p:cNvSpPr txBox="1"/>
          <p:nvPr/>
        </p:nvSpPr>
        <p:spPr>
          <a:xfrm>
            <a:off x="4991099" y="4876800"/>
            <a:ext cx="381000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70C0"/>
                </a:solidFill>
              </a:rPr>
              <a:t>PN in time domain creates distortion in both amplitude and phase directions in frequency domain.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718654" y="4191000"/>
            <a:ext cx="23548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</a:rPr>
              <a:t>BW: 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smtClean="0">
                <a:solidFill>
                  <a:schemeClr val="tx1"/>
                </a:solidFill>
              </a:rPr>
              <a:t>4x1.83 GHz</a:t>
            </a:r>
          </a:p>
        </p:txBody>
      </p:sp>
    </p:spTree>
    <p:extLst>
      <p:ext uri="{BB962C8B-B14F-4D97-AF65-F5344CB8AC3E}">
        <p14:creationId xmlns:p14="http://schemas.microsoft.com/office/powerpoint/2010/main" val="3786844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684215"/>
          </a:xfrm>
        </p:spPr>
        <p:txBody>
          <a:bodyPr/>
          <a:lstStyle/>
          <a:p>
            <a:r>
              <a:rPr lang="en-US" dirty="0" smtClean="0"/>
              <a:t>Properties of SC in 11ad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85800" y="1295400"/>
                <a:ext cx="8077200" cy="5105398"/>
              </a:xfrm>
            </p:spPr>
            <p:txBody>
              <a:bodyPr/>
              <a:lstStyle/>
              <a:p>
                <a:pPr>
                  <a:buFont typeface="Arial" panose="020B0604020202020204" pitchFamily="34" charset="0"/>
                  <a:buChar char="•"/>
                </a:pPr>
                <a:r>
                  <a:rPr lang="en-US" sz="2000" b="0" dirty="0" smtClean="0"/>
                  <a:t>In 11ad SC, the data symbols are transmitted at block-by-block basis, with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𝑑𝑎𝑡𝑎</m:t>
                        </m:r>
                      </m:sub>
                    </m:sSub>
                  </m:oMath>
                </a14:m>
                <a:r>
                  <a:rPr lang="en-US" sz="2000" b="0" dirty="0" smtClean="0"/>
                  <a:t> = 448, separated by GI with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𝐺𝐼</m:t>
                        </m:r>
                      </m:sub>
                    </m:sSub>
                  </m:oMath>
                </a14:m>
                <a:r>
                  <a:rPr lang="en-US" sz="2000" b="0" dirty="0" smtClean="0"/>
                  <a:t> = 64 </a:t>
                </a:r>
                <a:r>
                  <a:rPr lang="en-US" sz="2000" b="0" dirty="0" smtClean="0">
                    <a:solidFill>
                      <a:schemeClr val="tx1"/>
                    </a:solidFill>
                  </a:rPr>
                  <a:t>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  <m:sub>
                        <m:r>
                          <a:rPr lang="en-US" sz="20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64</m:t>
                        </m:r>
                      </m:sub>
                    </m:sSub>
                  </m:oMath>
                </a14:m>
                <a:r>
                  <a:rPr lang="en-US" sz="2000" b="0" dirty="0" smtClean="0">
                    <a:solidFill>
                      <a:schemeClr val="tx1"/>
                    </a:solidFill>
                  </a:rPr>
                  <a:t>). </a:t>
                </a:r>
                <a:r>
                  <a:rPr lang="en-US" sz="2000" b="0" dirty="0" smtClean="0"/>
                  <a:t>The total number of symbols in each block is 512.  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:endParaRPr lang="en-US" sz="2000" b="0" dirty="0"/>
              </a:p>
              <a:p>
                <a:pPr>
                  <a:buFont typeface="Arial" panose="020B0604020202020204" pitchFamily="34" charset="0"/>
                  <a:buChar char="•"/>
                </a:pPr>
                <a:endParaRPr lang="en-US" sz="2000" b="0" dirty="0" smtClean="0"/>
              </a:p>
              <a:p>
                <a:pPr>
                  <a:buFont typeface="Arial" panose="020B0604020202020204" pitchFamily="34" charset="0"/>
                  <a:buChar char="•"/>
                </a:pPr>
                <a:endParaRPr lang="en-US" sz="2000" b="0" dirty="0" smtClean="0"/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US" sz="2000" b="0" dirty="0" smtClean="0"/>
                  <a:t>GIs create circular property for each block, which enable implementation of FDE at receiver (in [4], the 11ad SC is called SC-FDE).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US" sz="2000" b="0" dirty="0" smtClean="0"/>
                  <a:t>GI functions as CP and can be </a:t>
                </a:r>
                <a:r>
                  <a:rPr lang="en-US" sz="2000" b="0" dirty="0"/>
                  <a:t>used for </a:t>
                </a:r>
                <a:r>
                  <a:rPr lang="en-US" sz="2000" b="0" dirty="0" smtClean="0"/>
                  <a:t>mitigating </a:t>
                </a:r>
                <a:r>
                  <a:rPr lang="en-US" sz="2000" b="0" dirty="0"/>
                  <a:t>multipath interference between </a:t>
                </a:r>
                <a:r>
                  <a:rPr lang="en-US" sz="2000" b="0" dirty="0" smtClean="0"/>
                  <a:t>blocks.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US" sz="2000" b="0" dirty="0" smtClean="0"/>
                  <a:t>GI may also be used for CFO correction and PN mitigation [5] at receiver for improving the link performance.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US" sz="2000" b="0" dirty="0" smtClean="0"/>
                  <a:t>This method has higher spectral and energy </a:t>
                </a:r>
                <a:r>
                  <a:rPr lang="en-US" sz="2000" b="0" dirty="0"/>
                  <a:t>efficiencies </a:t>
                </a:r>
                <a:r>
                  <a:rPr lang="en-US" sz="2000" b="0" dirty="0" smtClean="0"/>
                  <a:t>than CP </a:t>
                </a:r>
                <a:r>
                  <a:rPr lang="en-US" sz="2000" b="0" dirty="0"/>
                  <a:t>based </a:t>
                </a:r>
                <a:r>
                  <a:rPr lang="en-US" sz="2000" b="0" dirty="0" smtClean="0"/>
                  <a:t>waveform</a:t>
                </a:r>
                <a:r>
                  <a:rPr lang="en-US" sz="2000" b="0" dirty="0"/>
                  <a:t> </a:t>
                </a:r>
                <a:r>
                  <a:rPr lang="en-US" sz="2000" b="0" dirty="0" smtClean="0"/>
                  <a:t>since CP is typically not useful at Rx. 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US" sz="1600" dirty="0" smtClean="0">
                    <a:solidFill>
                      <a:schemeClr val="tx1"/>
                    </a:solidFill>
                  </a:rPr>
                  <a:t>The length of GI can be changed without changing the block size (11ay)</a:t>
                </a:r>
                <a:endParaRPr lang="en-US" sz="1600" b="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5800" y="1295400"/>
                <a:ext cx="8077200" cy="5105398"/>
              </a:xfrm>
              <a:blipFill rotWithShape="0">
                <a:blip r:embed="rId2"/>
                <a:stretch>
                  <a:fillRect l="-679" t="-717" r="-755" b="-346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73162" y="2362200"/>
            <a:ext cx="6796087" cy="980419"/>
          </a:xfrm>
          <a:prstGeom prst="rect">
            <a:avLst/>
          </a:prstGeom>
        </p:spPr>
      </p:pic>
      <p:grpSp>
        <p:nvGrpSpPr>
          <p:cNvPr id="8" name="Group 7"/>
          <p:cNvGrpSpPr/>
          <p:nvPr/>
        </p:nvGrpSpPr>
        <p:grpSpPr>
          <a:xfrm flipV="1">
            <a:off x="1524000" y="2905739"/>
            <a:ext cx="2057400" cy="457200"/>
            <a:chOff x="-1447800" y="3276600"/>
            <a:chExt cx="1254760" cy="457200"/>
          </a:xfrm>
        </p:grpSpPr>
        <p:sp>
          <p:nvSpPr>
            <p:cNvPr id="6" name="Arc 5"/>
            <p:cNvSpPr/>
            <p:nvPr/>
          </p:nvSpPr>
          <p:spPr bwMode="auto">
            <a:xfrm>
              <a:off x="-1447800" y="3276600"/>
              <a:ext cx="1219200" cy="457200"/>
            </a:xfrm>
            <a:prstGeom prst="arc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7" name="Arc 6"/>
            <p:cNvSpPr/>
            <p:nvPr/>
          </p:nvSpPr>
          <p:spPr bwMode="auto">
            <a:xfrm flipH="1">
              <a:off x="-1412240" y="3276600"/>
              <a:ext cx="1219200" cy="457200"/>
            </a:xfrm>
            <a:prstGeom prst="arc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grpSp>
        <p:nvGrpSpPr>
          <p:cNvPr id="9" name="Group 8"/>
          <p:cNvGrpSpPr/>
          <p:nvPr/>
        </p:nvGrpSpPr>
        <p:grpSpPr>
          <a:xfrm flipV="1">
            <a:off x="3548493" y="2905739"/>
            <a:ext cx="2057400" cy="457200"/>
            <a:chOff x="-1447800" y="3276600"/>
            <a:chExt cx="1254760" cy="457200"/>
          </a:xfrm>
        </p:grpSpPr>
        <p:sp>
          <p:nvSpPr>
            <p:cNvPr id="10" name="Arc 9"/>
            <p:cNvSpPr/>
            <p:nvPr/>
          </p:nvSpPr>
          <p:spPr bwMode="auto">
            <a:xfrm>
              <a:off x="-1447800" y="3276600"/>
              <a:ext cx="1219200" cy="457200"/>
            </a:xfrm>
            <a:prstGeom prst="arc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1" name="Arc 10"/>
            <p:cNvSpPr/>
            <p:nvPr/>
          </p:nvSpPr>
          <p:spPr bwMode="auto">
            <a:xfrm flipH="1">
              <a:off x="-1412240" y="3276600"/>
              <a:ext cx="1219200" cy="457200"/>
            </a:xfrm>
            <a:prstGeom prst="arc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 flipV="1">
            <a:off x="5567906" y="2895579"/>
            <a:ext cx="2057400" cy="457200"/>
            <a:chOff x="-1447800" y="3276600"/>
            <a:chExt cx="1254760" cy="457200"/>
          </a:xfrm>
        </p:grpSpPr>
        <p:sp>
          <p:nvSpPr>
            <p:cNvPr id="13" name="Arc 12"/>
            <p:cNvSpPr/>
            <p:nvPr/>
          </p:nvSpPr>
          <p:spPr bwMode="auto">
            <a:xfrm>
              <a:off x="-1447800" y="3276600"/>
              <a:ext cx="1219200" cy="457200"/>
            </a:xfrm>
            <a:prstGeom prst="arc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4" name="Arc 13"/>
            <p:cNvSpPr/>
            <p:nvPr/>
          </p:nvSpPr>
          <p:spPr bwMode="auto">
            <a:xfrm flipH="1">
              <a:off x="-1412240" y="3276600"/>
              <a:ext cx="1219200" cy="457200"/>
            </a:xfrm>
            <a:prstGeom prst="arc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cxnSp>
        <p:nvCxnSpPr>
          <p:cNvPr id="16" name="Straight Connector 15"/>
          <p:cNvCxnSpPr/>
          <p:nvPr/>
        </p:nvCxnSpPr>
        <p:spPr bwMode="auto">
          <a:xfrm flipV="1">
            <a:off x="1447800" y="2362200"/>
            <a:ext cx="0" cy="3810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Straight Connector 16"/>
          <p:cNvCxnSpPr/>
          <p:nvPr/>
        </p:nvCxnSpPr>
        <p:spPr bwMode="auto">
          <a:xfrm flipV="1">
            <a:off x="3439160" y="2382520"/>
            <a:ext cx="0" cy="3810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Straight Arrow Connector 18"/>
          <p:cNvCxnSpPr/>
          <p:nvPr/>
        </p:nvCxnSpPr>
        <p:spPr bwMode="auto">
          <a:xfrm>
            <a:off x="1447800" y="2514600"/>
            <a:ext cx="19812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20" name="TextBox 19"/>
          <p:cNvSpPr txBox="1"/>
          <p:nvPr/>
        </p:nvSpPr>
        <p:spPr>
          <a:xfrm>
            <a:off x="2183446" y="2240370"/>
            <a:ext cx="49244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tx1"/>
                </a:solidFill>
              </a:rPr>
              <a:t>512</a:t>
            </a:r>
          </a:p>
        </p:txBody>
      </p:sp>
    </p:spTree>
    <p:extLst>
      <p:ext uri="{BB962C8B-B14F-4D97-AF65-F5344CB8AC3E}">
        <p14:creationId xmlns:p14="http://schemas.microsoft.com/office/powerpoint/2010/main" val="2960729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573712"/>
          </a:xfrm>
        </p:spPr>
        <p:txBody>
          <a:bodyPr/>
          <a:lstStyle/>
          <a:p>
            <a:r>
              <a:rPr lang="en-US" dirty="0" smtClean="0"/>
              <a:t>CP DFT-s-OFDM: </a:t>
            </a:r>
            <a:r>
              <a:rPr lang="en-US" dirty="0"/>
              <a:t>B</a:t>
            </a:r>
            <a:r>
              <a:rPr lang="en-US" dirty="0" smtClean="0"/>
              <a:t>asic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4102435"/>
            <a:ext cx="7770813" cy="2372978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600" b="0" dirty="0" smtClean="0"/>
              <a:t>CP DFT-s-OFDM is a SC waveform, similar to 11ad SC, except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Linear convolution with a pulse shaping filter in </a:t>
            </a:r>
            <a:r>
              <a:rPr lang="en-US" sz="1600" dirty="0" smtClean="0"/>
              <a:t>11ad SC </a:t>
            </a:r>
            <a:r>
              <a:rPr lang="en-US" sz="1600" dirty="0" smtClean="0"/>
              <a:t>is replaced by circular convolution with a </a:t>
            </a:r>
            <a:r>
              <a:rPr lang="en-US" sz="1600" dirty="0" err="1" smtClean="0"/>
              <a:t>sinc</a:t>
            </a:r>
            <a:r>
              <a:rPr lang="en-US" sz="1600" dirty="0" smtClean="0"/>
              <a:t> function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To achieve block-wise </a:t>
            </a:r>
            <a:r>
              <a:rPr lang="en-US" sz="1600" dirty="0" smtClean="0"/>
              <a:t>circular </a:t>
            </a:r>
            <a:r>
              <a:rPr lang="en-US" sz="1600" dirty="0" smtClean="0"/>
              <a:t>property, CP is used, which is thrown away at Rx.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b="0" dirty="0"/>
              <a:t>CP DFT-s-OFDM </a:t>
            </a:r>
            <a:r>
              <a:rPr lang="en-US" sz="1600" b="0" dirty="0" smtClean="0"/>
              <a:t>allows different users to orthogonally share the spectrum in frequency domain - FDMA.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b="0" dirty="0" smtClean="0"/>
              <a:t>CP DFT-s-OFDM has low PAPR as 11ad SC.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 smtClean="0"/>
              <a:t>Is it possible to create DFT-s-OFDM without CP but have GI similar to 11ad SC?</a:t>
            </a: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6" name="Rectangle 5"/>
          <p:cNvSpPr/>
          <p:nvPr/>
        </p:nvSpPr>
        <p:spPr bwMode="auto">
          <a:xfrm rot="16200000">
            <a:off x="2225362" y="1852877"/>
            <a:ext cx="876300" cy="457994"/>
          </a:xfrm>
          <a:prstGeom prst="rect">
            <a:avLst/>
          </a:prstGeom>
          <a:solidFill>
            <a:srgbClr val="007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DFT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(M)</a:t>
            </a: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 rot="16200000">
            <a:off x="3652439" y="1867689"/>
            <a:ext cx="1371599" cy="418308"/>
          </a:xfrm>
          <a:prstGeom prst="rect">
            <a:avLst/>
          </a:prstGeom>
          <a:solidFill>
            <a:srgbClr val="007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IDFT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(N)</a:t>
            </a: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 rot="16200000">
            <a:off x="3064752" y="1815173"/>
            <a:ext cx="876302" cy="533400"/>
          </a:xfrm>
          <a:prstGeom prst="rect">
            <a:avLst/>
          </a:prstGeom>
          <a:solidFill>
            <a:srgbClr val="007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SC Mapping</a:t>
            </a: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 bwMode="auto">
          <a:xfrm>
            <a:off x="2892509" y="1758024"/>
            <a:ext cx="343694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2" name="Straight Arrow Connector 11"/>
          <p:cNvCxnSpPr/>
          <p:nvPr/>
        </p:nvCxnSpPr>
        <p:spPr bwMode="auto">
          <a:xfrm>
            <a:off x="2892509" y="2367624"/>
            <a:ext cx="343694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3" name="Straight Arrow Connector 12"/>
          <p:cNvCxnSpPr/>
          <p:nvPr/>
        </p:nvCxnSpPr>
        <p:spPr bwMode="auto">
          <a:xfrm>
            <a:off x="2090821" y="1758024"/>
            <a:ext cx="343694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4" name="Straight Arrow Connector 13"/>
          <p:cNvCxnSpPr/>
          <p:nvPr/>
        </p:nvCxnSpPr>
        <p:spPr bwMode="auto">
          <a:xfrm>
            <a:off x="2090821" y="2367624"/>
            <a:ext cx="343694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5" name="Straight Arrow Connector 14"/>
          <p:cNvCxnSpPr/>
          <p:nvPr/>
        </p:nvCxnSpPr>
        <p:spPr bwMode="auto">
          <a:xfrm>
            <a:off x="3785390" y="1758024"/>
            <a:ext cx="343694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6" name="Straight Arrow Connector 15"/>
          <p:cNvCxnSpPr/>
          <p:nvPr/>
        </p:nvCxnSpPr>
        <p:spPr bwMode="auto">
          <a:xfrm>
            <a:off x="3785390" y="2367624"/>
            <a:ext cx="343694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7" name="Straight Arrow Connector 16"/>
          <p:cNvCxnSpPr/>
          <p:nvPr/>
        </p:nvCxnSpPr>
        <p:spPr bwMode="auto">
          <a:xfrm>
            <a:off x="3769603" y="1511169"/>
            <a:ext cx="343694" cy="0"/>
          </a:xfrm>
          <a:prstGeom prst="straightConnector1">
            <a:avLst/>
          </a:prstGeom>
          <a:solidFill>
            <a:srgbClr val="00B8FF"/>
          </a:solidFill>
          <a:ln w="34925" cap="flat" cmpd="thickThin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8" name="Straight Arrow Connector 17"/>
          <p:cNvCxnSpPr/>
          <p:nvPr/>
        </p:nvCxnSpPr>
        <p:spPr bwMode="auto">
          <a:xfrm>
            <a:off x="3769603" y="2654169"/>
            <a:ext cx="343694" cy="0"/>
          </a:xfrm>
          <a:prstGeom prst="straightConnector1">
            <a:avLst/>
          </a:prstGeom>
          <a:solidFill>
            <a:srgbClr val="00B8FF"/>
          </a:solidFill>
          <a:ln w="34925" cap="flat" cmpd="thickThin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9" name="Rectangle 18"/>
          <p:cNvSpPr/>
          <p:nvPr/>
        </p:nvSpPr>
        <p:spPr bwMode="auto">
          <a:xfrm rot="16200000">
            <a:off x="1408007" y="1852877"/>
            <a:ext cx="876300" cy="457994"/>
          </a:xfrm>
          <a:prstGeom prst="rect">
            <a:avLst/>
          </a:prstGeom>
          <a:solidFill>
            <a:srgbClr val="007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S/P</a:t>
            </a:r>
          </a:p>
        </p:txBody>
      </p:sp>
      <p:sp>
        <p:nvSpPr>
          <p:cNvPr id="20" name="Rectangle 19"/>
          <p:cNvSpPr/>
          <p:nvPr/>
        </p:nvSpPr>
        <p:spPr bwMode="auto">
          <a:xfrm rot="16200000">
            <a:off x="4447690" y="1861252"/>
            <a:ext cx="1344788" cy="457994"/>
          </a:xfrm>
          <a:prstGeom prst="rect">
            <a:avLst/>
          </a:prstGeom>
          <a:solidFill>
            <a:srgbClr val="007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P/S</a:t>
            </a:r>
          </a:p>
        </p:txBody>
      </p:sp>
      <p:cxnSp>
        <p:nvCxnSpPr>
          <p:cNvPr id="21" name="Straight Arrow Connector 20"/>
          <p:cNvCxnSpPr/>
          <p:nvPr/>
        </p:nvCxnSpPr>
        <p:spPr bwMode="auto">
          <a:xfrm>
            <a:off x="4547393" y="1511169"/>
            <a:ext cx="343694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2" name="Straight Arrow Connector 21"/>
          <p:cNvCxnSpPr/>
          <p:nvPr/>
        </p:nvCxnSpPr>
        <p:spPr bwMode="auto">
          <a:xfrm>
            <a:off x="4547393" y="2654169"/>
            <a:ext cx="343694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3" name="Straight Arrow Connector 22"/>
          <p:cNvCxnSpPr/>
          <p:nvPr/>
        </p:nvCxnSpPr>
        <p:spPr bwMode="auto">
          <a:xfrm>
            <a:off x="1273465" y="2044569"/>
            <a:ext cx="343694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4" name="Rectangle 23"/>
          <p:cNvSpPr/>
          <p:nvPr/>
        </p:nvSpPr>
        <p:spPr bwMode="auto">
          <a:xfrm rot="16200000">
            <a:off x="5549390" y="1861252"/>
            <a:ext cx="719663" cy="457994"/>
          </a:xfrm>
          <a:prstGeom prst="rect">
            <a:avLst/>
          </a:prstGeom>
          <a:solidFill>
            <a:srgbClr val="007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+CP</a:t>
            </a:r>
          </a:p>
        </p:txBody>
      </p:sp>
      <p:cxnSp>
        <p:nvCxnSpPr>
          <p:cNvPr id="25" name="Straight Arrow Connector 24"/>
          <p:cNvCxnSpPr>
            <a:stCxn id="20" idx="2"/>
            <a:endCxn id="24" idx="0"/>
          </p:cNvCxnSpPr>
          <p:nvPr/>
        </p:nvCxnSpPr>
        <p:spPr bwMode="auto">
          <a:xfrm>
            <a:off x="5349081" y="2090249"/>
            <a:ext cx="331144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6" name="Rectangle 25"/>
          <p:cNvSpPr/>
          <p:nvPr/>
        </p:nvSpPr>
        <p:spPr bwMode="auto">
          <a:xfrm rot="16200000">
            <a:off x="6338528" y="1861252"/>
            <a:ext cx="719663" cy="457994"/>
          </a:xfrm>
          <a:prstGeom prst="rect">
            <a:avLst/>
          </a:prstGeom>
          <a:solidFill>
            <a:srgbClr val="007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RF</a:t>
            </a:r>
          </a:p>
        </p:txBody>
      </p:sp>
      <p:cxnSp>
        <p:nvCxnSpPr>
          <p:cNvPr id="27" name="Straight Arrow Connector 26"/>
          <p:cNvCxnSpPr>
            <a:stCxn id="24" idx="2"/>
            <a:endCxn id="26" idx="0"/>
          </p:cNvCxnSpPr>
          <p:nvPr/>
        </p:nvCxnSpPr>
        <p:spPr bwMode="auto">
          <a:xfrm>
            <a:off x="6138219" y="2090249"/>
            <a:ext cx="331144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1096655" y="1643721"/>
                <a:ext cx="264623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𝑑</m:t>
                      </m:r>
                    </m:oMath>
                  </m:oMathPara>
                </a14:m>
                <a:endParaRPr lang="en-US" dirty="0" smtClean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6655" y="1643721"/>
                <a:ext cx="264623" cy="369332"/>
              </a:xfrm>
              <a:prstGeom prst="rect">
                <a:avLst/>
              </a:prstGeom>
              <a:blipFill rotWithShape="0">
                <a:blip r:embed="rId2"/>
                <a:stretch>
                  <a:fillRect l="-27907" r="-23256" b="-1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3505275" y="1219200"/>
                <a:ext cx="261290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en-US" b="1" dirty="0" smtClean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5275" y="1219200"/>
                <a:ext cx="261290" cy="369332"/>
              </a:xfrm>
              <a:prstGeom prst="rect">
                <a:avLst/>
              </a:prstGeom>
              <a:blipFill rotWithShape="0">
                <a:blip r:embed="rId3"/>
                <a:stretch>
                  <a:fillRect l="-25581" r="-25581" b="-65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3467111" y="2532004"/>
                <a:ext cx="261290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en-US" b="1" dirty="0" smtClean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67111" y="2532004"/>
                <a:ext cx="261290" cy="369332"/>
              </a:xfrm>
              <a:prstGeom prst="rect">
                <a:avLst/>
              </a:prstGeom>
              <a:blipFill rotWithShape="0">
                <a:blip r:embed="rId4"/>
                <a:stretch>
                  <a:fillRect l="-27907" r="-23256" b="-81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Isosceles Triangle 34"/>
          <p:cNvSpPr/>
          <p:nvPr/>
        </p:nvSpPr>
        <p:spPr bwMode="auto">
          <a:xfrm rot="10800000">
            <a:off x="7315199" y="1673826"/>
            <a:ext cx="304801" cy="247167"/>
          </a:xfrm>
          <a:prstGeom prst="triangle">
            <a:avLst/>
          </a:prstGeom>
          <a:solidFill>
            <a:srgbClr val="007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2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7" name="Elbow Connector 36"/>
          <p:cNvCxnSpPr>
            <a:stCxn id="26" idx="2"/>
            <a:endCxn id="35" idx="0"/>
          </p:cNvCxnSpPr>
          <p:nvPr/>
        </p:nvCxnSpPr>
        <p:spPr bwMode="auto">
          <a:xfrm flipV="1">
            <a:off x="6927357" y="1920993"/>
            <a:ext cx="540242" cy="169256"/>
          </a:xfrm>
          <a:prstGeom prst="bentConnector2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 rot="5400000">
                <a:off x="4131202" y="2866259"/>
                <a:ext cx="463049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≡</m:t>
                      </m:r>
                    </m:oMath>
                  </m:oMathPara>
                </a14:m>
                <a:endParaRPr lang="en-US" dirty="0" smtClean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5400000">
                <a:off x="4131202" y="2866259"/>
                <a:ext cx="463049" cy="369332"/>
              </a:xfrm>
              <a:prstGeom prst="rect">
                <a:avLst/>
              </a:prstGeom>
              <a:blipFill rotWithShape="0">
                <a:blip r:embed="rId5"/>
                <a:stretch>
                  <a:fillRect l="-163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9" name="Straight Arrow Connector 38"/>
          <p:cNvCxnSpPr/>
          <p:nvPr/>
        </p:nvCxnSpPr>
        <p:spPr bwMode="auto">
          <a:xfrm>
            <a:off x="2108347" y="3542819"/>
            <a:ext cx="343694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1931537" y="3141971"/>
                <a:ext cx="264623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𝑑</m:t>
                      </m:r>
                    </m:oMath>
                  </m:oMathPara>
                </a14:m>
                <a:endParaRPr lang="en-US" dirty="0" smtClean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31537" y="3141971"/>
                <a:ext cx="264623" cy="369332"/>
              </a:xfrm>
              <a:prstGeom prst="rect">
                <a:avLst/>
              </a:prstGeom>
              <a:blipFill rotWithShape="0">
                <a:blip r:embed="rId6"/>
                <a:stretch>
                  <a:fillRect l="-27907" r="-23256" b="-81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Rectangle 40"/>
          <p:cNvSpPr/>
          <p:nvPr/>
        </p:nvSpPr>
        <p:spPr bwMode="auto">
          <a:xfrm>
            <a:off x="2452041" y="3319869"/>
            <a:ext cx="1047676" cy="457994"/>
          </a:xfrm>
          <a:prstGeom prst="rect">
            <a:avLst/>
          </a:prstGeom>
          <a:solidFill>
            <a:srgbClr val="007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Upsample</a:t>
            </a:r>
            <a:endParaRPr lang="en-US" sz="1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(N/M)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Rectangle 41"/>
              <p:cNvSpPr/>
              <p:nvPr/>
            </p:nvSpPr>
            <p:spPr bwMode="auto">
              <a:xfrm>
                <a:off x="3843411" y="3319869"/>
                <a:ext cx="1047676" cy="457994"/>
              </a:xfrm>
              <a:prstGeom prst="rect">
                <a:avLst/>
              </a:prstGeom>
              <a:solidFill>
                <a:srgbClr val="0070C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defTabSz="914377"/>
                <a14:m>
                  <m:oMath xmlns:m="http://schemas.openxmlformats.org/officeDocument/2006/math">
                    <m:r>
                      <a:rPr lang="en-US" sz="1800" b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⊛</m:t>
                    </m:r>
                  </m:oMath>
                </a14:m>
                <a:r>
                  <a:rPr lang="en-US" sz="1800" b="1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800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Sinc</a:t>
                </a:r>
                <a:endParaRPr lang="en-US" sz="18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42" name="Rectangle 4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843411" y="3319869"/>
                <a:ext cx="1047676" cy="457994"/>
              </a:xfrm>
              <a:prstGeom prst="rect">
                <a:avLst/>
              </a:prstGeom>
              <a:blipFill rotWithShape="0">
                <a:blip r:embed="rId7"/>
                <a:stretch>
                  <a:fillRect b="-9091"/>
                </a:stretch>
              </a:blip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4" name="Straight Arrow Connector 43"/>
          <p:cNvCxnSpPr/>
          <p:nvPr/>
        </p:nvCxnSpPr>
        <p:spPr bwMode="auto">
          <a:xfrm>
            <a:off x="3499717" y="3548866"/>
            <a:ext cx="343694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5" name="Rectangle 44"/>
          <p:cNvSpPr/>
          <p:nvPr/>
        </p:nvSpPr>
        <p:spPr bwMode="auto">
          <a:xfrm>
            <a:off x="5173735" y="3319869"/>
            <a:ext cx="719663" cy="457994"/>
          </a:xfrm>
          <a:prstGeom prst="rect">
            <a:avLst/>
          </a:prstGeom>
          <a:solidFill>
            <a:srgbClr val="007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+CP</a:t>
            </a:r>
          </a:p>
        </p:txBody>
      </p:sp>
      <p:sp>
        <p:nvSpPr>
          <p:cNvPr id="46" name="Rectangle 45"/>
          <p:cNvSpPr/>
          <p:nvPr/>
        </p:nvSpPr>
        <p:spPr bwMode="auto">
          <a:xfrm>
            <a:off x="6211905" y="3319869"/>
            <a:ext cx="719663" cy="457994"/>
          </a:xfrm>
          <a:prstGeom prst="rect">
            <a:avLst/>
          </a:prstGeom>
          <a:solidFill>
            <a:srgbClr val="007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RF</a:t>
            </a:r>
          </a:p>
        </p:txBody>
      </p:sp>
      <p:cxnSp>
        <p:nvCxnSpPr>
          <p:cNvPr id="48" name="Straight Arrow Connector 47"/>
          <p:cNvCxnSpPr/>
          <p:nvPr/>
        </p:nvCxnSpPr>
        <p:spPr bwMode="auto">
          <a:xfrm>
            <a:off x="4891087" y="3548866"/>
            <a:ext cx="282648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0" name="Straight Arrow Connector 49"/>
          <p:cNvCxnSpPr/>
          <p:nvPr/>
        </p:nvCxnSpPr>
        <p:spPr bwMode="auto">
          <a:xfrm>
            <a:off x="5893398" y="3548866"/>
            <a:ext cx="318507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1" name="Isosceles Triangle 50"/>
          <p:cNvSpPr/>
          <p:nvPr/>
        </p:nvSpPr>
        <p:spPr bwMode="auto">
          <a:xfrm rot="10800000">
            <a:off x="7315198" y="3124200"/>
            <a:ext cx="304801" cy="247167"/>
          </a:xfrm>
          <a:prstGeom prst="triangle">
            <a:avLst/>
          </a:prstGeom>
          <a:solidFill>
            <a:srgbClr val="007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2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2" name="Elbow Connector 51"/>
          <p:cNvCxnSpPr>
            <a:endCxn id="51" idx="0"/>
          </p:cNvCxnSpPr>
          <p:nvPr/>
        </p:nvCxnSpPr>
        <p:spPr bwMode="auto">
          <a:xfrm flipV="1">
            <a:off x="6927356" y="3371367"/>
            <a:ext cx="540242" cy="169256"/>
          </a:xfrm>
          <a:prstGeom prst="bentConnector2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2535549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Rectangle 201"/>
          <p:cNvSpPr/>
          <p:nvPr/>
        </p:nvSpPr>
        <p:spPr bwMode="auto">
          <a:xfrm>
            <a:off x="7005320" y="3962400"/>
            <a:ext cx="314543" cy="323677"/>
          </a:xfrm>
          <a:prstGeom prst="rect">
            <a:avLst/>
          </a:prstGeom>
          <a:solidFill>
            <a:srgbClr val="FFC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800" dirty="0">
                <a:solidFill>
                  <a:schemeClr val="tx1"/>
                </a:solidFill>
              </a:rPr>
              <a:t>g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622777"/>
          </a:xfrm>
        </p:spPr>
        <p:txBody>
          <a:bodyPr/>
          <a:lstStyle/>
          <a:p>
            <a:r>
              <a:rPr lang="en-US" dirty="0" smtClean="0"/>
              <a:t>CP-less DFT-s-OFDM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0813" cy="4494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 smtClean="0"/>
              <a:t>ZT DFT-s-OFDM [6]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sz="1800" dirty="0" smtClean="0"/>
          </a:p>
          <a:p>
            <a:pPr marL="0" indent="0"/>
            <a:endParaRPr lang="en-US" sz="18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 smtClean="0"/>
              <a:t>GI DFT-s-OFDM [7]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endParaRPr lang="en-US" sz="180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sz="180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sz="18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 smtClean="0"/>
              <a:t>UW DFT-s-OFDM [8,9]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1371600" y="2163476"/>
                <a:ext cx="402544" cy="307777"/>
              </a:xfrm>
              <a:prstGeom prst="rect">
                <a:avLst/>
              </a:prstGeom>
              <a:effectLst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dirty="0">
                          <a:latin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en-US" sz="1400" b="1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2163476"/>
                <a:ext cx="402544" cy="307777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Straight Arrow Connector 7"/>
          <p:cNvCxnSpPr/>
          <p:nvPr/>
        </p:nvCxnSpPr>
        <p:spPr>
          <a:xfrm>
            <a:off x="1687758" y="2303867"/>
            <a:ext cx="186989" cy="0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3928985" y="2491785"/>
            <a:ext cx="64462" cy="0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>
            <a:off x="3928985" y="2162602"/>
            <a:ext cx="118048" cy="337467"/>
            <a:chOff x="3866971" y="4741721"/>
            <a:chExt cx="118048" cy="337467"/>
          </a:xfrm>
          <a:effectLst/>
        </p:grpSpPr>
        <p:cxnSp>
          <p:nvCxnSpPr>
            <p:cNvPr id="24" name="Straight Arrow Connector 23"/>
            <p:cNvCxnSpPr/>
            <p:nvPr/>
          </p:nvCxnSpPr>
          <p:spPr>
            <a:xfrm rot="16200000">
              <a:off x="3758230" y="4910455"/>
              <a:ext cx="337467" cy="0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5" name="Straight Arrow Connector 24"/>
            <p:cNvCxnSpPr/>
            <p:nvPr/>
          </p:nvCxnSpPr>
          <p:spPr>
            <a:xfrm flipV="1">
              <a:off x="3925995" y="4757482"/>
              <a:ext cx="59024" cy="93168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/>
            <p:nvPr/>
          </p:nvCxnSpPr>
          <p:spPr>
            <a:xfrm flipH="1" flipV="1">
              <a:off x="3866971" y="4755512"/>
              <a:ext cx="59024" cy="93168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11" name="Straight Arrow Connector 10"/>
          <p:cNvCxnSpPr>
            <a:stCxn id="16" idx="2"/>
            <a:endCxn id="12" idx="1"/>
          </p:cNvCxnSpPr>
          <p:nvPr/>
        </p:nvCxnSpPr>
        <p:spPr>
          <a:xfrm flipV="1">
            <a:off x="3004705" y="2491785"/>
            <a:ext cx="327535" cy="1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03" name="Group 102"/>
          <p:cNvGrpSpPr/>
          <p:nvPr/>
        </p:nvGrpSpPr>
        <p:grpSpPr>
          <a:xfrm>
            <a:off x="3305703" y="2329132"/>
            <a:ext cx="418834" cy="307777"/>
            <a:chOff x="3238766" y="2521700"/>
            <a:chExt cx="418834" cy="307777"/>
          </a:xfrm>
        </p:grpSpPr>
        <p:sp>
          <p:nvSpPr>
            <p:cNvPr id="12" name="Rounded Rectangle 11"/>
            <p:cNvSpPr/>
            <p:nvPr/>
          </p:nvSpPr>
          <p:spPr>
            <a:xfrm>
              <a:off x="3265303" y="2573710"/>
              <a:ext cx="365760" cy="221285"/>
            </a:xfrm>
            <a:prstGeom prst="roundRect">
              <a:avLst>
                <a:gd name="adj" fmla="val 13432"/>
              </a:avLst>
            </a:prstGeom>
            <a:solidFill>
              <a:srgbClr val="00AEEF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rtlCol="0" anchor="ctr"/>
            <a:lstStyle/>
            <a:p>
              <a:pPr algn="ctr" defTabSz="914377"/>
              <a:endParaRPr lang="en-US" sz="1400" dirty="0">
                <a:solidFill>
                  <a:prstClr val="black"/>
                </a:solidFill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3238766" y="2521700"/>
              <a:ext cx="418834" cy="307777"/>
            </a:xfrm>
            <a:prstGeom prst="rect">
              <a:avLst/>
            </a:prstGeom>
            <a:effectLst/>
          </p:spPr>
          <p:txBody>
            <a:bodyPr wrap="none">
              <a:spAutoFit/>
            </a:bodyPr>
            <a:lstStyle/>
            <a:p>
              <a:pPr algn="ctr" defTabSz="914377"/>
              <a:r>
                <a:rPr lang="en-US" sz="1400" dirty="0" smtClean="0">
                  <a:solidFill>
                    <a:prstClr val="black"/>
                  </a:solidFill>
                </a:rPr>
                <a:t>P/S</a:t>
              </a:r>
              <a:endParaRPr lang="en-US" sz="14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4" name="Straight Arrow Connector 13"/>
          <p:cNvCxnSpPr/>
          <p:nvPr/>
        </p:nvCxnSpPr>
        <p:spPr>
          <a:xfrm>
            <a:off x="2325335" y="2760983"/>
            <a:ext cx="326148" cy="0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2185833" y="2236654"/>
            <a:ext cx="465650" cy="0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Rounded Rectangle 15"/>
          <p:cNvSpPr/>
          <p:nvPr/>
        </p:nvSpPr>
        <p:spPr>
          <a:xfrm rot="16200000">
            <a:off x="2419067" y="2308412"/>
            <a:ext cx="804528" cy="366748"/>
          </a:xfrm>
          <a:prstGeom prst="roundRect">
            <a:avLst>
              <a:gd name="adj" fmla="val 13432"/>
            </a:avLst>
          </a:prstGeom>
          <a:solidFill>
            <a:srgbClr val="00AEEF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 defTabSz="914377"/>
            <a:endParaRPr lang="en-US" sz="1400" dirty="0">
              <a:solidFill>
                <a:prstClr val="black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549619" y="2328107"/>
            <a:ext cx="548640" cy="274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377"/>
            <a:r>
              <a:rPr lang="en-US" sz="1400" dirty="0">
                <a:solidFill>
                  <a:prstClr val="black"/>
                </a:solidFill>
              </a:rPr>
              <a:t>IDFT</a:t>
            </a:r>
          </a:p>
        </p:txBody>
      </p:sp>
      <p:sp>
        <p:nvSpPr>
          <p:cNvPr id="18" name="Rounded Rectangle 17"/>
          <p:cNvSpPr/>
          <p:nvPr/>
        </p:nvSpPr>
        <p:spPr>
          <a:xfrm>
            <a:off x="1870271" y="2090634"/>
            <a:ext cx="327459" cy="294955"/>
          </a:xfrm>
          <a:prstGeom prst="roundRect">
            <a:avLst>
              <a:gd name="adj" fmla="val 13432"/>
            </a:avLst>
          </a:prstGeom>
          <a:solidFill>
            <a:srgbClr val="00AEEF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 defTabSz="914377"/>
            <a:endParaRPr lang="en-US" sz="1400" dirty="0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801404" y="2082983"/>
            <a:ext cx="465192" cy="191105"/>
          </a:xfrm>
          <a:prstGeom prst="rect">
            <a:avLst/>
          </a:prstGeom>
          <a:effectLst/>
        </p:spPr>
        <p:txBody>
          <a:bodyPr wrap="none">
            <a:spAutoFit/>
          </a:bodyPr>
          <a:lstStyle/>
          <a:p>
            <a:pPr algn="ctr" defTabSz="914377"/>
            <a:r>
              <a:rPr lang="en-US" sz="1400" dirty="0" smtClean="0">
                <a:solidFill>
                  <a:prstClr val="black"/>
                </a:solidFill>
              </a:rPr>
              <a:t>DFT</a:t>
            </a:r>
            <a:endParaRPr lang="en-US" sz="1400" dirty="0">
              <a:solidFill>
                <a:prstClr val="black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1817330" y="2051785"/>
            <a:ext cx="1948842" cy="870666"/>
          </a:xfrm>
          <a:prstGeom prst="rect">
            <a:avLst/>
          </a:prstGeom>
          <a:noFill/>
          <a:ln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2099971" y="2596846"/>
                <a:ext cx="33214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0" dirty="0" smtClean="0">
                          <a:latin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en-US" sz="1400" b="1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99971" y="2596846"/>
                <a:ext cx="332142" cy="30777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2" name="Straight Arrow Connector 21"/>
          <p:cNvCxnSpPr/>
          <p:nvPr/>
        </p:nvCxnSpPr>
        <p:spPr>
          <a:xfrm>
            <a:off x="1684763" y="2168967"/>
            <a:ext cx="186989" cy="0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7" name="Rectangle 66"/>
              <p:cNvSpPr/>
              <p:nvPr/>
            </p:nvSpPr>
            <p:spPr>
              <a:xfrm>
                <a:off x="1371600" y="2163476"/>
                <a:ext cx="402544" cy="307777"/>
              </a:xfrm>
              <a:prstGeom prst="rect">
                <a:avLst/>
              </a:prstGeom>
              <a:effectLst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dirty="0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en-US" sz="1400" b="1" dirty="0">
                  <a:solidFill>
                    <a:sysClr val="windowText" lastClr="000000"/>
                  </a:solidFill>
                </a:endParaRPr>
              </a:p>
            </p:txBody>
          </p:sp>
        </mc:Choice>
        <mc:Fallback xmlns="">
          <p:sp>
            <p:nvSpPr>
              <p:cNvPr id="67" name="Rectangle 6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2163476"/>
                <a:ext cx="402544" cy="307777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9" name="Straight Arrow Connector 68"/>
          <p:cNvCxnSpPr/>
          <p:nvPr/>
        </p:nvCxnSpPr>
        <p:spPr>
          <a:xfrm>
            <a:off x="1687758" y="2303867"/>
            <a:ext cx="186989" cy="0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>
            <a:stCxn id="12" idx="3"/>
          </p:cNvCxnSpPr>
          <p:nvPr/>
        </p:nvCxnSpPr>
        <p:spPr>
          <a:xfrm>
            <a:off x="3698000" y="2491785"/>
            <a:ext cx="295447" cy="0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71" name="Group 70"/>
          <p:cNvGrpSpPr/>
          <p:nvPr/>
        </p:nvGrpSpPr>
        <p:grpSpPr>
          <a:xfrm>
            <a:off x="3928985" y="2162602"/>
            <a:ext cx="118048" cy="337467"/>
            <a:chOff x="3866971" y="4741721"/>
            <a:chExt cx="118048" cy="337467"/>
          </a:xfrm>
          <a:effectLst/>
        </p:grpSpPr>
        <p:cxnSp>
          <p:nvCxnSpPr>
            <p:cNvPr id="85" name="Straight Arrow Connector 84"/>
            <p:cNvCxnSpPr/>
            <p:nvPr/>
          </p:nvCxnSpPr>
          <p:spPr>
            <a:xfrm rot="16200000">
              <a:off x="3758230" y="4910455"/>
              <a:ext cx="337467" cy="0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6" name="Straight Arrow Connector 85"/>
            <p:cNvCxnSpPr/>
            <p:nvPr/>
          </p:nvCxnSpPr>
          <p:spPr>
            <a:xfrm flipV="1">
              <a:off x="3925995" y="4757482"/>
              <a:ext cx="59024" cy="93168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7" name="Straight Arrow Connector 86"/>
            <p:cNvCxnSpPr/>
            <p:nvPr/>
          </p:nvCxnSpPr>
          <p:spPr>
            <a:xfrm flipH="1" flipV="1">
              <a:off x="3866971" y="4755512"/>
              <a:ext cx="59024" cy="93168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72" name="Straight Arrow Connector 71"/>
          <p:cNvCxnSpPr>
            <a:stCxn id="77" idx="2"/>
            <a:endCxn id="12" idx="1"/>
          </p:cNvCxnSpPr>
          <p:nvPr/>
        </p:nvCxnSpPr>
        <p:spPr>
          <a:xfrm flipV="1">
            <a:off x="3098259" y="2491785"/>
            <a:ext cx="233981" cy="1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/>
          <p:nvPr/>
        </p:nvCxnSpPr>
        <p:spPr>
          <a:xfrm>
            <a:off x="2325335" y="2760983"/>
            <a:ext cx="326148" cy="0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6" name="Straight Arrow Connector 75"/>
          <p:cNvCxnSpPr/>
          <p:nvPr/>
        </p:nvCxnSpPr>
        <p:spPr>
          <a:xfrm>
            <a:off x="2185833" y="2236654"/>
            <a:ext cx="465650" cy="0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7" name="Rounded Rectangle 76"/>
          <p:cNvSpPr/>
          <p:nvPr/>
        </p:nvSpPr>
        <p:spPr>
          <a:xfrm rot="16200000">
            <a:off x="2465844" y="2261635"/>
            <a:ext cx="804528" cy="460302"/>
          </a:xfrm>
          <a:prstGeom prst="roundRect">
            <a:avLst>
              <a:gd name="adj" fmla="val 13432"/>
            </a:avLst>
          </a:prstGeom>
          <a:solidFill>
            <a:srgbClr val="00AEEF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 defTabSz="914377"/>
            <a:endParaRPr lang="en-US" sz="1400" dirty="0">
              <a:solidFill>
                <a:prstClr val="black"/>
              </a:solidFill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2549619" y="2328107"/>
            <a:ext cx="5903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377"/>
            <a:r>
              <a:rPr lang="en-US" sz="1400" dirty="0" smtClean="0">
                <a:solidFill>
                  <a:prstClr val="black"/>
                </a:solidFill>
              </a:rPr>
              <a:t>IDFT</a:t>
            </a:r>
          </a:p>
          <a:p>
            <a:pPr algn="ctr" defTabSz="914377"/>
            <a:r>
              <a:rPr lang="en-US" sz="1400" dirty="0" smtClean="0">
                <a:solidFill>
                  <a:prstClr val="black"/>
                </a:solidFill>
              </a:rPr>
              <a:t>(N)</a:t>
            </a:r>
            <a:endParaRPr lang="en-US" sz="1400" dirty="0">
              <a:solidFill>
                <a:prstClr val="black"/>
              </a:solidFill>
            </a:endParaRPr>
          </a:p>
        </p:txBody>
      </p:sp>
      <p:sp>
        <p:nvSpPr>
          <p:cNvPr id="79" name="Rounded Rectangle 78"/>
          <p:cNvSpPr/>
          <p:nvPr/>
        </p:nvSpPr>
        <p:spPr>
          <a:xfrm>
            <a:off x="1870271" y="2090634"/>
            <a:ext cx="396325" cy="294955"/>
          </a:xfrm>
          <a:prstGeom prst="roundRect">
            <a:avLst>
              <a:gd name="adj" fmla="val 13432"/>
            </a:avLst>
          </a:prstGeom>
          <a:solidFill>
            <a:srgbClr val="00AEEF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 defTabSz="914377"/>
            <a:endParaRPr lang="en-US" sz="1400" dirty="0">
              <a:solidFill>
                <a:prstClr val="black"/>
              </a:solidFill>
            </a:endParaRPr>
          </a:p>
        </p:txBody>
      </p:sp>
      <p:sp>
        <p:nvSpPr>
          <p:cNvPr id="80" name="Rectangle 79"/>
          <p:cNvSpPr/>
          <p:nvPr/>
        </p:nvSpPr>
        <p:spPr>
          <a:xfrm>
            <a:off x="1866035" y="2057400"/>
            <a:ext cx="402674" cy="369332"/>
          </a:xfrm>
          <a:prstGeom prst="rect">
            <a:avLst/>
          </a:prstGeom>
          <a:effectLst/>
        </p:spPr>
        <p:txBody>
          <a:bodyPr wrap="none">
            <a:spAutoFit/>
          </a:bodyPr>
          <a:lstStyle/>
          <a:p>
            <a:pPr algn="ctr" defTabSz="914377"/>
            <a:r>
              <a:rPr lang="en-US" sz="900" dirty="0" smtClean="0">
                <a:solidFill>
                  <a:prstClr val="black"/>
                </a:solidFill>
              </a:rPr>
              <a:t>DFT</a:t>
            </a:r>
          </a:p>
          <a:p>
            <a:pPr algn="ctr" defTabSz="914377"/>
            <a:r>
              <a:rPr lang="en-US" sz="900" dirty="0" smtClean="0">
                <a:solidFill>
                  <a:prstClr val="black"/>
                </a:solidFill>
              </a:rPr>
              <a:t>(M)</a:t>
            </a:r>
            <a:endParaRPr lang="en-US" sz="900" dirty="0">
              <a:solidFill>
                <a:prstClr val="black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2" name="TextBox 81"/>
              <p:cNvSpPr txBox="1"/>
              <p:nvPr/>
            </p:nvSpPr>
            <p:spPr>
              <a:xfrm>
                <a:off x="2099971" y="2596846"/>
                <a:ext cx="33695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0" dirty="0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en-US" sz="1400" b="1" dirty="0">
                  <a:solidFill>
                    <a:sysClr val="windowText" lastClr="000000"/>
                  </a:solidFill>
                </a:endParaRPr>
              </a:p>
            </p:txBody>
          </p:sp>
        </mc:Choice>
        <mc:Fallback xmlns="">
          <p:sp>
            <p:nvSpPr>
              <p:cNvPr id="82" name="TextBox 8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99971" y="2596846"/>
                <a:ext cx="336951" cy="307777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3" name="Straight Arrow Connector 82"/>
          <p:cNvCxnSpPr/>
          <p:nvPr/>
        </p:nvCxnSpPr>
        <p:spPr>
          <a:xfrm>
            <a:off x="1684763" y="2168967"/>
            <a:ext cx="186989" cy="0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4" name="Rectangle 83"/>
          <p:cNvSpPr/>
          <p:nvPr/>
        </p:nvSpPr>
        <p:spPr>
          <a:xfrm>
            <a:off x="1439914" y="1981200"/>
            <a:ext cx="241841" cy="307777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defTabSz="914377"/>
            <a:r>
              <a:rPr lang="en-US" sz="1400" b="1" dirty="0" smtClean="0">
                <a:solidFill>
                  <a:prstClr val="black"/>
                </a:solidFill>
              </a:rPr>
              <a:t>d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1143000" y="5248452"/>
            <a:ext cx="2894258" cy="931945"/>
            <a:chOff x="1143000" y="5248452"/>
            <a:chExt cx="2894258" cy="931945"/>
          </a:xfrm>
        </p:grpSpPr>
        <p:sp>
          <p:nvSpPr>
            <p:cNvPr id="166" name="Rectangle 165"/>
            <p:cNvSpPr/>
            <p:nvPr/>
          </p:nvSpPr>
          <p:spPr>
            <a:xfrm>
              <a:off x="1143000" y="5393638"/>
              <a:ext cx="589365" cy="307777"/>
            </a:xfrm>
            <a:prstGeom prst="rect">
              <a:avLst/>
            </a:prstGeom>
            <a:effectLst/>
          </p:spPr>
          <p:txBody>
            <a:bodyPr wrap="square">
              <a:spAutoFit/>
            </a:bodyPr>
            <a:lstStyle/>
            <a:p>
              <a:pPr algn="ctr" defTabSz="914377"/>
              <a:r>
                <a:rPr lang="en-US" sz="1400" b="1" dirty="0" smtClean="0">
                  <a:solidFill>
                    <a:schemeClr val="tx1"/>
                  </a:solidFill>
                </a:rPr>
                <a:t>u</a:t>
              </a:r>
              <a:endParaRPr lang="en-US" sz="1400" b="1" dirty="0">
                <a:solidFill>
                  <a:schemeClr val="tx1"/>
                </a:solidFill>
              </a:endParaRPr>
            </a:p>
          </p:txBody>
        </p:sp>
        <p:cxnSp>
          <p:nvCxnSpPr>
            <p:cNvPr id="168" name="Straight Arrow Connector 167"/>
            <p:cNvCxnSpPr/>
            <p:nvPr/>
          </p:nvCxnSpPr>
          <p:spPr>
            <a:xfrm>
              <a:off x="2172145" y="5494215"/>
              <a:ext cx="465650" cy="0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9" name="Straight Arrow Connector 168"/>
            <p:cNvCxnSpPr/>
            <p:nvPr/>
          </p:nvCxnSpPr>
          <p:spPr>
            <a:xfrm>
              <a:off x="1673507" y="5561813"/>
              <a:ext cx="186989" cy="0"/>
            </a:xfrm>
            <a:prstGeom prst="straightConnector1">
              <a:avLst/>
            </a:prstGeom>
            <a:ln w="38100">
              <a:solidFill>
                <a:srgbClr val="FFC000"/>
              </a:solidFill>
              <a:headEnd type="none" w="med" len="med"/>
              <a:tailEnd type="none" w="med" len="med"/>
            </a:ln>
            <a:effectLst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0" name="Straight Arrow Connector 169"/>
            <p:cNvCxnSpPr/>
            <p:nvPr/>
          </p:nvCxnSpPr>
          <p:spPr>
            <a:xfrm flipV="1">
              <a:off x="3637417" y="5744849"/>
              <a:ext cx="340817" cy="4882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none" w="med" len="med"/>
              <a:tailEnd type="none" w="med" len="med"/>
            </a:ln>
            <a:effectLst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171" name="Group 170"/>
            <p:cNvGrpSpPr/>
            <p:nvPr/>
          </p:nvGrpSpPr>
          <p:grpSpPr>
            <a:xfrm>
              <a:off x="3919210" y="5420548"/>
              <a:ext cx="118048" cy="337467"/>
              <a:chOff x="3866971" y="4741721"/>
              <a:chExt cx="118048" cy="337467"/>
            </a:xfrm>
            <a:effectLst/>
          </p:grpSpPr>
          <p:cxnSp>
            <p:nvCxnSpPr>
              <p:cNvPr id="186" name="Straight Arrow Connector 185"/>
              <p:cNvCxnSpPr/>
              <p:nvPr/>
            </p:nvCxnSpPr>
            <p:spPr>
              <a:xfrm rot="16200000">
                <a:off x="3758230" y="4910455"/>
                <a:ext cx="337467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87" name="Straight Arrow Connector 186"/>
              <p:cNvCxnSpPr/>
              <p:nvPr/>
            </p:nvCxnSpPr>
            <p:spPr>
              <a:xfrm flipV="1">
                <a:off x="3925995" y="4757482"/>
                <a:ext cx="59024" cy="93168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88" name="Straight Arrow Connector 187"/>
              <p:cNvCxnSpPr/>
              <p:nvPr/>
            </p:nvCxnSpPr>
            <p:spPr>
              <a:xfrm flipH="1" flipV="1">
                <a:off x="3866971" y="4755512"/>
                <a:ext cx="59024" cy="93168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172" name="Straight Arrow Connector 171"/>
            <p:cNvCxnSpPr>
              <a:stCxn id="177" idx="2"/>
              <a:endCxn id="173" idx="1"/>
            </p:cNvCxnSpPr>
            <p:nvPr/>
          </p:nvCxnSpPr>
          <p:spPr>
            <a:xfrm flipV="1">
              <a:off x="2994931" y="5749731"/>
              <a:ext cx="283690" cy="1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none" w="med" len="med"/>
              <a:tailEnd type="none" w="med" len="med"/>
            </a:ln>
            <a:effectLst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73" name="Rounded Rectangle 172"/>
            <p:cNvSpPr/>
            <p:nvPr/>
          </p:nvSpPr>
          <p:spPr>
            <a:xfrm>
              <a:off x="3278621" y="5639088"/>
              <a:ext cx="365760" cy="221285"/>
            </a:xfrm>
            <a:prstGeom prst="roundRect">
              <a:avLst>
                <a:gd name="adj" fmla="val 13432"/>
              </a:avLst>
            </a:prstGeom>
            <a:solidFill>
              <a:srgbClr val="00AEEF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rtlCol="0" anchor="ctr"/>
            <a:lstStyle/>
            <a:p>
              <a:pPr algn="ctr" defTabSz="914377"/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174" name="Rectangle 173"/>
            <p:cNvSpPr/>
            <p:nvPr/>
          </p:nvSpPr>
          <p:spPr>
            <a:xfrm>
              <a:off x="3244935" y="5587078"/>
              <a:ext cx="433132" cy="307777"/>
            </a:xfrm>
            <a:prstGeom prst="rect">
              <a:avLst/>
            </a:prstGeom>
            <a:effectLst/>
          </p:spPr>
          <p:txBody>
            <a:bodyPr wrap="none">
              <a:spAutoFit/>
            </a:bodyPr>
            <a:lstStyle/>
            <a:p>
              <a:pPr algn="ctr" defTabSz="914377"/>
              <a:r>
                <a:rPr lang="en-US" sz="1400" dirty="0" smtClean="0">
                  <a:solidFill>
                    <a:schemeClr val="tx1"/>
                  </a:solidFill>
                </a:rPr>
                <a:t>P/S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cxnSp>
          <p:nvCxnSpPr>
            <p:cNvPr id="175" name="Straight Arrow Connector 174"/>
            <p:cNvCxnSpPr/>
            <p:nvPr/>
          </p:nvCxnSpPr>
          <p:spPr>
            <a:xfrm>
              <a:off x="2315560" y="6018929"/>
              <a:ext cx="326148" cy="0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6" name="Straight Arrow Connector 175"/>
            <p:cNvCxnSpPr/>
            <p:nvPr/>
          </p:nvCxnSpPr>
          <p:spPr>
            <a:xfrm>
              <a:off x="2176058" y="5494600"/>
              <a:ext cx="465650" cy="0"/>
            </a:xfrm>
            <a:prstGeom prst="straightConnector1">
              <a:avLst/>
            </a:prstGeom>
            <a:ln w="38100">
              <a:solidFill>
                <a:srgbClr val="FFC000"/>
              </a:solidFill>
              <a:prstDash val="sysDot"/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77" name="Rounded Rectangle 176"/>
            <p:cNvSpPr/>
            <p:nvPr/>
          </p:nvSpPr>
          <p:spPr>
            <a:xfrm rot="16200000">
              <a:off x="2343489" y="5500554"/>
              <a:ext cx="804528" cy="498356"/>
            </a:xfrm>
            <a:prstGeom prst="roundRect">
              <a:avLst>
                <a:gd name="adj" fmla="val 13432"/>
              </a:avLst>
            </a:prstGeom>
            <a:solidFill>
              <a:srgbClr val="00AEEF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rtlCol="0" anchor="ctr"/>
            <a:lstStyle/>
            <a:p>
              <a:pPr algn="ctr" defTabSz="914377"/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178" name="Rectangle 177"/>
            <p:cNvSpPr/>
            <p:nvPr/>
          </p:nvSpPr>
          <p:spPr>
            <a:xfrm>
              <a:off x="2447375" y="5586053"/>
              <a:ext cx="605026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defTabSz="914377"/>
              <a:r>
                <a:rPr lang="en-US" sz="1400" dirty="0" smtClean="0">
                  <a:solidFill>
                    <a:schemeClr val="tx1"/>
                  </a:solidFill>
                </a:rPr>
                <a:t>IDFT</a:t>
              </a:r>
            </a:p>
            <a:p>
              <a:pPr algn="ctr" defTabSz="914377"/>
              <a:r>
                <a:rPr lang="en-US" sz="1400" dirty="0" smtClean="0">
                  <a:solidFill>
                    <a:schemeClr val="tx1"/>
                  </a:solidFill>
                </a:rPr>
                <a:t>(N)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179" name="Rounded Rectangle 178"/>
            <p:cNvSpPr/>
            <p:nvPr/>
          </p:nvSpPr>
          <p:spPr>
            <a:xfrm>
              <a:off x="1860496" y="5348580"/>
              <a:ext cx="327459" cy="294955"/>
            </a:xfrm>
            <a:prstGeom prst="roundRect">
              <a:avLst>
                <a:gd name="adj" fmla="val 13432"/>
              </a:avLst>
            </a:prstGeom>
            <a:solidFill>
              <a:srgbClr val="00AEEF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rtlCol="0" anchor="ctr"/>
            <a:lstStyle/>
            <a:p>
              <a:pPr algn="ctr" defTabSz="914377"/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180" name="Rectangle 179"/>
            <p:cNvSpPr/>
            <p:nvPr/>
          </p:nvSpPr>
          <p:spPr>
            <a:xfrm>
              <a:off x="1822886" y="5316070"/>
              <a:ext cx="402674" cy="369332"/>
            </a:xfrm>
            <a:prstGeom prst="rect">
              <a:avLst/>
            </a:prstGeom>
            <a:effectLst/>
          </p:spPr>
          <p:txBody>
            <a:bodyPr wrap="none">
              <a:spAutoFit/>
            </a:bodyPr>
            <a:lstStyle/>
            <a:p>
              <a:pPr algn="ctr" defTabSz="914377"/>
              <a:r>
                <a:rPr lang="en-US" sz="900" dirty="0" smtClean="0">
                  <a:solidFill>
                    <a:schemeClr val="tx1"/>
                  </a:solidFill>
                </a:rPr>
                <a:t>DFT</a:t>
              </a:r>
            </a:p>
            <a:p>
              <a:pPr algn="ctr" defTabSz="914377"/>
              <a:r>
                <a:rPr lang="en-US" sz="900" dirty="0" smtClean="0">
                  <a:solidFill>
                    <a:schemeClr val="tx1"/>
                  </a:solidFill>
                </a:rPr>
                <a:t>(M)</a:t>
              </a:r>
              <a:endParaRPr lang="en-US" sz="900" dirty="0">
                <a:solidFill>
                  <a:schemeClr val="tx1"/>
                </a:solidFill>
              </a:endParaRPr>
            </a:p>
          </p:txBody>
        </p:sp>
        <p:sp>
          <p:nvSpPr>
            <p:cNvPr id="181" name="Rectangle 180"/>
            <p:cNvSpPr/>
            <p:nvPr/>
          </p:nvSpPr>
          <p:spPr>
            <a:xfrm>
              <a:off x="1807555" y="5309731"/>
              <a:ext cx="1949154" cy="870666"/>
            </a:xfrm>
            <a:prstGeom prst="rect">
              <a:avLst/>
            </a:prstGeom>
            <a:noFill/>
            <a:ln>
              <a:prstDash val="dash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400">
                <a:solidFill>
                  <a:schemeClr val="tx1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82" name="TextBox 181"/>
                <p:cNvSpPr txBox="1"/>
                <p:nvPr/>
              </p:nvSpPr>
              <p:spPr>
                <a:xfrm>
                  <a:off x="2090196" y="5854792"/>
                  <a:ext cx="336951" cy="30777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400" b="1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</m:oMath>
                    </m:oMathPara>
                  </a14:m>
                  <a:endParaRPr lang="en-US" sz="1400" b="1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182" name="TextBox 18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090196" y="5854792"/>
                  <a:ext cx="336951" cy="307777"/>
                </a:xfrm>
                <a:prstGeom prst="rect">
                  <a:avLst/>
                </a:prstGeom>
                <a:blipFill rotWithShape="0"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83" name="Straight Arrow Connector 182"/>
            <p:cNvCxnSpPr/>
            <p:nvPr/>
          </p:nvCxnSpPr>
          <p:spPr>
            <a:xfrm>
              <a:off x="1674988" y="5426913"/>
              <a:ext cx="186989" cy="0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none" w="med" len="med"/>
              <a:tailEnd type="none" w="med" len="med"/>
            </a:ln>
            <a:effectLst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84" name="Rectangle 183"/>
            <p:cNvSpPr/>
            <p:nvPr/>
          </p:nvSpPr>
          <p:spPr>
            <a:xfrm>
              <a:off x="1293274" y="5248452"/>
              <a:ext cx="477640" cy="307777"/>
            </a:xfrm>
            <a:prstGeom prst="rect">
              <a:avLst/>
            </a:prstGeom>
            <a:effectLst/>
          </p:spPr>
          <p:txBody>
            <a:bodyPr wrap="square">
              <a:spAutoFit/>
            </a:bodyPr>
            <a:lstStyle/>
            <a:p>
              <a:pPr defTabSz="914377"/>
              <a:r>
                <a:rPr lang="en-US" sz="1400" b="1" dirty="0">
                  <a:solidFill>
                    <a:schemeClr val="tx1"/>
                  </a:solidFill>
                </a:rPr>
                <a:t>d</a:t>
              </a:r>
              <a:endParaRPr lang="en-US" sz="1400" b="1" dirty="0" smtClean="0">
                <a:solidFill>
                  <a:schemeClr val="tx1"/>
                </a:solidFill>
              </a:endParaRPr>
            </a:p>
          </p:txBody>
        </p:sp>
        <p:cxnSp>
          <p:nvCxnSpPr>
            <p:cNvPr id="185" name="Straight Arrow Connector 184"/>
            <p:cNvCxnSpPr>
              <a:stCxn id="177" idx="2"/>
              <a:endCxn id="173" idx="1"/>
            </p:cNvCxnSpPr>
            <p:nvPr/>
          </p:nvCxnSpPr>
          <p:spPr>
            <a:xfrm flipV="1">
              <a:off x="2994931" y="5749731"/>
              <a:ext cx="283690" cy="1"/>
            </a:xfrm>
            <a:prstGeom prst="straightConnector1">
              <a:avLst/>
            </a:prstGeom>
            <a:ln w="38100">
              <a:solidFill>
                <a:srgbClr val="FFC000"/>
              </a:solidFill>
              <a:prstDash val="sysDot"/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5" name="Group 4"/>
          <p:cNvGrpSpPr/>
          <p:nvPr/>
        </p:nvGrpSpPr>
        <p:grpSpPr>
          <a:xfrm>
            <a:off x="1295400" y="3447617"/>
            <a:ext cx="2675433" cy="1048183"/>
            <a:chOff x="1295400" y="3447617"/>
            <a:chExt cx="2675433" cy="1048183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11" name="Rectangle 210"/>
                <p:cNvSpPr/>
                <p:nvPr/>
              </p:nvSpPr>
              <p:spPr>
                <a:xfrm>
                  <a:off x="1295400" y="3629893"/>
                  <a:ext cx="402544" cy="307777"/>
                </a:xfrm>
                <a:prstGeom prst="rect">
                  <a:avLst/>
                </a:prstGeom>
                <a:effectLst/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400" b="1" dirty="0">
                            <a:latin typeface="Cambria Math" panose="02040503050406030204" pitchFamily="18" charset="0"/>
                          </a:rPr>
                          <m:t>𝟎</m:t>
                        </m:r>
                      </m:oMath>
                    </m:oMathPara>
                  </a14:m>
                  <a:endParaRPr lang="en-US" sz="1400" b="1" dirty="0"/>
                </a:p>
              </p:txBody>
            </p:sp>
          </mc:Choice>
          <mc:Fallback xmlns="">
            <p:sp>
              <p:nvSpPr>
                <p:cNvPr id="211" name="Rectangle 210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295400" y="3629893"/>
                  <a:ext cx="402544" cy="307777"/>
                </a:xfrm>
                <a:prstGeom prst="rect">
                  <a:avLst/>
                </a:prstGeom>
                <a:blipFill rotWithShape="0">
                  <a:blip r:embed="rId7"/>
                  <a:stretch>
                    <a:fillRect/>
                  </a:stretch>
                </a:blipFill>
                <a:effec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212" name="Straight Arrow Connector 211"/>
            <p:cNvCxnSpPr/>
            <p:nvPr/>
          </p:nvCxnSpPr>
          <p:spPr>
            <a:xfrm>
              <a:off x="1611558" y="3770284"/>
              <a:ext cx="186989" cy="0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none" w="med" len="med"/>
              <a:tailEnd type="none" w="med" len="med"/>
            </a:ln>
            <a:effectLst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13" name="Straight Arrow Connector 212"/>
            <p:cNvCxnSpPr/>
            <p:nvPr/>
          </p:nvCxnSpPr>
          <p:spPr>
            <a:xfrm>
              <a:off x="3852785" y="3958202"/>
              <a:ext cx="64462" cy="0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none" w="med" len="med"/>
              <a:tailEnd type="none" w="med" len="med"/>
            </a:ln>
            <a:effectLst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214" name="Group 213"/>
            <p:cNvGrpSpPr/>
            <p:nvPr/>
          </p:nvGrpSpPr>
          <p:grpSpPr>
            <a:xfrm>
              <a:off x="3852785" y="3629019"/>
              <a:ext cx="118048" cy="337467"/>
              <a:chOff x="3866971" y="4741721"/>
              <a:chExt cx="118048" cy="337467"/>
            </a:xfrm>
            <a:effectLst/>
          </p:grpSpPr>
          <p:cxnSp>
            <p:nvCxnSpPr>
              <p:cNvPr id="258" name="Straight Arrow Connector 257"/>
              <p:cNvCxnSpPr/>
              <p:nvPr/>
            </p:nvCxnSpPr>
            <p:spPr>
              <a:xfrm rot="16200000">
                <a:off x="3758230" y="4910455"/>
                <a:ext cx="337467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59" name="Straight Arrow Connector 258"/>
              <p:cNvCxnSpPr/>
              <p:nvPr/>
            </p:nvCxnSpPr>
            <p:spPr>
              <a:xfrm flipV="1">
                <a:off x="3925995" y="4757482"/>
                <a:ext cx="59024" cy="93168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60" name="Straight Arrow Connector 259"/>
              <p:cNvCxnSpPr/>
              <p:nvPr/>
            </p:nvCxnSpPr>
            <p:spPr>
              <a:xfrm flipH="1" flipV="1">
                <a:off x="3866971" y="4755512"/>
                <a:ext cx="59024" cy="93168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215" name="Straight Arrow Connector 214"/>
            <p:cNvCxnSpPr>
              <a:stCxn id="219" idx="2"/>
              <a:endCxn id="256" idx="1"/>
            </p:cNvCxnSpPr>
            <p:nvPr/>
          </p:nvCxnSpPr>
          <p:spPr>
            <a:xfrm flipV="1">
              <a:off x="2928505" y="3958202"/>
              <a:ext cx="327535" cy="1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none" w="med" len="med"/>
              <a:tailEnd type="none" w="med" len="med"/>
            </a:ln>
            <a:effectLst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216" name="Group 215"/>
            <p:cNvGrpSpPr/>
            <p:nvPr/>
          </p:nvGrpSpPr>
          <p:grpSpPr>
            <a:xfrm>
              <a:off x="3229503" y="3795549"/>
              <a:ext cx="418834" cy="307777"/>
              <a:chOff x="3238766" y="2521700"/>
              <a:chExt cx="418834" cy="307777"/>
            </a:xfrm>
          </p:grpSpPr>
          <p:sp>
            <p:nvSpPr>
              <p:cNvPr id="256" name="Rounded Rectangle 255"/>
              <p:cNvSpPr/>
              <p:nvPr/>
            </p:nvSpPr>
            <p:spPr>
              <a:xfrm>
                <a:off x="3265303" y="2573710"/>
                <a:ext cx="365760" cy="221285"/>
              </a:xfrm>
              <a:prstGeom prst="roundRect">
                <a:avLst>
                  <a:gd name="adj" fmla="val 13432"/>
                </a:avLst>
              </a:prstGeom>
              <a:solidFill>
                <a:srgbClr val="00AEEF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rtlCol="0" anchor="ctr"/>
              <a:lstStyle/>
              <a:p>
                <a:pPr algn="ctr" defTabSz="914377"/>
                <a:endParaRPr lang="en-US" sz="14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57" name="Rectangle 256"/>
              <p:cNvSpPr/>
              <p:nvPr/>
            </p:nvSpPr>
            <p:spPr>
              <a:xfrm>
                <a:off x="3238766" y="2521700"/>
                <a:ext cx="418834" cy="307777"/>
              </a:xfrm>
              <a:prstGeom prst="rect">
                <a:avLst/>
              </a:prstGeom>
              <a:effectLst/>
            </p:spPr>
            <p:txBody>
              <a:bodyPr wrap="none">
                <a:spAutoFit/>
              </a:bodyPr>
              <a:lstStyle/>
              <a:p>
                <a:pPr algn="ctr" defTabSz="914377"/>
                <a:r>
                  <a:rPr lang="en-US" sz="1400" dirty="0" smtClean="0">
                    <a:solidFill>
                      <a:prstClr val="black"/>
                    </a:solidFill>
                  </a:rPr>
                  <a:t>P/S</a:t>
                </a:r>
                <a:endParaRPr lang="en-US" sz="1400" dirty="0">
                  <a:solidFill>
                    <a:prstClr val="black"/>
                  </a:solidFill>
                </a:endParaRPr>
              </a:p>
            </p:txBody>
          </p:sp>
        </p:grpSp>
        <p:cxnSp>
          <p:nvCxnSpPr>
            <p:cNvPr id="217" name="Straight Arrow Connector 216"/>
            <p:cNvCxnSpPr/>
            <p:nvPr/>
          </p:nvCxnSpPr>
          <p:spPr>
            <a:xfrm>
              <a:off x="2249135" y="4227400"/>
              <a:ext cx="326148" cy="0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18" name="Straight Arrow Connector 217"/>
            <p:cNvCxnSpPr/>
            <p:nvPr/>
          </p:nvCxnSpPr>
          <p:spPr>
            <a:xfrm>
              <a:off x="2109633" y="3703071"/>
              <a:ext cx="465650" cy="0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19" name="Rounded Rectangle 218"/>
            <p:cNvSpPr/>
            <p:nvPr/>
          </p:nvSpPr>
          <p:spPr>
            <a:xfrm rot="16200000">
              <a:off x="2342867" y="3774829"/>
              <a:ext cx="804528" cy="366748"/>
            </a:xfrm>
            <a:prstGeom prst="roundRect">
              <a:avLst>
                <a:gd name="adj" fmla="val 13432"/>
              </a:avLst>
            </a:prstGeom>
            <a:solidFill>
              <a:srgbClr val="00AEEF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rtlCol="0" anchor="ctr"/>
            <a:lstStyle/>
            <a:p>
              <a:pPr algn="ctr" defTabSz="914377"/>
              <a:endParaRPr lang="en-US" sz="1400" dirty="0">
                <a:solidFill>
                  <a:prstClr val="black"/>
                </a:solidFill>
              </a:endParaRPr>
            </a:p>
          </p:txBody>
        </p:sp>
        <p:sp>
          <p:nvSpPr>
            <p:cNvPr id="220" name="Rectangle 219"/>
            <p:cNvSpPr/>
            <p:nvPr/>
          </p:nvSpPr>
          <p:spPr>
            <a:xfrm>
              <a:off x="2473419" y="3794524"/>
              <a:ext cx="548640" cy="2743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defTabSz="914377"/>
              <a:r>
                <a:rPr lang="en-US" sz="1400" dirty="0">
                  <a:solidFill>
                    <a:prstClr val="black"/>
                  </a:solidFill>
                </a:rPr>
                <a:t>IDFT</a:t>
              </a:r>
            </a:p>
          </p:txBody>
        </p:sp>
        <p:sp>
          <p:nvSpPr>
            <p:cNvPr id="221" name="Rounded Rectangle 220"/>
            <p:cNvSpPr/>
            <p:nvPr/>
          </p:nvSpPr>
          <p:spPr>
            <a:xfrm>
              <a:off x="1794071" y="3557051"/>
              <a:ext cx="327459" cy="294955"/>
            </a:xfrm>
            <a:prstGeom prst="roundRect">
              <a:avLst>
                <a:gd name="adj" fmla="val 13432"/>
              </a:avLst>
            </a:prstGeom>
            <a:solidFill>
              <a:srgbClr val="00AEEF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rtlCol="0" anchor="ctr"/>
            <a:lstStyle/>
            <a:p>
              <a:pPr algn="ctr" defTabSz="914377"/>
              <a:endParaRPr lang="en-US" sz="1400" dirty="0">
                <a:solidFill>
                  <a:prstClr val="black"/>
                </a:solidFill>
              </a:endParaRPr>
            </a:p>
          </p:txBody>
        </p:sp>
        <p:sp>
          <p:nvSpPr>
            <p:cNvPr id="222" name="Rectangle 221"/>
            <p:cNvSpPr/>
            <p:nvPr/>
          </p:nvSpPr>
          <p:spPr>
            <a:xfrm>
              <a:off x="1725204" y="3549400"/>
              <a:ext cx="465192" cy="191105"/>
            </a:xfrm>
            <a:prstGeom prst="rect">
              <a:avLst/>
            </a:prstGeom>
            <a:effectLst/>
          </p:spPr>
          <p:txBody>
            <a:bodyPr wrap="none">
              <a:spAutoFit/>
            </a:bodyPr>
            <a:lstStyle/>
            <a:p>
              <a:pPr algn="ctr" defTabSz="914377"/>
              <a:r>
                <a:rPr lang="en-US" sz="1400" dirty="0" smtClean="0">
                  <a:solidFill>
                    <a:prstClr val="black"/>
                  </a:solidFill>
                </a:rPr>
                <a:t>DFT</a:t>
              </a:r>
              <a:endParaRPr lang="en-US" sz="1400" dirty="0">
                <a:solidFill>
                  <a:prstClr val="black"/>
                </a:solidFill>
              </a:endParaRPr>
            </a:p>
          </p:txBody>
        </p:sp>
        <p:sp>
          <p:nvSpPr>
            <p:cNvPr id="223" name="Rectangle 222"/>
            <p:cNvSpPr/>
            <p:nvPr/>
          </p:nvSpPr>
          <p:spPr>
            <a:xfrm>
              <a:off x="1741130" y="3518202"/>
              <a:ext cx="1948842" cy="951668"/>
            </a:xfrm>
            <a:prstGeom prst="rect">
              <a:avLst/>
            </a:prstGeom>
            <a:noFill/>
            <a:ln>
              <a:prstDash val="dash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24" name="TextBox 223"/>
                <p:cNvSpPr txBox="1"/>
                <p:nvPr/>
              </p:nvSpPr>
              <p:spPr>
                <a:xfrm>
                  <a:off x="2023771" y="4063263"/>
                  <a:ext cx="332142" cy="30777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400" b="1" i="0" dirty="0" smtClean="0">
                            <a:latin typeface="Cambria Math" panose="02040503050406030204" pitchFamily="18" charset="0"/>
                          </a:rPr>
                          <m:t>𝟎</m:t>
                        </m:r>
                      </m:oMath>
                    </m:oMathPara>
                  </a14:m>
                  <a:endParaRPr lang="en-US" sz="1400" b="1" dirty="0"/>
                </a:p>
              </p:txBody>
            </p:sp>
          </mc:Choice>
          <mc:Fallback xmlns="">
            <p:sp>
              <p:nvSpPr>
                <p:cNvPr id="224" name="TextBox 22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023771" y="4063263"/>
                  <a:ext cx="332142" cy="307777"/>
                </a:xfrm>
                <a:prstGeom prst="rect">
                  <a:avLst/>
                </a:prstGeom>
                <a:blipFill rotWithShape="0"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225" name="Straight Arrow Connector 224"/>
            <p:cNvCxnSpPr/>
            <p:nvPr/>
          </p:nvCxnSpPr>
          <p:spPr>
            <a:xfrm>
              <a:off x="1608563" y="3635384"/>
              <a:ext cx="186989" cy="0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none" w="med" len="med"/>
              <a:tailEnd type="none" w="med" len="med"/>
            </a:ln>
            <a:effectLst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27" name="Rectangle 226"/>
                <p:cNvSpPr/>
                <p:nvPr/>
              </p:nvSpPr>
              <p:spPr>
                <a:xfrm>
                  <a:off x="1295400" y="3629893"/>
                  <a:ext cx="402544" cy="307777"/>
                </a:xfrm>
                <a:prstGeom prst="rect">
                  <a:avLst/>
                </a:prstGeom>
                <a:effectLst/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400" b="1" dirty="0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</m:oMath>
                    </m:oMathPara>
                  </a14:m>
                  <a:endParaRPr lang="en-US" sz="1400" b="1" dirty="0">
                    <a:solidFill>
                      <a:sysClr val="windowText" lastClr="000000"/>
                    </a:solidFill>
                  </a:endParaRPr>
                </a:p>
              </p:txBody>
            </p:sp>
          </mc:Choice>
          <mc:Fallback xmlns="">
            <p:sp>
              <p:nvSpPr>
                <p:cNvPr id="227" name="Rectangle 226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295400" y="3629893"/>
                  <a:ext cx="402544" cy="307777"/>
                </a:xfrm>
                <a:prstGeom prst="rect">
                  <a:avLst/>
                </a:prstGeom>
                <a:blipFill rotWithShape="0">
                  <a:blip r:embed="rId9"/>
                  <a:stretch>
                    <a:fillRect/>
                  </a:stretch>
                </a:blipFill>
                <a:effec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228" name="Straight Arrow Connector 227"/>
            <p:cNvCxnSpPr/>
            <p:nvPr/>
          </p:nvCxnSpPr>
          <p:spPr>
            <a:xfrm>
              <a:off x="1611558" y="3770284"/>
              <a:ext cx="186989" cy="0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none" w="med" len="med"/>
              <a:tailEnd type="none" w="med" len="med"/>
            </a:ln>
            <a:effectLst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29" name="Straight Arrow Connector 228"/>
            <p:cNvCxnSpPr>
              <a:stCxn id="256" idx="3"/>
            </p:cNvCxnSpPr>
            <p:nvPr/>
          </p:nvCxnSpPr>
          <p:spPr>
            <a:xfrm>
              <a:off x="3621800" y="3958202"/>
              <a:ext cx="295447" cy="0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none" w="med" len="med"/>
              <a:tailEnd type="none" w="med" len="med"/>
            </a:ln>
            <a:effectLst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230" name="Group 229"/>
            <p:cNvGrpSpPr/>
            <p:nvPr/>
          </p:nvGrpSpPr>
          <p:grpSpPr>
            <a:xfrm>
              <a:off x="3852785" y="3629019"/>
              <a:ext cx="118048" cy="337467"/>
              <a:chOff x="3866971" y="4741721"/>
              <a:chExt cx="118048" cy="337467"/>
            </a:xfrm>
            <a:effectLst/>
          </p:grpSpPr>
          <p:cxnSp>
            <p:nvCxnSpPr>
              <p:cNvPr id="253" name="Straight Arrow Connector 252"/>
              <p:cNvCxnSpPr/>
              <p:nvPr/>
            </p:nvCxnSpPr>
            <p:spPr>
              <a:xfrm rot="16200000">
                <a:off x="3758230" y="4910455"/>
                <a:ext cx="337467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54" name="Straight Arrow Connector 253"/>
              <p:cNvCxnSpPr/>
              <p:nvPr/>
            </p:nvCxnSpPr>
            <p:spPr>
              <a:xfrm flipV="1">
                <a:off x="3925995" y="4757482"/>
                <a:ext cx="59024" cy="93168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55" name="Straight Arrow Connector 254"/>
              <p:cNvCxnSpPr/>
              <p:nvPr/>
            </p:nvCxnSpPr>
            <p:spPr>
              <a:xfrm flipH="1" flipV="1">
                <a:off x="3866971" y="4755512"/>
                <a:ext cx="59024" cy="93168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231" name="Straight Arrow Connector 230"/>
            <p:cNvCxnSpPr>
              <a:stCxn id="234" idx="2"/>
              <a:endCxn id="256" idx="1"/>
            </p:cNvCxnSpPr>
            <p:nvPr/>
          </p:nvCxnSpPr>
          <p:spPr>
            <a:xfrm flipV="1">
              <a:off x="3022059" y="3958202"/>
              <a:ext cx="233981" cy="1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none" w="med" len="med"/>
              <a:tailEnd type="none" w="med" len="med"/>
            </a:ln>
            <a:effectLst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32" name="Straight Arrow Connector 231"/>
            <p:cNvCxnSpPr/>
            <p:nvPr/>
          </p:nvCxnSpPr>
          <p:spPr>
            <a:xfrm>
              <a:off x="2249135" y="4227400"/>
              <a:ext cx="326148" cy="0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33" name="Straight Arrow Connector 232"/>
            <p:cNvCxnSpPr/>
            <p:nvPr/>
          </p:nvCxnSpPr>
          <p:spPr>
            <a:xfrm>
              <a:off x="2109633" y="3703071"/>
              <a:ext cx="465650" cy="0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34" name="Rounded Rectangle 233"/>
            <p:cNvSpPr/>
            <p:nvPr/>
          </p:nvSpPr>
          <p:spPr>
            <a:xfrm rot="16200000">
              <a:off x="2389644" y="3728052"/>
              <a:ext cx="804528" cy="460302"/>
            </a:xfrm>
            <a:prstGeom prst="roundRect">
              <a:avLst>
                <a:gd name="adj" fmla="val 13432"/>
              </a:avLst>
            </a:prstGeom>
            <a:solidFill>
              <a:srgbClr val="00AEEF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rtlCol="0" anchor="ctr"/>
            <a:lstStyle/>
            <a:p>
              <a:pPr algn="ctr" defTabSz="914377"/>
              <a:endParaRPr lang="en-US" sz="1400" dirty="0">
                <a:solidFill>
                  <a:prstClr val="black"/>
                </a:solidFill>
              </a:endParaRPr>
            </a:p>
          </p:txBody>
        </p:sp>
        <p:sp>
          <p:nvSpPr>
            <p:cNvPr id="235" name="Rectangle 234"/>
            <p:cNvSpPr/>
            <p:nvPr/>
          </p:nvSpPr>
          <p:spPr>
            <a:xfrm>
              <a:off x="2473419" y="3794524"/>
              <a:ext cx="590352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defTabSz="914377"/>
              <a:r>
                <a:rPr lang="en-US" sz="1400" dirty="0" smtClean="0">
                  <a:solidFill>
                    <a:prstClr val="black"/>
                  </a:solidFill>
                </a:rPr>
                <a:t>IDFT</a:t>
              </a:r>
            </a:p>
            <a:p>
              <a:pPr algn="ctr" defTabSz="914377"/>
              <a:r>
                <a:rPr lang="en-US" sz="1400" dirty="0" smtClean="0">
                  <a:solidFill>
                    <a:prstClr val="black"/>
                  </a:solidFill>
                </a:rPr>
                <a:t>(N)</a:t>
              </a:r>
              <a:endParaRPr lang="en-US" sz="1400" dirty="0">
                <a:solidFill>
                  <a:prstClr val="black"/>
                </a:solidFill>
              </a:endParaRPr>
            </a:p>
          </p:txBody>
        </p:sp>
        <p:sp>
          <p:nvSpPr>
            <p:cNvPr id="236" name="Rounded Rectangle 235"/>
            <p:cNvSpPr/>
            <p:nvPr/>
          </p:nvSpPr>
          <p:spPr>
            <a:xfrm>
              <a:off x="1794071" y="3557051"/>
              <a:ext cx="396325" cy="294955"/>
            </a:xfrm>
            <a:prstGeom prst="roundRect">
              <a:avLst>
                <a:gd name="adj" fmla="val 13432"/>
              </a:avLst>
            </a:prstGeom>
            <a:solidFill>
              <a:srgbClr val="00AEEF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rtlCol="0" anchor="ctr"/>
            <a:lstStyle/>
            <a:p>
              <a:pPr algn="ctr" defTabSz="914377"/>
              <a:endParaRPr lang="en-US" sz="1400" dirty="0">
                <a:solidFill>
                  <a:prstClr val="black"/>
                </a:solidFill>
              </a:endParaRPr>
            </a:p>
          </p:txBody>
        </p:sp>
        <p:sp>
          <p:nvSpPr>
            <p:cNvPr id="237" name="Rectangle 236"/>
            <p:cNvSpPr/>
            <p:nvPr/>
          </p:nvSpPr>
          <p:spPr>
            <a:xfrm>
              <a:off x="1777813" y="3505200"/>
              <a:ext cx="426719" cy="400110"/>
            </a:xfrm>
            <a:prstGeom prst="rect">
              <a:avLst/>
            </a:prstGeom>
            <a:effectLst/>
          </p:spPr>
          <p:txBody>
            <a:bodyPr wrap="none">
              <a:spAutoFit/>
            </a:bodyPr>
            <a:lstStyle/>
            <a:p>
              <a:pPr algn="ctr" defTabSz="914377"/>
              <a:r>
                <a:rPr lang="en-US" sz="1000" dirty="0" smtClean="0">
                  <a:solidFill>
                    <a:prstClr val="black"/>
                  </a:solidFill>
                </a:rPr>
                <a:t>DFT</a:t>
              </a:r>
            </a:p>
            <a:p>
              <a:pPr algn="ctr" defTabSz="914377"/>
              <a:r>
                <a:rPr lang="en-US" sz="1000" dirty="0" smtClean="0">
                  <a:solidFill>
                    <a:prstClr val="black"/>
                  </a:solidFill>
                </a:rPr>
                <a:t>(M)</a:t>
              </a:r>
              <a:endParaRPr lang="en-US" sz="1000" dirty="0">
                <a:solidFill>
                  <a:prstClr val="black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38" name="TextBox 237"/>
                <p:cNvSpPr txBox="1"/>
                <p:nvPr/>
              </p:nvSpPr>
              <p:spPr>
                <a:xfrm>
                  <a:off x="2023771" y="4063263"/>
                  <a:ext cx="336951" cy="30777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400" b="1" i="0" dirty="0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</m:oMath>
                    </m:oMathPara>
                  </a14:m>
                  <a:endParaRPr lang="en-US" sz="1400" b="1" dirty="0">
                    <a:solidFill>
                      <a:sysClr val="windowText" lastClr="000000"/>
                    </a:solidFill>
                  </a:endParaRPr>
                </a:p>
              </p:txBody>
            </p:sp>
          </mc:Choice>
          <mc:Fallback xmlns="">
            <p:sp>
              <p:nvSpPr>
                <p:cNvPr id="238" name="TextBox 23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023771" y="4063263"/>
                  <a:ext cx="336951" cy="307777"/>
                </a:xfrm>
                <a:prstGeom prst="rect">
                  <a:avLst/>
                </a:prstGeom>
                <a:blipFill rotWithShape="0">
                  <a:blip r:embed="rId1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239" name="Straight Arrow Connector 238"/>
            <p:cNvCxnSpPr/>
            <p:nvPr/>
          </p:nvCxnSpPr>
          <p:spPr>
            <a:xfrm>
              <a:off x="1608563" y="3635384"/>
              <a:ext cx="186989" cy="0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none" w="med" len="med"/>
              <a:tailEnd type="none" w="med" len="med"/>
            </a:ln>
            <a:effectLst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40" name="Rectangle 239"/>
            <p:cNvSpPr/>
            <p:nvPr/>
          </p:nvSpPr>
          <p:spPr>
            <a:xfrm>
              <a:off x="1363714" y="3447617"/>
              <a:ext cx="241841" cy="307777"/>
            </a:xfrm>
            <a:prstGeom prst="rect">
              <a:avLst/>
            </a:prstGeom>
            <a:effectLst/>
          </p:spPr>
          <p:txBody>
            <a:bodyPr wrap="square">
              <a:spAutoFit/>
            </a:bodyPr>
            <a:lstStyle/>
            <a:p>
              <a:pPr defTabSz="914377"/>
              <a:r>
                <a:rPr lang="en-US" sz="1400" b="1" dirty="0" smtClean="0">
                  <a:solidFill>
                    <a:prstClr val="black"/>
                  </a:solidFill>
                </a:rPr>
                <a:t>d</a:t>
              </a:r>
            </a:p>
          </p:txBody>
        </p:sp>
        <p:sp>
          <p:nvSpPr>
            <p:cNvPr id="268" name="Rectangle 267"/>
            <p:cNvSpPr/>
            <p:nvPr/>
          </p:nvSpPr>
          <p:spPr>
            <a:xfrm>
              <a:off x="2885686" y="4188023"/>
              <a:ext cx="590243" cy="307777"/>
            </a:xfrm>
            <a:prstGeom prst="rect">
              <a:avLst/>
            </a:prstGeom>
            <a:effectLst/>
          </p:spPr>
          <p:txBody>
            <a:bodyPr wrap="square">
              <a:spAutoFit/>
            </a:bodyPr>
            <a:lstStyle/>
            <a:p>
              <a:pPr algn="r" defTabSz="914377"/>
              <a:r>
                <a:rPr lang="en-US" sz="1400" dirty="0" smtClean="0">
                  <a:solidFill>
                    <a:schemeClr val="tx1"/>
                  </a:solidFill>
                </a:rPr>
                <a:t>[</a:t>
              </a:r>
              <a:r>
                <a:rPr lang="en-US" sz="1400" b="1" dirty="0" smtClean="0">
                  <a:solidFill>
                    <a:schemeClr val="tx1"/>
                  </a:solidFill>
                </a:rPr>
                <a:t>0</a:t>
              </a:r>
              <a:r>
                <a:rPr lang="en-US" sz="1400" dirty="0" smtClean="0">
                  <a:solidFill>
                    <a:schemeClr val="tx1"/>
                  </a:solidFill>
                </a:rPr>
                <a:t> </a:t>
              </a:r>
              <a:r>
                <a:rPr lang="en-US" sz="1400" b="1" dirty="0" smtClean="0">
                  <a:solidFill>
                    <a:schemeClr val="tx1"/>
                  </a:solidFill>
                </a:rPr>
                <a:t>g</a:t>
              </a:r>
              <a:r>
                <a:rPr lang="en-US" sz="1400" dirty="0" smtClean="0">
                  <a:solidFill>
                    <a:schemeClr val="tx1"/>
                  </a:solidFill>
                </a:rPr>
                <a:t>]</a:t>
              </a:r>
            </a:p>
          </p:txBody>
        </p:sp>
        <p:cxnSp>
          <p:nvCxnSpPr>
            <p:cNvPr id="269" name="Straight Arrow Connector 268"/>
            <p:cNvCxnSpPr/>
            <p:nvPr/>
          </p:nvCxnSpPr>
          <p:spPr>
            <a:xfrm>
              <a:off x="3159989" y="3987596"/>
              <a:ext cx="4959" cy="232177"/>
            </a:xfrm>
            <a:prstGeom prst="straightConnector1">
              <a:avLst/>
            </a:prstGeom>
            <a:ln w="38100">
              <a:solidFill>
                <a:srgbClr val="FFC000"/>
              </a:solidFill>
              <a:headEnd type="none" w="med" len="med"/>
              <a:tailEnd type="none" w="med" len="med"/>
            </a:ln>
            <a:effectLst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267" name="Group 266"/>
            <p:cNvGrpSpPr/>
            <p:nvPr/>
          </p:nvGrpSpPr>
          <p:grpSpPr>
            <a:xfrm>
              <a:off x="3090191" y="3878511"/>
              <a:ext cx="144135" cy="134911"/>
              <a:chOff x="4344988" y="3496500"/>
              <a:chExt cx="63295" cy="60375"/>
            </a:xfrm>
            <a:solidFill>
              <a:schemeClr val="bg1"/>
            </a:solidFill>
          </p:grpSpPr>
          <p:sp>
            <p:nvSpPr>
              <p:cNvPr id="261" name="Oval 260"/>
              <p:cNvSpPr/>
              <p:nvPr/>
            </p:nvSpPr>
            <p:spPr bwMode="auto">
              <a:xfrm>
                <a:off x="4344988" y="3496500"/>
                <a:ext cx="63295" cy="60375"/>
              </a:xfrm>
              <a:prstGeom prst="ellipse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cxnSp>
            <p:nvCxnSpPr>
              <p:cNvPr id="263" name="Straight Connector 262"/>
              <p:cNvCxnSpPr>
                <a:stCxn id="261" idx="2"/>
                <a:endCxn id="261" idx="6"/>
              </p:cNvCxnSpPr>
              <p:nvPr/>
            </p:nvCxnSpPr>
            <p:spPr bwMode="auto">
              <a:xfrm>
                <a:off x="4344988" y="3526688"/>
                <a:ext cx="63295" cy="0"/>
              </a:xfrm>
              <a:prstGeom prst="line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66" name="Straight Connector 265"/>
              <p:cNvCxnSpPr>
                <a:stCxn id="261" idx="0"/>
                <a:endCxn id="261" idx="4"/>
              </p:cNvCxnSpPr>
              <p:nvPr/>
            </p:nvCxnSpPr>
            <p:spPr bwMode="auto">
              <a:xfrm>
                <a:off x="4376636" y="3496500"/>
                <a:ext cx="0" cy="60375"/>
              </a:xfrm>
              <a:prstGeom prst="line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</p:grpSp>
      <p:sp>
        <p:nvSpPr>
          <p:cNvPr id="23" name="Rectangle 22"/>
          <p:cNvSpPr/>
          <p:nvPr/>
        </p:nvSpPr>
        <p:spPr bwMode="auto">
          <a:xfrm>
            <a:off x="5492708" y="2437306"/>
            <a:ext cx="1511930" cy="323677"/>
          </a:xfrm>
          <a:prstGeom prst="rect">
            <a:avLst/>
          </a:prstGeom>
          <a:solidFill>
            <a:srgbClr val="00B8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Data</a:t>
            </a:r>
          </a:p>
        </p:txBody>
      </p:sp>
      <p:cxnSp>
        <p:nvCxnSpPr>
          <p:cNvPr id="28" name="Straight Arrow Connector 27"/>
          <p:cNvCxnSpPr/>
          <p:nvPr/>
        </p:nvCxnSpPr>
        <p:spPr bwMode="auto">
          <a:xfrm>
            <a:off x="5340308" y="2760983"/>
            <a:ext cx="22098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0" name="Straight Connector 29"/>
          <p:cNvCxnSpPr/>
          <p:nvPr/>
        </p:nvCxnSpPr>
        <p:spPr bwMode="auto">
          <a:xfrm flipV="1">
            <a:off x="5492708" y="2089714"/>
            <a:ext cx="0" cy="102252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9" name="Straight Connector 188"/>
          <p:cNvCxnSpPr/>
          <p:nvPr/>
        </p:nvCxnSpPr>
        <p:spPr bwMode="auto">
          <a:xfrm flipV="1">
            <a:off x="7321508" y="2105813"/>
            <a:ext cx="0" cy="662985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2" name="Straight Arrow Connector 261"/>
          <p:cNvCxnSpPr/>
          <p:nvPr/>
        </p:nvCxnSpPr>
        <p:spPr bwMode="auto">
          <a:xfrm>
            <a:off x="5492708" y="2165913"/>
            <a:ext cx="18288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190" name="Straight Connector 189"/>
          <p:cNvCxnSpPr/>
          <p:nvPr/>
        </p:nvCxnSpPr>
        <p:spPr bwMode="auto">
          <a:xfrm flipV="1">
            <a:off x="7002992" y="2437306"/>
            <a:ext cx="0" cy="662985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1" name="Straight Arrow Connector 190"/>
          <p:cNvCxnSpPr/>
          <p:nvPr/>
        </p:nvCxnSpPr>
        <p:spPr bwMode="auto">
          <a:xfrm>
            <a:off x="5492708" y="3004113"/>
            <a:ext cx="151193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70" name="TextBox 269"/>
              <p:cNvSpPr txBox="1"/>
              <p:nvPr/>
            </p:nvSpPr>
            <p:spPr>
              <a:xfrm>
                <a:off x="6241037" y="1861113"/>
                <a:ext cx="39164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𝑁</m:t>
                      </m:r>
                    </m:oMath>
                  </m:oMathPara>
                </a14:m>
                <a:endParaRPr lang="en-US" sz="1600" dirty="0" smtClean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70" name="TextBox 26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41037" y="1861113"/>
                <a:ext cx="391646" cy="338554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7" name="TextBox 276"/>
              <p:cNvSpPr txBox="1"/>
              <p:nvPr/>
            </p:nvSpPr>
            <p:spPr>
              <a:xfrm>
                <a:off x="5961510" y="3021034"/>
                <a:ext cx="750398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1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  <m:sub>
                        <m:r>
                          <a:rPr lang="en-US" sz="1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𝑑</m:t>
                        </m:r>
                      </m:sub>
                    </m:sSub>
                    <m:r>
                      <a:rPr lang="en-US" sz="1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𝑁</m:t>
                    </m:r>
                    <m:r>
                      <a:rPr lang="en-US" sz="1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/</m:t>
                    </m:r>
                    <m:r>
                      <a:rPr lang="en-US" sz="1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𝑀</m:t>
                    </m:r>
                  </m:oMath>
                </a14:m>
                <a:r>
                  <a:rPr lang="en-US" sz="1400" dirty="0" smtClean="0">
                    <a:solidFill>
                      <a:schemeClr val="tx1"/>
                    </a:solidFill>
                  </a:rPr>
                  <a:t>)</a:t>
                </a:r>
              </a:p>
            </p:txBody>
          </p:sp>
        </mc:Choice>
        <mc:Fallback xmlns="">
          <p:sp>
            <p:nvSpPr>
              <p:cNvPr id="277" name="TextBox 27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61510" y="3021034"/>
                <a:ext cx="750398" cy="215444"/>
              </a:xfrm>
              <a:prstGeom prst="rect">
                <a:avLst/>
              </a:prstGeom>
              <a:blipFill rotWithShape="0">
                <a:blip r:embed="rId12"/>
                <a:stretch>
                  <a:fillRect l="-8130" t="-28571" r="-13821" b="-514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3" name="TextBox 282"/>
              <p:cNvSpPr txBox="1"/>
              <p:nvPr/>
            </p:nvSpPr>
            <p:spPr>
              <a:xfrm>
                <a:off x="7550108" y="2578277"/>
                <a:ext cx="15472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</m:oMath>
                  </m:oMathPara>
                </a14:m>
                <a:endParaRPr lang="en-US" sz="1800" dirty="0" smtClean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83" name="TextBox 28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0108" y="2578277"/>
                <a:ext cx="154721" cy="276999"/>
              </a:xfrm>
              <a:prstGeom prst="rect">
                <a:avLst/>
              </a:prstGeom>
              <a:blipFill rotWithShape="0">
                <a:blip r:embed="rId13"/>
                <a:stretch>
                  <a:fillRect l="-32000" r="-28000" b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2" name="Rectangle 191"/>
          <p:cNvSpPr/>
          <p:nvPr/>
        </p:nvSpPr>
        <p:spPr bwMode="auto">
          <a:xfrm>
            <a:off x="5492708" y="3956552"/>
            <a:ext cx="1511930" cy="323677"/>
          </a:xfrm>
          <a:prstGeom prst="rect">
            <a:avLst/>
          </a:prstGeom>
          <a:solidFill>
            <a:srgbClr val="00B8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Data</a:t>
            </a:r>
          </a:p>
        </p:txBody>
      </p:sp>
      <p:cxnSp>
        <p:nvCxnSpPr>
          <p:cNvPr id="193" name="Straight Arrow Connector 192"/>
          <p:cNvCxnSpPr/>
          <p:nvPr/>
        </p:nvCxnSpPr>
        <p:spPr bwMode="auto">
          <a:xfrm>
            <a:off x="5340308" y="4280229"/>
            <a:ext cx="22098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94" name="Straight Connector 193"/>
          <p:cNvCxnSpPr/>
          <p:nvPr/>
        </p:nvCxnSpPr>
        <p:spPr bwMode="auto">
          <a:xfrm flipV="1">
            <a:off x="5492708" y="3608960"/>
            <a:ext cx="0" cy="102252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5" name="Straight Connector 194"/>
          <p:cNvCxnSpPr/>
          <p:nvPr/>
        </p:nvCxnSpPr>
        <p:spPr bwMode="auto">
          <a:xfrm flipV="1">
            <a:off x="7321508" y="3625059"/>
            <a:ext cx="0" cy="662985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6" name="Straight Arrow Connector 195"/>
          <p:cNvCxnSpPr/>
          <p:nvPr/>
        </p:nvCxnSpPr>
        <p:spPr bwMode="auto">
          <a:xfrm>
            <a:off x="5492708" y="3685159"/>
            <a:ext cx="18288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197" name="Straight Connector 196"/>
          <p:cNvCxnSpPr/>
          <p:nvPr/>
        </p:nvCxnSpPr>
        <p:spPr bwMode="auto">
          <a:xfrm flipV="1">
            <a:off x="7002992" y="3956552"/>
            <a:ext cx="0" cy="662985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8" name="Straight Arrow Connector 197"/>
          <p:cNvCxnSpPr/>
          <p:nvPr/>
        </p:nvCxnSpPr>
        <p:spPr bwMode="auto">
          <a:xfrm>
            <a:off x="5492708" y="4523359"/>
            <a:ext cx="151193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99" name="TextBox 198"/>
              <p:cNvSpPr txBox="1"/>
              <p:nvPr/>
            </p:nvSpPr>
            <p:spPr>
              <a:xfrm>
                <a:off x="6241037" y="3380359"/>
                <a:ext cx="39164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𝑁</m:t>
                      </m:r>
                    </m:oMath>
                  </m:oMathPara>
                </a14:m>
                <a:endParaRPr lang="en-US" sz="1600" dirty="0" smtClean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99" name="TextBox 19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41037" y="3380359"/>
                <a:ext cx="391646" cy="338554"/>
              </a:xfrm>
              <a:prstGeom prst="rect">
                <a:avLst/>
              </a:prstGeom>
              <a:blipFill rotWithShape="0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0" name="TextBox 199"/>
              <p:cNvSpPr txBox="1"/>
              <p:nvPr/>
            </p:nvSpPr>
            <p:spPr>
              <a:xfrm>
                <a:off x="5961510" y="4540280"/>
                <a:ext cx="750398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1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  <m:sub>
                        <m:r>
                          <a:rPr lang="en-US" sz="1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𝑑</m:t>
                        </m:r>
                      </m:sub>
                    </m:sSub>
                    <m:r>
                      <a:rPr lang="en-US" sz="1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𝑁</m:t>
                    </m:r>
                    <m:r>
                      <a:rPr lang="en-US" sz="1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/</m:t>
                    </m:r>
                    <m:r>
                      <a:rPr lang="en-US" sz="1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𝑀</m:t>
                    </m:r>
                  </m:oMath>
                </a14:m>
                <a:r>
                  <a:rPr lang="en-US" sz="1400" dirty="0" smtClean="0">
                    <a:solidFill>
                      <a:schemeClr val="tx1"/>
                    </a:solidFill>
                  </a:rPr>
                  <a:t>)</a:t>
                </a:r>
              </a:p>
            </p:txBody>
          </p:sp>
        </mc:Choice>
        <mc:Fallback xmlns="">
          <p:sp>
            <p:nvSpPr>
              <p:cNvPr id="200" name="TextBox 19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61510" y="4540280"/>
                <a:ext cx="750398" cy="215444"/>
              </a:xfrm>
              <a:prstGeom prst="rect">
                <a:avLst/>
              </a:prstGeom>
              <a:blipFill rotWithShape="0">
                <a:blip r:embed="rId15"/>
                <a:stretch>
                  <a:fillRect l="-8130" t="-25714" r="-13821" b="-514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1" name="TextBox 200"/>
              <p:cNvSpPr txBox="1"/>
              <p:nvPr/>
            </p:nvSpPr>
            <p:spPr>
              <a:xfrm>
                <a:off x="7550108" y="4097523"/>
                <a:ext cx="15472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</m:oMath>
                  </m:oMathPara>
                </a14:m>
                <a:endParaRPr lang="en-US" sz="1800" dirty="0" smtClean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01" name="TextBox 20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0108" y="4097523"/>
                <a:ext cx="154721" cy="276999"/>
              </a:xfrm>
              <a:prstGeom prst="rect">
                <a:avLst/>
              </a:prstGeom>
              <a:blipFill rotWithShape="0">
                <a:blip r:embed="rId16"/>
                <a:stretch>
                  <a:fillRect l="-32000" r="-28000" b="-65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3" name="Rectangle 202"/>
          <p:cNvSpPr/>
          <p:nvPr/>
        </p:nvSpPr>
        <p:spPr bwMode="auto">
          <a:xfrm>
            <a:off x="7075212" y="5551211"/>
            <a:ext cx="314543" cy="323677"/>
          </a:xfrm>
          <a:prstGeom prst="rect">
            <a:avLst/>
          </a:prstGeom>
          <a:solidFill>
            <a:srgbClr val="FFC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400" dirty="0" smtClean="0">
                <a:solidFill>
                  <a:schemeClr val="tx1"/>
                </a:solidFill>
              </a:rPr>
              <a:t>u'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04" name="Rectangle 203"/>
          <p:cNvSpPr/>
          <p:nvPr/>
        </p:nvSpPr>
        <p:spPr bwMode="auto">
          <a:xfrm>
            <a:off x="5562600" y="5545363"/>
            <a:ext cx="1511930" cy="323677"/>
          </a:xfrm>
          <a:prstGeom prst="rect">
            <a:avLst/>
          </a:prstGeom>
          <a:solidFill>
            <a:srgbClr val="00B8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Data</a:t>
            </a:r>
          </a:p>
        </p:txBody>
      </p:sp>
      <p:cxnSp>
        <p:nvCxnSpPr>
          <p:cNvPr id="205" name="Straight Arrow Connector 204"/>
          <p:cNvCxnSpPr/>
          <p:nvPr/>
        </p:nvCxnSpPr>
        <p:spPr bwMode="auto">
          <a:xfrm>
            <a:off x="5410200" y="5869040"/>
            <a:ext cx="22098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06" name="Straight Connector 205"/>
          <p:cNvCxnSpPr/>
          <p:nvPr/>
        </p:nvCxnSpPr>
        <p:spPr bwMode="auto">
          <a:xfrm flipV="1">
            <a:off x="5562600" y="5197771"/>
            <a:ext cx="0" cy="102252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7" name="Straight Connector 206"/>
          <p:cNvCxnSpPr/>
          <p:nvPr/>
        </p:nvCxnSpPr>
        <p:spPr bwMode="auto">
          <a:xfrm flipV="1">
            <a:off x="7391400" y="5213870"/>
            <a:ext cx="0" cy="662985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4" name="Straight Arrow Connector 283"/>
          <p:cNvCxnSpPr/>
          <p:nvPr/>
        </p:nvCxnSpPr>
        <p:spPr bwMode="auto">
          <a:xfrm>
            <a:off x="5562600" y="5273970"/>
            <a:ext cx="18288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285" name="Straight Connector 284"/>
          <p:cNvCxnSpPr/>
          <p:nvPr/>
        </p:nvCxnSpPr>
        <p:spPr bwMode="auto">
          <a:xfrm flipV="1">
            <a:off x="7072884" y="5545363"/>
            <a:ext cx="0" cy="662985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6" name="Straight Arrow Connector 285"/>
          <p:cNvCxnSpPr/>
          <p:nvPr/>
        </p:nvCxnSpPr>
        <p:spPr bwMode="auto">
          <a:xfrm>
            <a:off x="5562600" y="6112170"/>
            <a:ext cx="151193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87" name="TextBox 286"/>
              <p:cNvSpPr txBox="1"/>
              <p:nvPr/>
            </p:nvSpPr>
            <p:spPr>
              <a:xfrm>
                <a:off x="6310929" y="4969170"/>
                <a:ext cx="39164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𝑁</m:t>
                      </m:r>
                    </m:oMath>
                  </m:oMathPara>
                </a14:m>
                <a:endParaRPr lang="en-US" sz="1600" dirty="0" smtClean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87" name="TextBox 28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10929" y="4969170"/>
                <a:ext cx="391646" cy="338554"/>
              </a:xfrm>
              <a:prstGeom prst="rect">
                <a:avLst/>
              </a:prstGeom>
              <a:blipFill rotWithShape="0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8" name="TextBox 287"/>
              <p:cNvSpPr txBox="1"/>
              <p:nvPr/>
            </p:nvSpPr>
            <p:spPr>
              <a:xfrm>
                <a:off x="6031402" y="6129091"/>
                <a:ext cx="750398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1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  <m:sub>
                        <m:r>
                          <a:rPr lang="en-US" sz="1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𝑑</m:t>
                        </m:r>
                      </m:sub>
                    </m:sSub>
                    <m:r>
                      <a:rPr lang="en-US" sz="1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𝑁</m:t>
                    </m:r>
                    <m:r>
                      <a:rPr lang="en-US" sz="1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/</m:t>
                    </m:r>
                    <m:r>
                      <a:rPr lang="en-US" sz="1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𝑀</m:t>
                    </m:r>
                  </m:oMath>
                </a14:m>
                <a:r>
                  <a:rPr lang="en-US" sz="1400" dirty="0" smtClean="0">
                    <a:solidFill>
                      <a:schemeClr val="tx1"/>
                    </a:solidFill>
                  </a:rPr>
                  <a:t>)</a:t>
                </a:r>
              </a:p>
            </p:txBody>
          </p:sp>
        </mc:Choice>
        <mc:Fallback xmlns="">
          <p:sp>
            <p:nvSpPr>
              <p:cNvPr id="288" name="TextBox 28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31402" y="6129091"/>
                <a:ext cx="750398" cy="215444"/>
              </a:xfrm>
              <a:prstGeom prst="rect">
                <a:avLst/>
              </a:prstGeom>
              <a:blipFill rotWithShape="0">
                <a:blip r:embed="rId15"/>
                <a:stretch>
                  <a:fillRect l="-8065" t="-25000" r="-12903" b="-472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9" name="TextBox 288"/>
              <p:cNvSpPr txBox="1"/>
              <p:nvPr/>
            </p:nvSpPr>
            <p:spPr>
              <a:xfrm>
                <a:off x="7620000" y="5686334"/>
                <a:ext cx="15472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</m:oMath>
                  </m:oMathPara>
                </a14:m>
                <a:endParaRPr lang="en-US" sz="1800" dirty="0" smtClean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89" name="TextBox 28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00" y="5686334"/>
                <a:ext cx="154721" cy="276999"/>
              </a:xfrm>
              <a:prstGeom prst="rect">
                <a:avLst/>
              </a:prstGeom>
              <a:blipFill rotWithShape="0">
                <a:blip r:embed="rId18"/>
                <a:stretch>
                  <a:fillRect l="-28000" r="-28000" b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4" name="TextBox 63"/>
          <p:cNvSpPr txBox="1"/>
          <p:nvPr/>
        </p:nvSpPr>
        <p:spPr>
          <a:xfrm>
            <a:off x="7466973" y="4824247"/>
            <a:ext cx="16593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u</a:t>
            </a:r>
            <a:r>
              <a:rPr lang="en-US" sz="1400" dirty="0" smtClean="0">
                <a:solidFill>
                  <a:schemeClr val="tx1"/>
                </a:solidFill>
              </a:rPr>
              <a:t>’ is </a:t>
            </a:r>
            <a:r>
              <a:rPr lang="en-US" sz="1400" dirty="0" err="1" smtClean="0">
                <a:solidFill>
                  <a:schemeClr val="tx1"/>
                </a:solidFill>
              </a:rPr>
              <a:t>upsampled</a:t>
            </a:r>
            <a:r>
              <a:rPr lang="en-US" sz="1400" dirty="0" smtClean="0">
                <a:solidFill>
                  <a:schemeClr val="tx1"/>
                </a:solidFill>
              </a:rPr>
              <a:t> and pulse shaped of u.</a:t>
            </a:r>
          </a:p>
        </p:txBody>
      </p:sp>
      <p:sp>
        <p:nvSpPr>
          <p:cNvPr id="66" name="Right Arrow 65"/>
          <p:cNvSpPr/>
          <p:nvPr/>
        </p:nvSpPr>
        <p:spPr bwMode="auto">
          <a:xfrm>
            <a:off x="4502641" y="2361327"/>
            <a:ext cx="228600" cy="260913"/>
          </a:xfrm>
          <a:prstGeom prst="rightArrow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90" name="Right Arrow 289"/>
          <p:cNvSpPr/>
          <p:nvPr/>
        </p:nvSpPr>
        <p:spPr bwMode="auto">
          <a:xfrm>
            <a:off x="4456906" y="3920450"/>
            <a:ext cx="228600" cy="260913"/>
          </a:xfrm>
          <a:prstGeom prst="rightArrow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91" name="Right Arrow 290"/>
          <p:cNvSpPr/>
          <p:nvPr/>
        </p:nvSpPr>
        <p:spPr bwMode="auto">
          <a:xfrm>
            <a:off x="4502641" y="5578577"/>
            <a:ext cx="228600" cy="260913"/>
          </a:xfrm>
          <a:prstGeom prst="rightArrow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292" name="Curved Connector 291"/>
          <p:cNvCxnSpPr>
            <a:stCxn id="64" idx="2"/>
            <a:endCxn id="203" idx="3"/>
          </p:cNvCxnSpPr>
          <p:nvPr/>
        </p:nvCxnSpPr>
        <p:spPr bwMode="auto">
          <a:xfrm rot="5400000">
            <a:off x="7660411" y="5076811"/>
            <a:ext cx="365583" cy="906894"/>
          </a:xfrm>
          <a:prstGeom prst="curvedConnector2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94" name="TextBox 293"/>
          <p:cNvSpPr txBox="1"/>
          <p:nvPr/>
        </p:nvSpPr>
        <p:spPr>
          <a:xfrm>
            <a:off x="7454143" y="3336833"/>
            <a:ext cx="16593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“g” can be </a:t>
            </a:r>
            <a:r>
              <a:rPr lang="en-US" sz="1400" dirty="0" err="1" smtClean="0">
                <a:solidFill>
                  <a:schemeClr val="tx1"/>
                </a:solidFill>
              </a:rPr>
              <a:t>Zadoff</a:t>
            </a:r>
            <a:r>
              <a:rPr lang="en-US" sz="1400" dirty="0" smtClean="0">
                <a:solidFill>
                  <a:schemeClr val="tx1"/>
                </a:solidFill>
              </a:rPr>
              <a:t>-Chu (ZC) sequence.</a:t>
            </a:r>
          </a:p>
        </p:txBody>
      </p:sp>
      <p:cxnSp>
        <p:nvCxnSpPr>
          <p:cNvPr id="295" name="Curved Connector 294"/>
          <p:cNvCxnSpPr/>
          <p:nvPr/>
        </p:nvCxnSpPr>
        <p:spPr bwMode="auto">
          <a:xfrm rot="5400000">
            <a:off x="7601328" y="3513126"/>
            <a:ext cx="365583" cy="906894"/>
          </a:xfrm>
          <a:prstGeom prst="curvedConnector2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6" name="TextBox 145"/>
          <p:cNvSpPr txBox="1"/>
          <p:nvPr/>
        </p:nvSpPr>
        <p:spPr>
          <a:xfrm>
            <a:off x="7389755" y="1723167"/>
            <a:ext cx="165935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“Zero” Tail</a:t>
            </a:r>
          </a:p>
        </p:txBody>
      </p:sp>
      <p:cxnSp>
        <p:nvCxnSpPr>
          <p:cNvPr id="147" name="Curved Connector 146"/>
          <p:cNvCxnSpPr/>
          <p:nvPr/>
        </p:nvCxnSpPr>
        <p:spPr bwMode="auto">
          <a:xfrm rot="10800000" flipV="1">
            <a:off x="7210766" y="2117436"/>
            <a:ext cx="972485" cy="497031"/>
          </a:xfrm>
          <a:prstGeom prst="curvedConnector3">
            <a:avLst>
              <a:gd name="adj1" fmla="val 50000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48" name="TextBox 147"/>
              <p:cNvSpPr txBox="1"/>
              <p:nvPr/>
            </p:nvSpPr>
            <p:spPr>
              <a:xfrm>
                <a:off x="7444308" y="6162319"/>
                <a:ext cx="1519262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𝑀</m:t>
                          </m:r>
                        </m:e>
                        <m:sub>
                          <m:r>
                            <a:rPr lang="en-US" sz="14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</m:sub>
                      </m:sSub>
                      <m:r>
                        <a:rPr lang="en-US" sz="14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4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𝑖𝑠</m:t>
                      </m:r>
                      <m:r>
                        <a:rPr lang="en-US" sz="14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4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𝑡h𝑒</m:t>
                      </m:r>
                      <m:r>
                        <a:rPr lang="en-US" sz="14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4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𝑠𝑖𝑧𝑒</m:t>
                      </m:r>
                      <m:r>
                        <a:rPr lang="en-US" sz="14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4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𝑜𝑓</m:t>
                      </m:r>
                      <m:r>
                        <a:rPr lang="en-US" sz="14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4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𝑑</m:t>
                      </m:r>
                    </m:oMath>
                  </m:oMathPara>
                </a14:m>
                <a:endParaRPr lang="en-US" sz="1400" dirty="0" smtClean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148" name="TextBox 1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44308" y="6162319"/>
                <a:ext cx="1519262" cy="215444"/>
              </a:xfrm>
              <a:prstGeom prst="rect">
                <a:avLst/>
              </a:prstGeom>
              <a:blipFill rotWithShape="0">
                <a:blip r:embed="rId19"/>
                <a:stretch>
                  <a:fillRect l="-2008" r="-2410" b="-3428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83159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6" name="Straight Arrow Connector 85"/>
          <p:cNvCxnSpPr/>
          <p:nvPr/>
        </p:nvCxnSpPr>
        <p:spPr>
          <a:xfrm>
            <a:off x="5729893" y="3567542"/>
            <a:ext cx="465650" cy="0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8" name="Straight Arrow Connector 87"/>
          <p:cNvCxnSpPr/>
          <p:nvPr/>
        </p:nvCxnSpPr>
        <p:spPr>
          <a:xfrm>
            <a:off x="5733806" y="3567927"/>
            <a:ext cx="465650" cy="0"/>
          </a:xfrm>
          <a:prstGeom prst="straightConnector1">
            <a:avLst/>
          </a:prstGeom>
          <a:ln w="38100">
            <a:solidFill>
              <a:srgbClr val="FFC000"/>
            </a:solidFill>
            <a:prstDash val="sysDot"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CP-less </a:t>
            </a:r>
            <a:r>
              <a:rPr lang="en-US" dirty="0" smtClean="0"/>
              <a:t>DFT-s-OFDM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0813" cy="44180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These waveforms share the same properties as CP DFT-s-OFDM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Low PAPR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Allow orthogonal </a:t>
            </a:r>
            <a:r>
              <a:rPr lang="en-US" sz="1800" dirty="0" smtClean="0"/>
              <a:t>FDMA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 smtClean="0"/>
          </a:p>
          <a:p>
            <a:pPr marL="457200" lvl="1" indent="0"/>
            <a:endParaRPr lang="en-US" sz="900" dirty="0" smtClean="0"/>
          </a:p>
          <a:p>
            <a:pPr marL="457200" lvl="1" indent="0"/>
            <a:endParaRPr lang="en-US" sz="900" dirty="0"/>
          </a:p>
          <a:p>
            <a:pPr marL="457200" lvl="1" indent="0"/>
            <a:endParaRPr lang="en-US" sz="9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The functionality of “GI” or “UW” is similar to the “GI” in 11ad SC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Mitigate inter-block interference due to multipath of the channel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Create circular structure for each block so FDE can be used at the receiver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Use for channel tracking, CFO correction and PN mitigation at receiver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The length of ZT/GI/UW can change based on channel condition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The GI/UW can be carefully designed to control the OOB leakage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Rectangle 5"/>
              <p:cNvSpPr/>
              <p:nvPr/>
            </p:nvSpPr>
            <p:spPr>
              <a:xfrm>
                <a:off x="1518008" y="3020739"/>
                <a:ext cx="402544" cy="307777"/>
              </a:xfrm>
              <a:prstGeom prst="rect">
                <a:avLst/>
              </a:prstGeom>
              <a:effectLst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dirty="0">
                          <a:latin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en-US" sz="1400" b="1" dirty="0"/>
              </a:p>
            </p:txBody>
          </p:sp>
        </mc:Choice>
        <mc:Fallback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18008" y="3020739"/>
                <a:ext cx="402544" cy="307777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Straight Arrow Connector 6"/>
          <p:cNvCxnSpPr/>
          <p:nvPr/>
        </p:nvCxnSpPr>
        <p:spPr>
          <a:xfrm>
            <a:off x="1834166" y="3161130"/>
            <a:ext cx="186989" cy="0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4075393" y="3349048"/>
            <a:ext cx="64462" cy="0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9" name="Group 8"/>
          <p:cNvGrpSpPr/>
          <p:nvPr/>
        </p:nvGrpSpPr>
        <p:grpSpPr>
          <a:xfrm>
            <a:off x="4075393" y="3019865"/>
            <a:ext cx="118048" cy="337467"/>
            <a:chOff x="3866971" y="4741721"/>
            <a:chExt cx="118048" cy="337467"/>
          </a:xfrm>
          <a:effectLst/>
        </p:grpSpPr>
        <p:cxnSp>
          <p:nvCxnSpPr>
            <p:cNvPr id="46" name="Straight Arrow Connector 45"/>
            <p:cNvCxnSpPr/>
            <p:nvPr/>
          </p:nvCxnSpPr>
          <p:spPr>
            <a:xfrm rot="16200000">
              <a:off x="3758230" y="4910455"/>
              <a:ext cx="337467" cy="0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7" name="Straight Arrow Connector 46"/>
            <p:cNvCxnSpPr/>
            <p:nvPr/>
          </p:nvCxnSpPr>
          <p:spPr>
            <a:xfrm flipV="1">
              <a:off x="3925995" y="4757482"/>
              <a:ext cx="59024" cy="93168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8" name="Straight Arrow Connector 47"/>
            <p:cNvCxnSpPr/>
            <p:nvPr/>
          </p:nvCxnSpPr>
          <p:spPr>
            <a:xfrm flipH="1" flipV="1">
              <a:off x="3866971" y="4755512"/>
              <a:ext cx="59024" cy="93168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10" name="Straight Arrow Connector 9"/>
          <p:cNvCxnSpPr>
            <a:stCxn id="14" idx="2"/>
            <a:endCxn id="44" idx="1"/>
          </p:cNvCxnSpPr>
          <p:nvPr/>
        </p:nvCxnSpPr>
        <p:spPr>
          <a:xfrm flipV="1">
            <a:off x="3151113" y="3349048"/>
            <a:ext cx="327535" cy="1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1" name="Group 10"/>
          <p:cNvGrpSpPr/>
          <p:nvPr/>
        </p:nvGrpSpPr>
        <p:grpSpPr>
          <a:xfrm>
            <a:off x="3452111" y="3186395"/>
            <a:ext cx="418834" cy="307777"/>
            <a:chOff x="3238766" y="2521700"/>
            <a:chExt cx="418834" cy="307777"/>
          </a:xfrm>
        </p:grpSpPr>
        <p:sp>
          <p:nvSpPr>
            <p:cNvPr id="44" name="Rounded Rectangle 43"/>
            <p:cNvSpPr/>
            <p:nvPr/>
          </p:nvSpPr>
          <p:spPr>
            <a:xfrm>
              <a:off x="3265303" y="2573710"/>
              <a:ext cx="365760" cy="221285"/>
            </a:xfrm>
            <a:prstGeom prst="roundRect">
              <a:avLst>
                <a:gd name="adj" fmla="val 13432"/>
              </a:avLst>
            </a:prstGeom>
            <a:solidFill>
              <a:srgbClr val="00AEEF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rtlCol="0" anchor="ctr"/>
            <a:lstStyle/>
            <a:p>
              <a:pPr algn="ctr" defTabSz="914377"/>
              <a:endParaRPr lang="en-US" sz="1400" dirty="0">
                <a:solidFill>
                  <a:prstClr val="black"/>
                </a:solidFill>
              </a:endParaRPr>
            </a:p>
          </p:txBody>
        </p:sp>
        <p:sp>
          <p:nvSpPr>
            <p:cNvPr id="45" name="Rectangle 44"/>
            <p:cNvSpPr/>
            <p:nvPr/>
          </p:nvSpPr>
          <p:spPr>
            <a:xfrm>
              <a:off x="3238766" y="2521700"/>
              <a:ext cx="418834" cy="307777"/>
            </a:xfrm>
            <a:prstGeom prst="rect">
              <a:avLst/>
            </a:prstGeom>
            <a:effectLst/>
          </p:spPr>
          <p:txBody>
            <a:bodyPr wrap="none">
              <a:spAutoFit/>
            </a:bodyPr>
            <a:lstStyle/>
            <a:p>
              <a:pPr algn="ctr" defTabSz="914377"/>
              <a:r>
                <a:rPr lang="en-US" sz="1400" dirty="0" smtClean="0">
                  <a:solidFill>
                    <a:prstClr val="black"/>
                  </a:solidFill>
                </a:rPr>
                <a:t>P/S</a:t>
              </a:r>
              <a:endParaRPr lang="en-US" sz="14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3" name="Straight Arrow Connector 12"/>
          <p:cNvCxnSpPr/>
          <p:nvPr/>
        </p:nvCxnSpPr>
        <p:spPr>
          <a:xfrm>
            <a:off x="2332241" y="3093917"/>
            <a:ext cx="465650" cy="0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Rounded Rectangle 13"/>
          <p:cNvSpPr/>
          <p:nvPr/>
        </p:nvSpPr>
        <p:spPr>
          <a:xfrm rot="16200000">
            <a:off x="2565475" y="3165675"/>
            <a:ext cx="804528" cy="366748"/>
          </a:xfrm>
          <a:prstGeom prst="roundRect">
            <a:avLst>
              <a:gd name="adj" fmla="val 13432"/>
            </a:avLst>
          </a:prstGeom>
          <a:solidFill>
            <a:srgbClr val="00AEEF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 defTabSz="914377"/>
            <a:endParaRPr lang="en-US" sz="1400" dirty="0">
              <a:solidFill>
                <a:prstClr val="black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696027" y="3185370"/>
            <a:ext cx="548640" cy="274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377"/>
            <a:r>
              <a:rPr lang="en-US" sz="1400" dirty="0">
                <a:solidFill>
                  <a:prstClr val="black"/>
                </a:solidFill>
              </a:rPr>
              <a:t>IDFT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2016679" y="2947897"/>
            <a:ext cx="327459" cy="294955"/>
          </a:xfrm>
          <a:prstGeom prst="roundRect">
            <a:avLst>
              <a:gd name="adj" fmla="val 13432"/>
            </a:avLst>
          </a:prstGeom>
          <a:solidFill>
            <a:srgbClr val="00AEEF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 defTabSz="914377"/>
            <a:endParaRPr lang="en-US" sz="1400" dirty="0">
              <a:solidFill>
                <a:prstClr val="black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947812" y="2940246"/>
            <a:ext cx="465192" cy="191105"/>
          </a:xfrm>
          <a:prstGeom prst="rect">
            <a:avLst/>
          </a:prstGeom>
          <a:effectLst/>
        </p:spPr>
        <p:txBody>
          <a:bodyPr wrap="none">
            <a:spAutoFit/>
          </a:bodyPr>
          <a:lstStyle/>
          <a:p>
            <a:pPr algn="ctr" defTabSz="914377"/>
            <a:r>
              <a:rPr lang="en-US" sz="1400" dirty="0" smtClean="0">
                <a:solidFill>
                  <a:prstClr val="black"/>
                </a:solidFill>
              </a:rPr>
              <a:t>DFT</a:t>
            </a:r>
            <a:endParaRPr lang="en-US" sz="1400" dirty="0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963738" y="2909048"/>
            <a:ext cx="1948842" cy="951668"/>
          </a:xfrm>
          <a:prstGeom prst="rect">
            <a:avLst/>
          </a:prstGeom>
          <a:noFill/>
          <a:ln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9" name="TextBox 18"/>
              <p:cNvSpPr txBox="1"/>
              <p:nvPr/>
            </p:nvSpPr>
            <p:spPr>
              <a:xfrm>
                <a:off x="2246379" y="3454109"/>
                <a:ext cx="33214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0" dirty="0" smtClean="0">
                          <a:latin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en-US" sz="1400" b="1" dirty="0"/>
              </a:p>
            </p:txBody>
          </p:sp>
        </mc:Choice>
        <mc:Fallback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46379" y="3454109"/>
                <a:ext cx="332142" cy="30777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0" name="Straight Arrow Connector 19"/>
          <p:cNvCxnSpPr/>
          <p:nvPr/>
        </p:nvCxnSpPr>
        <p:spPr>
          <a:xfrm>
            <a:off x="1831171" y="3026230"/>
            <a:ext cx="186989" cy="0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21" name="Rectangle 20"/>
              <p:cNvSpPr/>
              <p:nvPr/>
            </p:nvSpPr>
            <p:spPr>
              <a:xfrm>
                <a:off x="1518008" y="3020739"/>
                <a:ext cx="402544" cy="307777"/>
              </a:xfrm>
              <a:prstGeom prst="rect">
                <a:avLst/>
              </a:prstGeom>
              <a:effectLst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dirty="0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en-US" sz="1400" b="1" dirty="0">
                  <a:solidFill>
                    <a:sysClr val="windowText" lastClr="000000"/>
                  </a:solidFill>
                </a:endParaRPr>
              </a:p>
            </p:txBody>
          </p:sp>
        </mc:Choice>
        <mc:Fallback>
          <p:sp>
            <p:nvSpPr>
              <p:cNvPr id="21" name="Rectangl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18008" y="3020739"/>
                <a:ext cx="402544" cy="307777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2" name="Straight Arrow Connector 21"/>
          <p:cNvCxnSpPr/>
          <p:nvPr/>
        </p:nvCxnSpPr>
        <p:spPr>
          <a:xfrm>
            <a:off x="1834166" y="3161130"/>
            <a:ext cx="186989" cy="0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44" idx="3"/>
          </p:cNvCxnSpPr>
          <p:nvPr/>
        </p:nvCxnSpPr>
        <p:spPr>
          <a:xfrm>
            <a:off x="3844408" y="3349048"/>
            <a:ext cx="295447" cy="0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24" name="Group 23"/>
          <p:cNvGrpSpPr/>
          <p:nvPr/>
        </p:nvGrpSpPr>
        <p:grpSpPr>
          <a:xfrm>
            <a:off x="4075393" y="3019865"/>
            <a:ext cx="118048" cy="337467"/>
            <a:chOff x="3866971" y="4741721"/>
            <a:chExt cx="118048" cy="337467"/>
          </a:xfrm>
          <a:effectLst/>
        </p:grpSpPr>
        <p:cxnSp>
          <p:nvCxnSpPr>
            <p:cNvPr id="41" name="Straight Arrow Connector 40"/>
            <p:cNvCxnSpPr/>
            <p:nvPr/>
          </p:nvCxnSpPr>
          <p:spPr>
            <a:xfrm rot="16200000">
              <a:off x="3758230" y="4910455"/>
              <a:ext cx="337467" cy="0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2" name="Straight Arrow Connector 41"/>
            <p:cNvCxnSpPr/>
            <p:nvPr/>
          </p:nvCxnSpPr>
          <p:spPr>
            <a:xfrm flipV="1">
              <a:off x="3925995" y="4757482"/>
              <a:ext cx="59024" cy="93168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3" name="Straight Arrow Connector 42"/>
            <p:cNvCxnSpPr/>
            <p:nvPr/>
          </p:nvCxnSpPr>
          <p:spPr>
            <a:xfrm flipH="1" flipV="1">
              <a:off x="3866971" y="4755512"/>
              <a:ext cx="59024" cy="93168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25" name="Straight Arrow Connector 24"/>
          <p:cNvCxnSpPr>
            <a:stCxn id="28" idx="2"/>
            <a:endCxn id="44" idx="1"/>
          </p:cNvCxnSpPr>
          <p:nvPr/>
        </p:nvCxnSpPr>
        <p:spPr>
          <a:xfrm flipV="1">
            <a:off x="3244667" y="3349048"/>
            <a:ext cx="233981" cy="1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2332241" y="3093917"/>
            <a:ext cx="465650" cy="0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" name="Rounded Rectangle 27"/>
          <p:cNvSpPr/>
          <p:nvPr/>
        </p:nvSpPr>
        <p:spPr>
          <a:xfrm rot="16200000">
            <a:off x="2612252" y="3118898"/>
            <a:ext cx="804528" cy="460302"/>
          </a:xfrm>
          <a:prstGeom prst="roundRect">
            <a:avLst>
              <a:gd name="adj" fmla="val 13432"/>
            </a:avLst>
          </a:prstGeom>
          <a:solidFill>
            <a:srgbClr val="00AEEF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 defTabSz="914377"/>
            <a:endParaRPr lang="en-US" sz="1400" dirty="0">
              <a:solidFill>
                <a:prstClr val="black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2696027" y="3185370"/>
            <a:ext cx="5903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377"/>
            <a:r>
              <a:rPr lang="en-US" sz="1400" dirty="0" smtClean="0">
                <a:solidFill>
                  <a:prstClr val="black"/>
                </a:solidFill>
              </a:rPr>
              <a:t>IDFT</a:t>
            </a:r>
          </a:p>
          <a:p>
            <a:pPr algn="ctr" defTabSz="914377"/>
            <a:r>
              <a:rPr lang="en-US" sz="1400" dirty="0" smtClean="0">
                <a:solidFill>
                  <a:prstClr val="black"/>
                </a:solidFill>
              </a:rPr>
              <a:t>(N)</a:t>
            </a:r>
            <a:endParaRPr lang="en-US" sz="1400" dirty="0">
              <a:solidFill>
                <a:prstClr val="black"/>
              </a:solidFill>
            </a:endParaRPr>
          </a:p>
        </p:txBody>
      </p:sp>
      <p:sp>
        <p:nvSpPr>
          <p:cNvPr id="30" name="Rounded Rectangle 29"/>
          <p:cNvSpPr/>
          <p:nvPr/>
        </p:nvSpPr>
        <p:spPr>
          <a:xfrm>
            <a:off x="2016679" y="2947897"/>
            <a:ext cx="396325" cy="294955"/>
          </a:xfrm>
          <a:prstGeom prst="roundRect">
            <a:avLst>
              <a:gd name="adj" fmla="val 13432"/>
            </a:avLst>
          </a:prstGeom>
          <a:solidFill>
            <a:srgbClr val="00AEEF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 defTabSz="914377"/>
            <a:endParaRPr lang="en-US" sz="1400" dirty="0">
              <a:solidFill>
                <a:prstClr val="black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2000421" y="2896046"/>
            <a:ext cx="426719" cy="400110"/>
          </a:xfrm>
          <a:prstGeom prst="rect">
            <a:avLst/>
          </a:prstGeom>
          <a:effectLst/>
        </p:spPr>
        <p:txBody>
          <a:bodyPr wrap="none">
            <a:spAutoFit/>
          </a:bodyPr>
          <a:lstStyle/>
          <a:p>
            <a:pPr algn="ctr" defTabSz="914377"/>
            <a:r>
              <a:rPr lang="en-US" sz="1000" dirty="0" smtClean="0">
                <a:solidFill>
                  <a:prstClr val="black"/>
                </a:solidFill>
              </a:rPr>
              <a:t>DFT</a:t>
            </a:r>
          </a:p>
          <a:p>
            <a:pPr algn="ctr" defTabSz="914377"/>
            <a:r>
              <a:rPr lang="en-US" sz="1000" dirty="0" smtClean="0">
                <a:solidFill>
                  <a:prstClr val="black"/>
                </a:solidFill>
              </a:rPr>
              <a:t>(M)</a:t>
            </a:r>
            <a:endParaRPr lang="en-US" sz="1000" dirty="0">
              <a:solidFill>
                <a:prstClr val="black"/>
              </a:solidFill>
            </a:endParaRPr>
          </a:p>
        </p:txBody>
      </p:sp>
      <p:cxnSp>
        <p:nvCxnSpPr>
          <p:cNvPr id="33" name="Straight Arrow Connector 32"/>
          <p:cNvCxnSpPr/>
          <p:nvPr/>
        </p:nvCxnSpPr>
        <p:spPr>
          <a:xfrm>
            <a:off x="1831171" y="3026230"/>
            <a:ext cx="186989" cy="0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34" name="Rectangle 33"/>
              <p:cNvSpPr/>
              <p:nvPr/>
            </p:nvSpPr>
            <p:spPr>
              <a:xfrm>
                <a:off x="1491457" y="2810984"/>
                <a:ext cx="398300" cy="307777"/>
              </a:xfrm>
              <a:prstGeom prst="rect">
                <a:avLst/>
              </a:prstGeom>
              <a:effectLst/>
            </p:spPr>
            <p:txBody>
              <a:bodyPr wrap="square">
                <a:spAutoFit/>
              </a:bodyPr>
              <a:lstStyle/>
              <a:p>
                <a:pPr defTabSz="914377"/>
                <a14:m>
                  <m:oMath xmlns:m="http://schemas.openxmlformats.org/officeDocument/2006/math">
                    <m:sSub>
                      <m:sSubPr>
                        <m:ctrlPr>
                          <a:rPr lang="en-US" sz="1400" b="1" i="1" dirty="0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b="1" i="1" dirty="0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𝒅</m:t>
                        </m:r>
                      </m:e>
                      <m:sub>
                        <m:r>
                          <a:rPr lang="en-US" sz="1400" b="1" i="1" dirty="0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en-US" sz="1400" b="1" dirty="0" smtClean="0">
                    <a:solidFill>
                      <a:prstClr val="black"/>
                    </a:solidFill>
                  </a:rPr>
                  <a:t> </a:t>
                </a:r>
                <a:endParaRPr lang="en-US" sz="1400" b="1" dirty="0" smtClean="0">
                  <a:solidFill>
                    <a:prstClr val="black"/>
                  </a:solidFill>
                </a:endParaRPr>
              </a:p>
            </p:txBody>
          </p:sp>
        </mc:Choice>
        <mc:Fallback>
          <p:sp>
            <p:nvSpPr>
              <p:cNvPr id="34" name="Rectangle 3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91457" y="2810984"/>
                <a:ext cx="398300" cy="307777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Rectangle 34"/>
          <p:cNvSpPr/>
          <p:nvPr/>
        </p:nvSpPr>
        <p:spPr>
          <a:xfrm>
            <a:off x="3108294" y="3578869"/>
            <a:ext cx="590243" cy="307777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algn="r" defTabSz="914377"/>
            <a:r>
              <a:rPr lang="en-US" sz="1400" dirty="0" smtClean="0">
                <a:solidFill>
                  <a:schemeClr val="tx1"/>
                </a:solidFill>
              </a:rPr>
              <a:t>[</a:t>
            </a:r>
            <a:r>
              <a:rPr lang="en-US" sz="1400" b="1" dirty="0" smtClean="0">
                <a:solidFill>
                  <a:schemeClr val="tx1"/>
                </a:solidFill>
              </a:rPr>
              <a:t>0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b="1" dirty="0" smtClean="0">
                <a:solidFill>
                  <a:schemeClr val="tx1"/>
                </a:solidFill>
              </a:rPr>
              <a:t>g</a:t>
            </a:r>
            <a:r>
              <a:rPr lang="en-US" sz="1400" dirty="0" smtClean="0">
                <a:solidFill>
                  <a:schemeClr val="tx1"/>
                </a:solidFill>
              </a:rPr>
              <a:t>]</a:t>
            </a:r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3382597" y="3378442"/>
            <a:ext cx="4959" cy="232177"/>
          </a:xfrm>
          <a:prstGeom prst="straightConnector1">
            <a:avLst/>
          </a:prstGeom>
          <a:ln w="38100">
            <a:solidFill>
              <a:srgbClr val="FFC000"/>
            </a:solidFill>
            <a:headEnd type="none" w="med" len="med"/>
            <a:tailEnd type="none" w="med" len="med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37" name="Group 36"/>
          <p:cNvGrpSpPr/>
          <p:nvPr/>
        </p:nvGrpSpPr>
        <p:grpSpPr>
          <a:xfrm>
            <a:off x="3312799" y="3269357"/>
            <a:ext cx="144135" cy="134911"/>
            <a:chOff x="4344988" y="3496500"/>
            <a:chExt cx="63295" cy="60375"/>
          </a:xfrm>
          <a:solidFill>
            <a:schemeClr val="bg1"/>
          </a:solidFill>
        </p:grpSpPr>
        <p:sp>
          <p:nvSpPr>
            <p:cNvPr id="38" name="Oval 37"/>
            <p:cNvSpPr/>
            <p:nvPr/>
          </p:nvSpPr>
          <p:spPr bwMode="auto">
            <a:xfrm>
              <a:off x="4344988" y="3496500"/>
              <a:ext cx="63295" cy="60375"/>
            </a:xfrm>
            <a:prstGeom prst="ellipse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cxnSp>
          <p:nvCxnSpPr>
            <p:cNvPr id="39" name="Straight Connector 38"/>
            <p:cNvCxnSpPr>
              <a:stCxn id="38" idx="2"/>
              <a:endCxn id="38" idx="6"/>
            </p:cNvCxnSpPr>
            <p:nvPr/>
          </p:nvCxnSpPr>
          <p:spPr bwMode="auto">
            <a:xfrm>
              <a:off x="4344988" y="3526688"/>
              <a:ext cx="63295" cy="0"/>
            </a:xfrm>
            <a:prstGeom prst="line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0" name="Straight Connector 39"/>
            <p:cNvCxnSpPr>
              <a:stCxn id="38" idx="0"/>
              <a:endCxn id="38" idx="4"/>
            </p:cNvCxnSpPr>
            <p:nvPr/>
          </p:nvCxnSpPr>
          <p:spPr bwMode="auto">
            <a:xfrm>
              <a:off x="4376636" y="3496500"/>
              <a:ext cx="0" cy="60375"/>
            </a:xfrm>
            <a:prstGeom prst="line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49" name="Rectangle 48"/>
              <p:cNvSpPr/>
              <p:nvPr/>
            </p:nvSpPr>
            <p:spPr>
              <a:xfrm>
                <a:off x="1501041" y="3469044"/>
                <a:ext cx="402544" cy="307777"/>
              </a:xfrm>
              <a:prstGeom prst="rect">
                <a:avLst/>
              </a:prstGeom>
              <a:effectLst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dirty="0">
                          <a:latin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en-US" sz="1400" b="1" dirty="0"/>
              </a:p>
            </p:txBody>
          </p:sp>
        </mc:Choice>
        <mc:Fallback>
          <p:sp>
            <p:nvSpPr>
              <p:cNvPr id="49" name="Rectangle 4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01041" y="3469044"/>
                <a:ext cx="402544" cy="307777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0" name="Straight Arrow Connector 49"/>
          <p:cNvCxnSpPr/>
          <p:nvPr/>
        </p:nvCxnSpPr>
        <p:spPr>
          <a:xfrm>
            <a:off x="1817199" y="3609435"/>
            <a:ext cx="186989" cy="0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>
            <a:off x="2315274" y="3542222"/>
            <a:ext cx="465650" cy="0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2" name="Rounded Rectangle 51"/>
          <p:cNvSpPr/>
          <p:nvPr/>
        </p:nvSpPr>
        <p:spPr>
          <a:xfrm>
            <a:off x="1999712" y="3396202"/>
            <a:ext cx="327459" cy="294955"/>
          </a:xfrm>
          <a:prstGeom prst="roundRect">
            <a:avLst>
              <a:gd name="adj" fmla="val 13432"/>
            </a:avLst>
          </a:prstGeom>
          <a:solidFill>
            <a:srgbClr val="00AEEF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 defTabSz="914377"/>
            <a:endParaRPr lang="en-US" sz="1400" dirty="0">
              <a:solidFill>
                <a:prstClr val="black"/>
              </a:solidFill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1930845" y="3388551"/>
            <a:ext cx="465192" cy="191105"/>
          </a:xfrm>
          <a:prstGeom prst="rect">
            <a:avLst/>
          </a:prstGeom>
          <a:effectLst/>
        </p:spPr>
        <p:txBody>
          <a:bodyPr wrap="none">
            <a:spAutoFit/>
          </a:bodyPr>
          <a:lstStyle/>
          <a:p>
            <a:pPr algn="ctr" defTabSz="914377"/>
            <a:r>
              <a:rPr lang="en-US" sz="1400" dirty="0" smtClean="0">
                <a:solidFill>
                  <a:prstClr val="black"/>
                </a:solidFill>
              </a:rPr>
              <a:t>DFT</a:t>
            </a:r>
            <a:endParaRPr lang="en-US" sz="1400" dirty="0">
              <a:solidFill>
                <a:prstClr val="black"/>
              </a:solidFill>
            </a:endParaRPr>
          </a:p>
        </p:txBody>
      </p:sp>
      <p:cxnSp>
        <p:nvCxnSpPr>
          <p:cNvPr id="54" name="Straight Arrow Connector 53"/>
          <p:cNvCxnSpPr/>
          <p:nvPr/>
        </p:nvCxnSpPr>
        <p:spPr>
          <a:xfrm>
            <a:off x="1814204" y="3474535"/>
            <a:ext cx="186989" cy="0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55" name="Rectangle 54"/>
              <p:cNvSpPr/>
              <p:nvPr/>
            </p:nvSpPr>
            <p:spPr>
              <a:xfrm>
                <a:off x="1501041" y="3469044"/>
                <a:ext cx="402544" cy="307777"/>
              </a:xfrm>
              <a:prstGeom prst="rect">
                <a:avLst/>
              </a:prstGeom>
              <a:effectLst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dirty="0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en-US" sz="1400" b="1" dirty="0">
                  <a:solidFill>
                    <a:sysClr val="windowText" lastClr="000000"/>
                  </a:solidFill>
                </a:endParaRPr>
              </a:p>
            </p:txBody>
          </p:sp>
        </mc:Choice>
        <mc:Fallback>
          <p:sp>
            <p:nvSpPr>
              <p:cNvPr id="55" name="Rectangle 5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01041" y="3469044"/>
                <a:ext cx="402544" cy="307777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6" name="Straight Arrow Connector 55"/>
          <p:cNvCxnSpPr/>
          <p:nvPr/>
        </p:nvCxnSpPr>
        <p:spPr>
          <a:xfrm>
            <a:off x="1817199" y="3609435"/>
            <a:ext cx="186989" cy="0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>
            <a:off x="2315274" y="3542222"/>
            <a:ext cx="465650" cy="0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8" name="Rounded Rectangle 57"/>
          <p:cNvSpPr/>
          <p:nvPr/>
        </p:nvSpPr>
        <p:spPr>
          <a:xfrm>
            <a:off x="1999712" y="3396202"/>
            <a:ext cx="396325" cy="294955"/>
          </a:xfrm>
          <a:prstGeom prst="roundRect">
            <a:avLst>
              <a:gd name="adj" fmla="val 13432"/>
            </a:avLst>
          </a:prstGeom>
          <a:solidFill>
            <a:srgbClr val="00AEEF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 defTabSz="914377"/>
            <a:endParaRPr lang="en-US" sz="1400" dirty="0">
              <a:solidFill>
                <a:prstClr val="black"/>
              </a:solidFill>
            </a:endParaRPr>
          </a:p>
        </p:txBody>
      </p:sp>
      <p:cxnSp>
        <p:nvCxnSpPr>
          <p:cNvPr id="59" name="Straight Arrow Connector 58"/>
          <p:cNvCxnSpPr/>
          <p:nvPr/>
        </p:nvCxnSpPr>
        <p:spPr>
          <a:xfrm>
            <a:off x="1814204" y="3474535"/>
            <a:ext cx="186989" cy="0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61" name="Rectangle 60"/>
              <p:cNvSpPr/>
              <p:nvPr/>
            </p:nvSpPr>
            <p:spPr>
              <a:xfrm>
                <a:off x="1465059" y="3260611"/>
                <a:ext cx="398300" cy="307777"/>
              </a:xfrm>
              <a:prstGeom prst="rect">
                <a:avLst/>
              </a:prstGeom>
              <a:effectLst/>
            </p:spPr>
            <p:txBody>
              <a:bodyPr wrap="square">
                <a:spAutoFit/>
              </a:bodyPr>
              <a:lstStyle/>
              <a:p>
                <a:pPr defTabSz="914377"/>
                <a14:m>
                  <m:oMath xmlns:m="http://schemas.openxmlformats.org/officeDocument/2006/math">
                    <m:sSub>
                      <m:sSubPr>
                        <m:ctrlPr>
                          <a:rPr lang="en-US" sz="1400" b="1" i="1" dirty="0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b="1" i="1" dirty="0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𝒅</m:t>
                        </m:r>
                      </m:e>
                      <m:sub>
                        <m:r>
                          <a:rPr lang="en-US" sz="1400" b="1" i="1" dirty="0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</m:oMath>
                </a14:m>
                <a:r>
                  <a:rPr lang="en-US" sz="1400" b="1" dirty="0" smtClean="0">
                    <a:solidFill>
                      <a:prstClr val="black"/>
                    </a:solidFill>
                  </a:rPr>
                  <a:t> </a:t>
                </a:r>
                <a:endParaRPr lang="en-US" sz="1400" b="1" dirty="0" smtClean="0">
                  <a:solidFill>
                    <a:prstClr val="black"/>
                  </a:solidFill>
                </a:endParaRPr>
              </a:p>
            </p:txBody>
          </p:sp>
        </mc:Choice>
        <mc:Fallback>
          <p:sp>
            <p:nvSpPr>
              <p:cNvPr id="61" name="Rectangle 6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65059" y="3260611"/>
                <a:ext cx="398300" cy="307777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4" name="Straight Arrow Connector 63"/>
          <p:cNvCxnSpPr/>
          <p:nvPr/>
        </p:nvCxnSpPr>
        <p:spPr>
          <a:xfrm>
            <a:off x="5730846" y="3126705"/>
            <a:ext cx="465650" cy="0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/>
          <p:nvPr/>
        </p:nvCxnSpPr>
        <p:spPr>
          <a:xfrm>
            <a:off x="5232208" y="3194303"/>
            <a:ext cx="186989" cy="0"/>
          </a:xfrm>
          <a:prstGeom prst="straightConnector1">
            <a:avLst/>
          </a:prstGeom>
          <a:ln w="38100">
            <a:solidFill>
              <a:srgbClr val="FFC000"/>
            </a:solidFill>
            <a:headEnd type="none" w="med" len="med"/>
            <a:tailEnd type="none" w="med" len="med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 flipV="1">
            <a:off x="7196118" y="3377339"/>
            <a:ext cx="340817" cy="4882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67" name="Group 66"/>
          <p:cNvGrpSpPr/>
          <p:nvPr/>
        </p:nvGrpSpPr>
        <p:grpSpPr>
          <a:xfrm>
            <a:off x="7477911" y="3053038"/>
            <a:ext cx="118048" cy="337467"/>
            <a:chOff x="3866971" y="4741721"/>
            <a:chExt cx="118048" cy="337467"/>
          </a:xfrm>
          <a:effectLst/>
        </p:grpSpPr>
        <p:cxnSp>
          <p:nvCxnSpPr>
            <p:cNvPr id="82" name="Straight Arrow Connector 81"/>
            <p:cNvCxnSpPr/>
            <p:nvPr/>
          </p:nvCxnSpPr>
          <p:spPr>
            <a:xfrm rot="16200000">
              <a:off x="3758230" y="4910455"/>
              <a:ext cx="337467" cy="0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3" name="Straight Arrow Connector 82"/>
            <p:cNvCxnSpPr/>
            <p:nvPr/>
          </p:nvCxnSpPr>
          <p:spPr>
            <a:xfrm flipV="1">
              <a:off x="3925995" y="4757482"/>
              <a:ext cx="59024" cy="93168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4" name="Straight Arrow Connector 83"/>
            <p:cNvCxnSpPr/>
            <p:nvPr/>
          </p:nvCxnSpPr>
          <p:spPr>
            <a:xfrm flipH="1" flipV="1">
              <a:off x="3866971" y="4755512"/>
              <a:ext cx="59024" cy="93168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68" name="Straight Arrow Connector 67"/>
          <p:cNvCxnSpPr>
            <a:stCxn id="73" idx="2"/>
            <a:endCxn id="69" idx="1"/>
          </p:cNvCxnSpPr>
          <p:nvPr/>
        </p:nvCxnSpPr>
        <p:spPr>
          <a:xfrm flipV="1">
            <a:off x="6553632" y="3382221"/>
            <a:ext cx="283690" cy="1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9" name="Rounded Rectangle 68"/>
          <p:cNvSpPr/>
          <p:nvPr/>
        </p:nvSpPr>
        <p:spPr>
          <a:xfrm>
            <a:off x="6837322" y="3271578"/>
            <a:ext cx="365760" cy="221285"/>
          </a:xfrm>
          <a:prstGeom prst="roundRect">
            <a:avLst>
              <a:gd name="adj" fmla="val 13432"/>
            </a:avLst>
          </a:prstGeom>
          <a:solidFill>
            <a:srgbClr val="00AEEF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 defTabSz="914377"/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6803636" y="3219568"/>
            <a:ext cx="433132" cy="307777"/>
          </a:xfrm>
          <a:prstGeom prst="rect">
            <a:avLst/>
          </a:prstGeom>
          <a:effectLst/>
        </p:spPr>
        <p:txBody>
          <a:bodyPr wrap="none">
            <a:spAutoFit/>
          </a:bodyPr>
          <a:lstStyle/>
          <a:p>
            <a:pPr algn="ctr" defTabSz="914377"/>
            <a:r>
              <a:rPr lang="en-US" sz="1400" dirty="0" smtClean="0">
                <a:solidFill>
                  <a:schemeClr val="tx1"/>
                </a:solidFill>
              </a:rPr>
              <a:t>P/S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72" name="Straight Arrow Connector 71"/>
          <p:cNvCxnSpPr/>
          <p:nvPr/>
        </p:nvCxnSpPr>
        <p:spPr>
          <a:xfrm>
            <a:off x="5734759" y="3127090"/>
            <a:ext cx="465650" cy="0"/>
          </a:xfrm>
          <a:prstGeom prst="straightConnector1">
            <a:avLst/>
          </a:prstGeom>
          <a:ln w="38100">
            <a:solidFill>
              <a:srgbClr val="FFC000"/>
            </a:solidFill>
            <a:prstDash val="sysDot"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3" name="Rounded Rectangle 72"/>
          <p:cNvSpPr/>
          <p:nvPr/>
        </p:nvSpPr>
        <p:spPr>
          <a:xfrm rot="16200000">
            <a:off x="5902190" y="3133044"/>
            <a:ext cx="804528" cy="498356"/>
          </a:xfrm>
          <a:prstGeom prst="roundRect">
            <a:avLst>
              <a:gd name="adj" fmla="val 13432"/>
            </a:avLst>
          </a:prstGeom>
          <a:solidFill>
            <a:srgbClr val="00AEEF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 defTabSz="914377"/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6006076" y="3218543"/>
            <a:ext cx="60502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377"/>
            <a:r>
              <a:rPr lang="en-US" sz="1400" dirty="0" smtClean="0">
                <a:solidFill>
                  <a:schemeClr val="tx1"/>
                </a:solidFill>
              </a:rPr>
              <a:t>IDFT</a:t>
            </a:r>
          </a:p>
          <a:p>
            <a:pPr algn="ctr" defTabSz="914377"/>
            <a:r>
              <a:rPr lang="en-US" sz="1400" dirty="0" smtClean="0">
                <a:solidFill>
                  <a:schemeClr val="tx1"/>
                </a:solidFill>
              </a:rPr>
              <a:t>(N)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75" name="Rounded Rectangle 74"/>
          <p:cNvSpPr/>
          <p:nvPr/>
        </p:nvSpPr>
        <p:spPr>
          <a:xfrm>
            <a:off x="5419197" y="2981070"/>
            <a:ext cx="327459" cy="294955"/>
          </a:xfrm>
          <a:prstGeom prst="roundRect">
            <a:avLst>
              <a:gd name="adj" fmla="val 13432"/>
            </a:avLst>
          </a:prstGeom>
          <a:solidFill>
            <a:srgbClr val="00AEEF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 defTabSz="914377"/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5381587" y="2948560"/>
            <a:ext cx="402674" cy="369332"/>
          </a:xfrm>
          <a:prstGeom prst="rect">
            <a:avLst/>
          </a:prstGeom>
          <a:effectLst/>
        </p:spPr>
        <p:txBody>
          <a:bodyPr wrap="none">
            <a:spAutoFit/>
          </a:bodyPr>
          <a:lstStyle/>
          <a:p>
            <a:pPr algn="ctr" defTabSz="914377"/>
            <a:r>
              <a:rPr lang="en-US" sz="900" dirty="0" smtClean="0">
                <a:solidFill>
                  <a:schemeClr val="tx1"/>
                </a:solidFill>
              </a:rPr>
              <a:t>DFT</a:t>
            </a:r>
          </a:p>
          <a:p>
            <a:pPr algn="ctr" defTabSz="914377"/>
            <a:r>
              <a:rPr lang="en-US" sz="900" dirty="0" smtClean="0">
                <a:solidFill>
                  <a:schemeClr val="tx1"/>
                </a:solidFill>
              </a:rPr>
              <a:t>(M)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77" name="Rectangle 76"/>
          <p:cNvSpPr/>
          <p:nvPr/>
        </p:nvSpPr>
        <p:spPr>
          <a:xfrm>
            <a:off x="5366256" y="2942221"/>
            <a:ext cx="1949154" cy="870666"/>
          </a:xfrm>
          <a:prstGeom prst="rect">
            <a:avLst/>
          </a:prstGeom>
          <a:noFill/>
          <a:ln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400">
              <a:solidFill>
                <a:schemeClr val="tx1"/>
              </a:solidFill>
            </a:endParaRPr>
          </a:p>
        </p:txBody>
      </p:sp>
      <p:cxnSp>
        <p:nvCxnSpPr>
          <p:cNvPr id="79" name="Straight Arrow Connector 78"/>
          <p:cNvCxnSpPr/>
          <p:nvPr/>
        </p:nvCxnSpPr>
        <p:spPr>
          <a:xfrm>
            <a:off x="5233689" y="3059403"/>
            <a:ext cx="186989" cy="0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1" name="Straight Arrow Connector 80"/>
          <p:cNvCxnSpPr>
            <a:stCxn id="73" idx="2"/>
            <a:endCxn id="69" idx="1"/>
          </p:cNvCxnSpPr>
          <p:nvPr/>
        </p:nvCxnSpPr>
        <p:spPr>
          <a:xfrm flipV="1">
            <a:off x="6553632" y="3382221"/>
            <a:ext cx="283690" cy="1"/>
          </a:xfrm>
          <a:prstGeom prst="straightConnector1">
            <a:avLst/>
          </a:prstGeom>
          <a:ln w="38100">
            <a:solidFill>
              <a:srgbClr val="FFC000"/>
            </a:solidFill>
            <a:prstDash val="sysDot"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7" name="Straight Arrow Connector 86"/>
          <p:cNvCxnSpPr/>
          <p:nvPr/>
        </p:nvCxnSpPr>
        <p:spPr>
          <a:xfrm>
            <a:off x="5231255" y="3635140"/>
            <a:ext cx="186989" cy="0"/>
          </a:xfrm>
          <a:prstGeom prst="straightConnector1">
            <a:avLst/>
          </a:prstGeom>
          <a:ln w="38100">
            <a:solidFill>
              <a:srgbClr val="FFC000"/>
            </a:solidFill>
            <a:headEnd type="none" w="med" len="med"/>
            <a:tailEnd type="none" w="med" len="med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9" name="Rounded Rectangle 88"/>
          <p:cNvSpPr/>
          <p:nvPr/>
        </p:nvSpPr>
        <p:spPr>
          <a:xfrm>
            <a:off x="5418244" y="3421907"/>
            <a:ext cx="327459" cy="294955"/>
          </a:xfrm>
          <a:prstGeom prst="roundRect">
            <a:avLst>
              <a:gd name="adj" fmla="val 13432"/>
            </a:avLst>
          </a:prstGeom>
          <a:solidFill>
            <a:srgbClr val="00AEEF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 defTabSz="914377"/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90" name="Rectangle 89"/>
          <p:cNvSpPr/>
          <p:nvPr/>
        </p:nvSpPr>
        <p:spPr>
          <a:xfrm>
            <a:off x="5380634" y="3389397"/>
            <a:ext cx="402674" cy="369332"/>
          </a:xfrm>
          <a:prstGeom prst="rect">
            <a:avLst/>
          </a:prstGeom>
          <a:effectLst/>
        </p:spPr>
        <p:txBody>
          <a:bodyPr wrap="none">
            <a:spAutoFit/>
          </a:bodyPr>
          <a:lstStyle/>
          <a:p>
            <a:pPr algn="ctr" defTabSz="914377"/>
            <a:r>
              <a:rPr lang="en-US" sz="900" dirty="0" smtClean="0">
                <a:solidFill>
                  <a:schemeClr val="tx1"/>
                </a:solidFill>
              </a:rPr>
              <a:t>DFT</a:t>
            </a:r>
          </a:p>
          <a:p>
            <a:pPr algn="ctr" defTabSz="914377"/>
            <a:r>
              <a:rPr lang="en-US" sz="900" dirty="0" smtClean="0">
                <a:solidFill>
                  <a:schemeClr val="tx1"/>
                </a:solidFill>
              </a:rPr>
              <a:t>(M)</a:t>
            </a:r>
            <a:endParaRPr lang="en-US" sz="900" dirty="0">
              <a:solidFill>
                <a:schemeClr val="tx1"/>
              </a:solidFill>
            </a:endParaRPr>
          </a:p>
        </p:txBody>
      </p:sp>
      <p:cxnSp>
        <p:nvCxnSpPr>
          <p:cNvPr id="91" name="Straight Arrow Connector 90"/>
          <p:cNvCxnSpPr/>
          <p:nvPr/>
        </p:nvCxnSpPr>
        <p:spPr>
          <a:xfrm>
            <a:off x="5232736" y="3500240"/>
            <a:ext cx="186989" cy="0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93" name="Rectangle 92"/>
              <p:cNvSpPr/>
              <p:nvPr/>
            </p:nvSpPr>
            <p:spPr>
              <a:xfrm>
                <a:off x="4859668" y="2862668"/>
                <a:ext cx="398300" cy="307777"/>
              </a:xfrm>
              <a:prstGeom prst="rect">
                <a:avLst/>
              </a:prstGeom>
              <a:effectLst/>
            </p:spPr>
            <p:txBody>
              <a:bodyPr wrap="square">
                <a:spAutoFit/>
              </a:bodyPr>
              <a:lstStyle/>
              <a:p>
                <a:pPr defTabSz="914377"/>
                <a14:m>
                  <m:oMath xmlns:m="http://schemas.openxmlformats.org/officeDocument/2006/math">
                    <m:sSub>
                      <m:sSubPr>
                        <m:ctrlPr>
                          <a:rPr lang="en-US" sz="1400" b="1" i="1" dirty="0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b="1" i="1" dirty="0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𝒅</m:t>
                        </m:r>
                      </m:e>
                      <m:sub>
                        <m:r>
                          <a:rPr lang="en-US" sz="1400" b="1" i="1" dirty="0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en-US" sz="1400" b="1" dirty="0" smtClean="0">
                    <a:solidFill>
                      <a:prstClr val="black"/>
                    </a:solidFill>
                  </a:rPr>
                  <a:t> </a:t>
                </a:r>
                <a:endParaRPr lang="en-US" sz="1400" b="1" dirty="0" smtClean="0">
                  <a:solidFill>
                    <a:prstClr val="black"/>
                  </a:solidFill>
                </a:endParaRPr>
              </a:p>
            </p:txBody>
          </p:sp>
        </mc:Choice>
        <mc:Fallback>
          <p:sp>
            <p:nvSpPr>
              <p:cNvPr id="93" name="Rectangle 9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59668" y="2862668"/>
                <a:ext cx="398300" cy="307777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4" name="Rectangle 93"/>
              <p:cNvSpPr/>
              <p:nvPr/>
            </p:nvSpPr>
            <p:spPr>
              <a:xfrm>
                <a:off x="4887815" y="3078351"/>
                <a:ext cx="398300" cy="307777"/>
              </a:xfrm>
              <a:prstGeom prst="rect">
                <a:avLst/>
              </a:prstGeom>
              <a:effectLst/>
            </p:spPr>
            <p:txBody>
              <a:bodyPr wrap="square">
                <a:spAutoFit/>
              </a:bodyPr>
              <a:lstStyle/>
              <a:p>
                <a:pPr defTabSz="914377"/>
                <a14:m>
                  <m:oMath xmlns:m="http://schemas.openxmlformats.org/officeDocument/2006/math">
                    <m:sSub>
                      <m:sSubPr>
                        <m:ctrlPr>
                          <a:rPr lang="en-US" sz="1400" b="1" i="1" dirty="0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b="1" i="1" dirty="0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𝒖</m:t>
                        </m:r>
                      </m:e>
                      <m:sub>
                        <m:r>
                          <a:rPr lang="en-US" sz="1400" b="1" i="1" dirty="0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en-US" sz="1400" b="1" dirty="0" smtClean="0">
                    <a:solidFill>
                      <a:prstClr val="black"/>
                    </a:solidFill>
                  </a:rPr>
                  <a:t> </a:t>
                </a:r>
                <a:endParaRPr lang="en-US" sz="1400" b="1" dirty="0" smtClean="0">
                  <a:solidFill>
                    <a:prstClr val="black"/>
                  </a:solidFill>
                </a:endParaRPr>
              </a:p>
            </p:txBody>
          </p:sp>
        </mc:Choice>
        <mc:Fallback>
          <p:sp>
            <p:nvSpPr>
              <p:cNvPr id="94" name="Rectangle 9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87815" y="3078351"/>
                <a:ext cx="398300" cy="307777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5" name="Rectangle 94"/>
              <p:cNvSpPr/>
              <p:nvPr/>
            </p:nvSpPr>
            <p:spPr>
              <a:xfrm>
                <a:off x="4884866" y="3310149"/>
                <a:ext cx="398300" cy="307777"/>
              </a:xfrm>
              <a:prstGeom prst="rect">
                <a:avLst/>
              </a:prstGeom>
              <a:effectLst/>
            </p:spPr>
            <p:txBody>
              <a:bodyPr wrap="square">
                <a:spAutoFit/>
              </a:bodyPr>
              <a:lstStyle/>
              <a:p>
                <a:pPr defTabSz="914377"/>
                <a14:m>
                  <m:oMath xmlns:m="http://schemas.openxmlformats.org/officeDocument/2006/math">
                    <m:sSub>
                      <m:sSubPr>
                        <m:ctrlPr>
                          <a:rPr lang="en-US" sz="1400" b="1" i="1" dirty="0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b="1" i="1" dirty="0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𝒅</m:t>
                        </m:r>
                      </m:e>
                      <m:sub>
                        <m:r>
                          <a:rPr lang="en-US" sz="1400" b="1" i="1" dirty="0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</m:oMath>
                </a14:m>
                <a:r>
                  <a:rPr lang="en-US" sz="1400" b="1" dirty="0" smtClean="0">
                    <a:solidFill>
                      <a:prstClr val="black"/>
                    </a:solidFill>
                  </a:rPr>
                  <a:t> </a:t>
                </a:r>
                <a:endParaRPr lang="en-US" sz="1400" b="1" dirty="0" smtClean="0">
                  <a:solidFill>
                    <a:prstClr val="black"/>
                  </a:solidFill>
                </a:endParaRPr>
              </a:p>
            </p:txBody>
          </p:sp>
        </mc:Choice>
        <mc:Fallback>
          <p:sp>
            <p:nvSpPr>
              <p:cNvPr id="95" name="Rectangle 9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84866" y="3310149"/>
                <a:ext cx="398300" cy="307777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6" name="Rectangle 95"/>
              <p:cNvSpPr/>
              <p:nvPr/>
            </p:nvSpPr>
            <p:spPr>
              <a:xfrm>
                <a:off x="4913013" y="3525832"/>
                <a:ext cx="398300" cy="307777"/>
              </a:xfrm>
              <a:prstGeom prst="rect">
                <a:avLst/>
              </a:prstGeom>
              <a:effectLst/>
            </p:spPr>
            <p:txBody>
              <a:bodyPr wrap="square">
                <a:spAutoFit/>
              </a:bodyPr>
              <a:lstStyle/>
              <a:p>
                <a:pPr defTabSz="914377"/>
                <a14:m>
                  <m:oMath xmlns:m="http://schemas.openxmlformats.org/officeDocument/2006/math">
                    <m:sSub>
                      <m:sSubPr>
                        <m:ctrlPr>
                          <a:rPr lang="en-US" sz="1400" b="1" i="1" dirty="0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b="1" i="1" dirty="0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𝒖</m:t>
                        </m:r>
                      </m:e>
                      <m:sub>
                        <m:r>
                          <a:rPr lang="en-US" sz="1400" b="1" i="1" dirty="0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</m:oMath>
                </a14:m>
                <a:r>
                  <a:rPr lang="en-US" sz="1400" b="1" dirty="0" smtClean="0">
                    <a:solidFill>
                      <a:prstClr val="black"/>
                    </a:solidFill>
                  </a:rPr>
                  <a:t> </a:t>
                </a:r>
                <a:endParaRPr lang="en-US" sz="1400" b="1" dirty="0" smtClean="0">
                  <a:solidFill>
                    <a:prstClr val="black"/>
                  </a:solidFill>
                </a:endParaRPr>
              </a:p>
            </p:txBody>
          </p:sp>
        </mc:Choice>
        <mc:Fallback>
          <p:sp>
            <p:nvSpPr>
              <p:cNvPr id="96" name="Rectangle 9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13013" y="3525832"/>
                <a:ext cx="398300" cy="307777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7" name="Rectangle 96"/>
          <p:cNvSpPr/>
          <p:nvPr/>
        </p:nvSpPr>
        <p:spPr>
          <a:xfrm>
            <a:off x="1991663" y="3345238"/>
            <a:ext cx="426719" cy="400110"/>
          </a:xfrm>
          <a:prstGeom prst="rect">
            <a:avLst/>
          </a:prstGeom>
          <a:effectLst/>
        </p:spPr>
        <p:txBody>
          <a:bodyPr wrap="none">
            <a:spAutoFit/>
          </a:bodyPr>
          <a:lstStyle/>
          <a:p>
            <a:pPr algn="ctr" defTabSz="914377"/>
            <a:r>
              <a:rPr lang="en-US" sz="1000" dirty="0" smtClean="0">
                <a:solidFill>
                  <a:prstClr val="black"/>
                </a:solidFill>
              </a:rPr>
              <a:t>DFT</a:t>
            </a:r>
          </a:p>
          <a:p>
            <a:pPr algn="ctr" defTabSz="914377"/>
            <a:r>
              <a:rPr lang="en-US" sz="1000" dirty="0" smtClean="0">
                <a:solidFill>
                  <a:prstClr val="black"/>
                </a:solidFill>
              </a:rPr>
              <a:t>(M)</a:t>
            </a:r>
            <a:endParaRPr lang="en-US" sz="1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45088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DFT-s OFDM - PAPR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50130" y="1545995"/>
            <a:ext cx="5188995" cy="3893662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 bwMode="auto">
          <a:xfrm>
            <a:off x="1315571" y="2057401"/>
            <a:ext cx="533400" cy="30480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DFT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1315571" y="2820988"/>
            <a:ext cx="533400" cy="30480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DFT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2077571" y="2057400"/>
            <a:ext cx="609600" cy="1068387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lang="en-US" sz="800" dirty="0" smtClean="0">
              <a:solidFill>
                <a:schemeClr val="tx1"/>
              </a:solidFill>
            </a:endParaRPr>
          </a:p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IDFT</a:t>
            </a:r>
          </a:p>
        </p:txBody>
      </p:sp>
      <p:cxnSp>
        <p:nvCxnSpPr>
          <p:cNvPr id="9" name="Straight Arrow Connector 8"/>
          <p:cNvCxnSpPr>
            <a:stCxn id="3" idx="3"/>
          </p:cNvCxnSpPr>
          <p:nvPr/>
        </p:nvCxnSpPr>
        <p:spPr bwMode="auto">
          <a:xfrm>
            <a:off x="1848971" y="2209801"/>
            <a:ext cx="228600" cy="0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1" name="Straight Arrow Connector 10"/>
          <p:cNvCxnSpPr>
            <a:stCxn id="6" idx="3"/>
          </p:cNvCxnSpPr>
          <p:nvPr/>
        </p:nvCxnSpPr>
        <p:spPr bwMode="auto">
          <a:xfrm flipV="1">
            <a:off x="1848971" y="2971801"/>
            <a:ext cx="228600" cy="1587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2" name="Straight Arrow Connector 11"/>
          <p:cNvCxnSpPr/>
          <p:nvPr/>
        </p:nvCxnSpPr>
        <p:spPr bwMode="auto">
          <a:xfrm>
            <a:off x="1078006" y="2208214"/>
            <a:ext cx="228600" cy="0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3" name="Straight Arrow Connector 12"/>
          <p:cNvCxnSpPr/>
          <p:nvPr/>
        </p:nvCxnSpPr>
        <p:spPr bwMode="auto">
          <a:xfrm flipV="1">
            <a:off x="1078006" y="2970214"/>
            <a:ext cx="228600" cy="1587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4" name="TextBox 13"/>
          <p:cNvSpPr txBox="1"/>
          <p:nvPr/>
        </p:nvSpPr>
        <p:spPr>
          <a:xfrm rot="16200000">
            <a:off x="1255385" y="2345243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…</a:t>
            </a:r>
          </a:p>
        </p:txBody>
      </p:sp>
      <p:cxnSp>
        <p:nvCxnSpPr>
          <p:cNvPr id="16" name="Straight Arrow Connector 15"/>
          <p:cNvCxnSpPr>
            <a:stCxn id="7" idx="3"/>
          </p:cNvCxnSpPr>
          <p:nvPr/>
        </p:nvCxnSpPr>
        <p:spPr bwMode="auto">
          <a:xfrm flipV="1">
            <a:off x="2687171" y="2591593"/>
            <a:ext cx="381000" cy="1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7" name="TextBox 16"/>
          <p:cNvSpPr txBox="1"/>
          <p:nvPr/>
        </p:nvSpPr>
        <p:spPr>
          <a:xfrm>
            <a:off x="457200" y="4163354"/>
            <a:ext cx="3429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Increasing the number of DFT </a:t>
            </a:r>
            <a:r>
              <a:rPr lang="en-US" dirty="0" err="1" smtClean="0">
                <a:solidFill>
                  <a:srgbClr val="0070C0"/>
                </a:solidFill>
              </a:rPr>
              <a:t>precoders</a:t>
            </a:r>
            <a:r>
              <a:rPr lang="en-US" dirty="0" smtClean="0">
                <a:solidFill>
                  <a:srgbClr val="0070C0"/>
                </a:solidFill>
              </a:rPr>
              <a:t> will lead to increasing in PAPR, but it is still smaller than OFDM.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652419" y="1989039"/>
                <a:ext cx="46570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b="1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1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𝒅</m:t>
                          </m:r>
                        </m:e>
                        <m:sub>
                          <m:r>
                            <a:rPr lang="en-US" sz="1600" b="1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</m:oMath>
                  </m:oMathPara>
                </a14:m>
                <a:endParaRPr lang="en-US" b="1" dirty="0" smtClean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2419" y="1989039"/>
                <a:ext cx="465704" cy="338554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631353" y="2771702"/>
                <a:ext cx="49135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b="1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1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𝒅</m:t>
                          </m:r>
                        </m:e>
                        <m:sub>
                          <m:r>
                            <a:rPr lang="en-US" sz="1600" b="1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𝑲</m:t>
                          </m:r>
                        </m:sub>
                      </m:sSub>
                    </m:oMath>
                  </m:oMathPara>
                </a14:m>
                <a:endParaRPr lang="en-US" b="1" dirty="0" smtClean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1353" y="2771702"/>
                <a:ext cx="491352" cy="338554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TextBox 19"/>
          <p:cNvSpPr txBox="1"/>
          <p:nvPr/>
        </p:nvSpPr>
        <p:spPr>
          <a:xfrm>
            <a:off x="4188335" y="5757480"/>
            <a:ext cx="44486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1"/>
                </a:solidFill>
              </a:rPr>
              <a:t>(Simulation assumptions are in appendix)</a:t>
            </a:r>
          </a:p>
        </p:txBody>
      </p:sp>
    </p:spTree>
    <p:extLst>
      <p:ext uri="{BB962C8B-B14F-4D97-AF65-F5344CB8AC3E}">
        <p14:creationId xmlns:p14="http://schemas.microsoft.com/office/powerpoint/2010/main" val="4007192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solidFill>
              <a:schemeClr val="tx1"/>
            </a:solidFill>
          </a:defRPr>
        </a:defPPr>
      </a:lstStyle>
    </a:tx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B519F59218FD4E88B58DE214C6B6C1" ma:contentTypeVersion="0" ma:contentTypeDescription="Create a new document." ma:contentTypeScope="" ma:versionID="f0f002001fb3fd8d0b30a99e294d4221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64DF3A2E-30DE-4DE6-991E-46ACFC96EAD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034E265-3863-4ED8-A25D-588A00DB653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1528A00E-A4F1-4CB6-961B-1B5ABEB44DD5}">
  <ds:schemaRefs>
    <ds:schemaRef ds:uri="http://purl.org/dc/dcmitype/"/>
    <ds:schemaRef ds:uri="http://purl.org/dc/elements/1.1/"/>
    <ds:schemaRef ds:uri="http://schemas.microsoft.com/office/infopath/2007/PartnerControls"/>
    <ds:schemaRef ds:uri="http://schemas.microsoft.com/office/2006/metadata/properties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25462</TotalTime>
  <Words>1293</Words>
  <Application>Microsoft Office PowerPoint</Application>
  <PresentationFormat>On-screen Show (4:3)</PresentationFormat>
  <Paragraphs>244</Paragraphs>
  <Slides>14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 Unicode MS</vt:lpstr>
      <vt:lpstr>MS Gothic</vt:lpstr>
      <vt:lpstr>Arial</vt:lpstr>
      <vt:lpstr>Cambria Math</vt:lpstr>
      <vt:lpstr>Times New Roman</vt:lpstr>
      <vt:lpstr>Office Theme</vt:lpstr>
      <vt:lpstr>Document</vt:lpstr>
      <vt:lpstr>On the Single Carrier Waveforms for 11ay</vt:lpstr>
      <vt:lpstr>Abstract</vt:lpstr>
      <vt:lpstr>Problem Statement (1/2)</vt:lpstr>
      <vt:lpstr>Problem Statement (2/2)</vt:lpstr>
      <vt:lpstr>Properties of SC in 11ad</vt:lpstr>
      <vt:lpstr>CP DFT-s-OFDM: Basic Structure</vt:lpstr>
      <vt:lpstr>CP-less DFT-s-OFDM</vt:lpstr>
      <vt:lpstr>CP-less DFT-s-OFDM (cont.)</vt:lpstr>
      <vt:lpstr>DFT-s OFDM - PAPR</vt:lpstr>
      <vt:lpstr>Phase Noise Immunity</vt:lpstr>
      <vt:lpstr>Conclusion</vt:lpstr>
      <vt:lpstr>References</vt:lpstr>
      <vt:lpstr>Appendix</vt:lpstr>
      <vt:lpstr>Straw Poll (for Survey)</vt:lpstr>
    </vt:vector>
  </TitlesOfParts>
  <Company>InterDigital Communications, LLC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On_the_Single_Carrier_Waveforms</dc:title>
  <dc:creator>Sahin, Alphan</dc:creator>
  <cp:lastModifiedBy>Rui Yang</cp:lastModifiedBy>
  <cp:revision>886</cp:revision>
  <cp:lastPrinted>2016-07-22T14:42:00Z</cp:lastPrinted>
  <dcterms:created xsi:type="dcterms:W3CDTF">2015-10-28T17:33:34Z</dcterms:created>
  <dcterms:modified xsi:type="dcterms:W3CDTF">2016-11-07T16:48:16Z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0x01010068B519F59218FD4E88B58DE214C6B6C1</vt:lpwstr>
  </property>
</Properties>
</file>