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49" r:id="rId4"/>
    <p:sldId id="350" r:id="rId5"/>
    <p:sldId id="351" r:id="rId6"/>
    <p:sldId id="352" r:id="rId7"/>
    <p:sldId id="348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0014" autoAdjust="0"/>
    <p:restoredTop sz="93117" autoAdjust="0"/>
  </p:normalViewPr>
  <p:slideViewPr>
    <p:cSldViewPr>
      <p:cViewPr varScale="1">
        <p:scale>
          <a:sx n="67" d="100"/>
          <a:sy n="67" d="100"/>
        </p:scale>
        <p:origin x="-114" y="-3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Xxx xxx,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802.11-16/1444r0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7383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latin typeface="Calibri" panose="020F0502020204030204" pitchFamily="34" charset="0"/>
              </a:rPr>
              <a:t>EDMG PHY Headers for</a:t>
            </a:r>
            <a:br>
              <a:rPr lang="en-US" altLang="ja-JP" dirty="0">
                <a:latin typeface="Calibri" panose="020F0502020204030204" pitchFamily="34" charset="0"/>
              </a:rPr>
            </a:br>
            <a:r>
              <a:rPr lang="en-US" altLang="ja-JP" dirty="0">
                <a:latin typeface="Calibri" panose="020F0502020204030204" pitchFamily="34" charset="0"/>
              </a:rPr>
              <a:t>Open Loop Spatial Multiplexing</a:t>
            </a:r>
            <a:br>
              <a:rPr lang="en-US" altLang="ja-JP" dirty="0">
                <a:latin typeface="Calibri" panose="020F0502020204030204" pitchFamily="34" charset="0"/>
              </a:rPr>
            </a:br>
            <a:r>
              <a:rPr lang="en-US" altLang="ja-JP" dirty="0">
                <a:latin typeface="Calibri" panose="020F0502020204030204" pitchFamily="34" charset="0"/>
              </a:rPr>
              <a:t>in SU-MIMO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240037"/>
            <a:ext cx="91440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0058" y="299695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500101"/>
              </p:ext>
            </p:extLst>
          </p:nvPr>
        </p:nvGraphicFramePr>
        <p:xfrm>
          <a:off x="587375" y="3423345"/>
          <a:ext cx="7942263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Document" r:id="rId5" imgW="8516348" imgH="3445780" progId="Word.Document.8">
                  <p:embed/>
                </p:oleObj>
              </mc:Choice>
              <mc:Fallback>
                <p:oleObj name="Document" r:id="rId5" imgW="8516348" imgH="34457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3423345"/>
                        <a:ext cx="7942263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6712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anose="020F0502020204030204" pitchFamily="34" charset="0"/>
              </a:rPr>
              <a:t>Introduction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95536" y="1988840"/>
            <a:ext cx="8352928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Several MIMO scenarios for 11ay have been proposed [1], and the contribution of [2] proposed open loop spatial multiplexing (OLSM) + PH(Phase Hopping) as OLSM and showed PER(Packet Error Rate) performance. </a:t>
            </a:r>
            <a:r>
              <a:rPr lang="en-US" altLang="ja-JP" sz="2400" dirty="0">
                <a:latin typeface="Calibri" panose="020F0502020204030204" pitchFamily="34" charset="0"/>
              </a:rPr>
              <a:t>The contributions of </a:t>
            </a:r>
            <a:r>
              <a:rPr lang="en-US" altLang="ja-JP" sz="2400" dirty="0" smtClean="0">
                <a:latin typeface="Calibri" panose="020F0502020204030204" pitchFamily="34" charset="0"/>
              </a:rPr>
              <a:t>[3] </a:t>
            </a:r>
            <a:r>
              <a:rPr lang="en-US" altLang="ja-JP" sz="2400" dirty="0">
                <a:latin typeface="Calibri" panose="020F0502020204030204" pitchFamily="34" charset="0"/>
              </a:rPr>
              <a:t>proposed OLSM + PH with precoding as OLSM </a:t>
            </a:r>
            <a:r>
              <a:rPr lang="en-US" altLang="ja-JP" sz="2400" dirty="0" smtClean="0">
                <a:latin typeface="Calibri" panose="020F0502020204030204" pitchFamily="34" charset="0"/>
              </a:rPr>
              <a:t>and evaluated </a:t>
            </a:r>
            <a:r>
              <a:rPr lang="en-US" altLang="ja-JP" sz="2400" dirty="0">
                <a:latin typeface="Calibri" panose="020F0502020204030204" pitchFamily="34" charset="0"/>
              </a:rPr>
              <a:t>PER performance. </a:t>
            </a:r>
          </a:p>
          <a:p>
            <a:pPr marL="0" indent="0">
              <a:buNone/>
            </a:pPr>
            <a:endParaRPr lang="en-US" altLang="ja-JP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This contribution discusses the necessity of including related bits for OLSM in SU-MIMO EDMG-header-A </a:t>
            </a:r>
            <a:r>
              <a:rPr lang="en-US" altLang="ja-JP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[4].</a:t>
            </a:r>
            <a:endParaRPr lang="en-US" altLang="ja-JP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48" y="692696"/>
            <a:ext cx="9144000" cy="850106"/>
          </a:xfrm>
        </p:spPr>
        <p:txBody>
          <a:bodyPr>
            <a:noAutofit/>
          </a:bodyPr>
          <a:lstStyle/>
          <a:p>
            <a:r>
              <a:rPr lang="en-US" altLang="ja-JP" sz="3200" dirty="0" smtClean="0">
                <a:latin typeface="Calibri" panose="020F0502020204030204" pitchFamily="34" charset="0"/>
              </a:rPr>
              <a:t>Necessity </a:t>
            </a:r>
            <a:r>
              <a:rPr lang="en-US" altLang="ja-JP" sz="3200" dirty="0">
                <a:latin typeface="Calibri" panose="020F0502020204030204" pitchFamily="34" charset="0"/>
              </a:rPr>
              <a:t>of including related bits for </a:t>
            </a:r>
            <a:r>
              <a:rPr lang="en-US" altLang="ja-JP" sz="3200" dirty="0" smtClean="0">
                <a:latin typeface="Calibri" panose="020F0502020204030204" pitchFamily="34" charset="0"/>
              </a:rPr>
              <a:t>OLSM</a:t>
            </a:r>
            <a:br>
              <a:rPr lang="en-US" altLang="ja-JP" sz="3200" dirty="0" smtClean="0">
                <a:latin typeface="Calibri" panose="020F0502020204030204" pitchFamily="34" charset="0"/>
              </a:rPr>
            </a:br>
            <a:r>
              <a:rPr lang="en-US" altLang="ja-JP" sz="3200" dirty="0" smtClean="0">
                <a:latin typeface="Calibri" panose="020F0502020204030204" pitchFamily="34" charset="0"/>
              </a:rPr>
              <a:t>in </a:t>
            </a:r>
            <a:r>
              <a:rPr lang="en-US" altLang="ja-JP" sz="3200" dirty="0">
                <a:latin typeface="Calibri" panose="020F0502020204030204" pitchFamily="34" charset="0"/>
              </a:rPr>
              <a:t>SU-MIMO EDMG-header-A</a:t>
            </a:r>
            <a:endParaRPr kumimoji="1" lang="ja-JP" altLang="en-US" sz="3200" dirty="0">
              <a:latin typeface="Calibri" panose="020F0502020204030204" pitchFamily="34" charset="0"/>
            </a:endParaRPr>
          </a:p>
        </p:txBody>
      </p:sp>
      <p:sp>
        <p:nvSpPr>
          <p:cNvPr id="62" name="Rectangle 2"/>
          <p:cNvSpPr txBox="1">
            <a:spLocks noChangeArrowheads="1"/>
          </p:cNvSpPr>
          <p:nvPr/>
        </p:nvSpPr>
        <p:spPr>
          <a:xfrm>
            <a:off x="251520" y="1628800"/>
            <a:ext cx="8671744" cy="792088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spcBef>
                <a:spcPts val="0"/>
              </a:spcBef>
              <a:buSzPct val="50000"/>
              <a:buNone/>
            </a:pPr>
            <a:r>
              <a:rPr lang="en-US" altLang="ja-JP" dirty="0" smtClean="0">
                <a:latin typeface="Calibri" panose="020F0502020204030204" pitchFamily="34" charset="0"/>
              </a:rPr>
              <a:t>The </a:t>
            </a:r>
            <a:r>
              <a:rPr lang="en-US" altLang="ja-JP" dirty="0">
                <a:latin typeface="Calibri" panose="020F0502020204030204" pitchFamily="34" charset="0"/>
              </a:rPr>
              <a:t>contributions of </a:t>
            </a:r>
            <a:r>
              <a:rPr lang="en-US" altLang="ja-JP" dirty="0" smtClean="0">
                <a:latin typeface="Calibri" panose="020F0502020204030204" pitchFamily="34" charset="0"/>
              </a:rPr>
              <a:t>[3] </a:t>
            </a:r>
            <a:r>
              <a:rPr lang="en-US" altLang="ja-JP" dirty="0">
                <a:latin typeface="Calibri" panose="020F0502020204030204" pitchFamily="34" charset="0"/>
              </a:rPr>
              <a:t>proposed OLSM + PH </a:t>
            </a:r>
            <a:r>
              <a:rPr lang="en-US" altLang="ja-JP" dirty="0" smtClean="0">
                <a:latin typeface="Calibri" panose="020F0502020204030204" pitchFamily="34" charset="0"/>
              </a:rPr>
              <a:t>with </a:t>
            </a:r>
            <a:r>
              <a:rPr lang="en-US" altLang="ja-JP" dirty="0">
                <a:latin typeface="Calibri" panose="020F0502020204030204" pitchFamily="34" charset="0"/>
              </a:rPr>
              <a:t>precoding as OLSM </a:t>
            </a:r>
            <a:r>
              <a:rPr lang="en-US" altLang="ja-JP" dirty="0" smtClean="0">
                <a:latin typeface="Calibri" panose="020F0502020204030204" pitchFamily="34" charset="0"/>
              </a:rPr>
              <a:t>and the following motion has been passed.</a:t>
            </a:r>
          </a:p>
        </p:txBody>
      </p:sp>
      <p:sp>
        <p:nvSpPr>
          <p:cNvPr id="71" name="コンテンツ プレースホルダー 2"/>
          <p:cNvSpPr txBox="1">
            <a:spLocks/>
          </p:cNvSpPr>
          <p:nvPr/>
        </p:nvSpPr>
        <p:spPr>
          <a:xfrm>
            <a:off x="180870" y="2348880"/>
            <a:ext cx="8711610" cy="2520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altLang="ja-JP" sz="2400" dirty="0">
                <a:latin typeface="Calibri" panose="020F0502020204030204" pitchFamily="34" charset="0"/>
              </a:rPr>
              <a:t>Do you agree </a:t>
            </a:r>
            <a:r>
              <a:rPr lang="en-US" altLang="ja-JP" sz="2400" dirty="0" smtClean="0">
                <a:latin typeface="Calibri" panose="020F0502020204030204" pitchFamily="34" charset="0"/>
              </a:rPr>
              <a:t>to </a:t>
            </a:r>
            <a:r>
              <a:rPr lang="en-US" altLang="ja-JP" sz="2400" u="sng" dirty="0" smtClean="0">
                <a:latin typeface="Calibri" panose="020F0502020204030204" pitchFamily="34" charset="0"/>
              </a:rPr>
              <a:t>modify</a:t>
            </a:r>
            <a:r>
              <a:rPr lang="en-US" altLang="ja-JP" sz="2400" dirty="0" smtClean="0">
                <a:latin typeface="Calibri" panose="020F0502020204030204" pitchFamily="34" charset="0"/>
              </a:rPr>
              <a:t> the following in clause 6.1 of the SFD:</a:t>
            </a:r>
          </a:p>
          <a:p>
            <a:pPr marL="400050" lvl="1" indent="0">
              <a:buNone/>
            </a:pPr>
            <a:r>
              <a:rPr lang="en-US" altLang="ja-JP" sz="2400" dirty="0" smtClean="0">
                <a:latin typeface="Calibri" panose="020F0502020204030204" pitchFamily="34" charset="0"/>
              </a:rPr>
              <a:t>“For EDMG OFDM mode, the 11ay specification shall define SU EDMG PPDU transmission </a:t>
            </a:r>
            <a:r>
              <a:rPr lang="en-US" altLang="ja-JP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with and without phase hopping</a:t>
            </a:r>
            <a:r>
              <a:rPr lang="en-US" altLang="ja-JP" sz="2400" dirty="0" smtClean="0">
                <a:latin typeface="Calibri" panose="020F0502020204030204" pitchFamily="34" charset="0"/>
              </a:rPr>
              <a:t>. An EDMG STA may support transmission and reception of SU EDMG PPDU with phase hopping. In this mechanism, the following apply:</a:t>
            </a:r>
          </a:p>
          <a:p>
            <a:pPr marL="400050" lvl="1" indent="0">
              <a:buNone/>
            </a:pPr>
            <a:r>
              <a:rPr lang="en-US" altLang="ja-JP" sz="2400" dirty="0">
                <a:latin typeface="Calibri" panose="020F0502020204030204" pitchFamily="34" charset="0"/>
              </a:rPr>
              <a:t>	</a:t>
            </a:r>
            <a:r>
              <a:rPr lang="en-US" altLang="ja-JP" sz="2400" dirty="0" smtClean="0">
                <a:latin typeface="Calibri" panose="020F0502020204030204" pitchFamily="34" charset="0"/>
              </a:rPr>
              <a:t>- </a:t>
            </a:r>
            <a:r>
              <a:rPr lang="en-US" altLang="ja-JP" sz="24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Precoding may be used</a:t>
            </a:r>
          </a:p>
          <a:p>
            <a:pPr marL="400050" lvl="1" indent="0">
              <a:buNone/>
            </a:pPr>
            <a:r>
              <a:rPr lang="ja-JP" altLang="en-US" sz="2400" dirty="0" smtClean="0">
                <a:latin typeface="Calibri" panose="020F0502020204030204" pitchFamily="34" charset="0"/>
              </a:rPr>
              <a:t> </a:t>
            </a:r>
            <a:r>
              <a:rPr lang="en-US" altLang="ja-JP" sz="2400" dirty="0" smtClean="0">
                <a:latin typeface="Calibri" panose="020F0502020204030204" pitchFamily="34" charset="0"/>
              </a:rPr>
              <a:t>	- The period of phase hopping is TBD.”</a:t>
            </a:r>
            <a:r>
              <a:rPr lang="ja-JP" altLang="en-US" sz="2400" dirty="0" smtClean="0">
                <a:latin typeface="Calibri" panose="020F0502020204030204" pitchFamily="34" charset="0"/>
              </a:rPr>
              <a:t>　　　</a:t>
            </a:r>
            <a:endParaRPr lang="en-US" altLang="ja-JP" sz="2400" dirty="0">
              <a:latin typeface="Calibri" panose="020F0502020204030204" pitchFamily="34" charset="0"/>
            </a:endParaRPr>
          </a:p>
        </p:txBody>
      </p:sp>
      <p:sp>
        <p:nvSpPr>
          <p:cNvPr id="72" name="Rectangle 2"/>
          <p:cNvSpPr txBox="1">
            <a:spLocks noChangeArrowheads="1"/>
          </p:cNvSpPr>
          <p:nvPr/>
        </p:nvSpPr>
        <p:spPr>
          <a:xfrm>
            <a:off x="251520" y="4941168"/>
            <a:ext cx="8671744" cy="1152128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spcBef>
                <a:spcPts val="0"/>
              </a:spcBef>
              <a:buSzPct val="50000"/>
              <a:buNone/>
            </a:pPr>
            <a:r>
              <a:rPr lang="en-US" altLang="ja-JP" dirty="0">
                <a:latin typeface="Calibri" panose="020F0502020204030204" pitchFamily="34" charset="0"/>
              </a:rPr>
              <a:t>The </a:t>
            </a:r>
            <a:r>
              <a:rPr lang="en-US" altLang="ja-JP" dirty="0" smtClean="0">
                <a:latin typeface="Calibri" panose="020F0502020204030204" pitchFamily="34" charset="0"/>
              </a:rPr>
              <a:t>contribution </a:t>
            </a:r>
            <a:r>
              <a:rPr lang="en-US" altLang="ja-JP" dirty="0">
                <a:latin typeface="Calibri" panose="020F0502020204030204" pitchFamily="34" charset="0"/>
              </a:rPr>
              <a:t>of </a:t>
            </a:r>
            <a:r>
              <a:rPr lang="en-US" altLang="ja-JP" dirty="0" smtClean="0">
                <a:latin typeface="Calibri" panose="020F0502020204030204" pitchFamily="34" charset="0"/>
              </a:rPr>
              <a:t>[</a:t>
            </a:r>
            <a:r>
              <a:rPr lang="en-US" altLang="ja-JP" dirty="0">
                <a:latin typeface="Calibri" panose="020F0502020204030204" pitchFamily="34" charset="0"/>
              </a:rPr>
              <a:t>4</a:t>
            </a:r>
            <a:r>
              <a:rPr lang="en-US" altLang="ja-JP" dirty="0" smtClean="0">
                <a:latin typeface="Calibri" panose="020F0502020204030204" pitchFamily="34" charset="0"/>
              </a:rPr>
              <a:t>] proposed a </a:t>
            </a:r>
            <a:r>
              <a:rPr lang="en-US" altLang="ja-JP" dirty="0">
                <a:latin typeface="Calibri" panose="020F0502020204030204" pitchFamily="34" charset="0"/>
              </a:rPr>
              <a:t>definition </a:t>
            </a:r>
            <a:r>
              <a:rPr lang="en-US" altLang="ja-JP" dirty="0" smtClean="0">
                <a:latin typeface="Calibri" panose="020F0502020204030204" pitchFamily="34" charset="0"/>
              </a:rPr>
              <a:t>for SU-MIMO EDMG-header-A and we consider that including </a:t>
            </a:r>
            <a:r>
              <a:rPr lang="en-US" altLang="ja-JP" dirty="0">
                <a:latin typeface="Calibri" panose="020F0502020204030204" pitchFamily="34" charset="0"/>
              </a:rPr>
              <a:t>related bits for OLSM in SU-MIMO </a:t>
            </a:r>
            <a:r>
              <a:rPr lang="en-US" altLang="ja-JP" dirty="0" smtClean="0">
                <a:latin typeface="Calibri" panose="020F0502020204030204" pitchFamily="34" charset="0"/>
              </a:rPr>
              <a:t>EDMG-header-A is necessary.</a:t>
            </a:r>
            <a:endParaRPr lang="en-US" altLang="ja-JP" dirty="0">
              <a:latin typeface="Calibri" panose="020F0502020204030204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7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504056"/>
            <a:ext cx="9144000" cy="908720"/>
          </a:xfrm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Calibri" panose="020F0502020204030204" pitchFamily="34" charset="0"/>
              </a:rPr>
              <a:t>Additional SU-MIMO EDMG-Header-A fields</a:t>
            </a:r>
            <a:endParaRPr kumimoji="1" lang="ja-JP" altLang="en-US" sz="3600" dirty="0">
              <a:latin typeface="Calibri" panose="020F0502020204030204" pitchFamily="34" charset="0"/>
            </a:endParaRPr>
          </a:p>
        </p:txBody>
      </p:sp>
      <p:sp>
        <p:nvSpPr>
          <p:cNvPr id="8" name="コンテンツ プレースホルダー 2"/>
          <p:cNvSpPr>
            <a:spLocks noGrp="1"/>
          </p:cNvSpPr>
          <p:nvPr/>
        </p:nvSpPr>
        <p:spPr>
          <a:xfrm>
            <a:off x="323528" y="1556792"/>
            <a:ext cx="8435280" cy="24374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 smtClean="0">
                <a:latin typeface="Calibri" panose="020F0502020204030204" pitchFamily="34" charset="0"/>
              </a:rPr>
              <a:t>To indicate whether PH and precoding are applied or not, “</a:t>
            </a:r>
            <a:r>
              <a:rPr lang="en-US" altLang="ja-JP" dirty="0">
                <a:latin typeface="Calibri" panose="020F0502020204030204" pitchFamily="34" charset="0"/>
              </a:rPr>
              <a:t>Phase hopping</a:t>
            </a:r>
            <a:r>
              <a:rPr kumimoji="1" lang="en-US" altLang="ja-JP" dirty="0" smtClean="0">
                <a:latin typeface="Calibri" panose="020F0502020204030204" pitchFamily="34" charset="0"/>
              </a:rPr>
              <a:t> field (1bit)” and </a:t>
            </a:r>
            <a:r>
              <a:rPr lang="en-US" altLang="ja-JP" dirty="0" smtClean="0">
                <a:latin typeface="Calibri" panose="020F0502020204030204" pitchFamily="34" charset="0"/>
              </a:rPr>
              <a:t>“Precoding </a:t>
            </a:r>
            <a:r>
              <a:rPr lang="en-US" altLang="ja-JP" dirty="0">
                <a:latin typeface="Calibri" panose="020F0502020204030204" pitchFamily="34" charset="0"/>
              </a:rPr>
              <a:t>field </a:t>
            </a:r>
            <a:r>
              <a:rPr lang="en-US" altLang="ja-JP" dirty="0" smtClean="0">
                <a:latin typeface="Calibri" panose="020F0502020204030204" pitchFamily="34" charset="0"/>
              </a:rPr>
              <a:t>(1 bit</a:t>
            </a:r>
            <a:r>
              <a:rPr lang="en-US" altLang="ja-JP" dirty="0">
                <a:latin typeface="Calibri" panose="020F0502020204030204" pitchFamily="34" charset="0"/>
              </a:rPr>
              <a:t>)” </a:t>
            </a:r>
            <a:r>
              <a:rPr lang="en-US" altLang="ja-JP" dirty="0" smtClean="0">
                <a:latin typeface="Calibri" panose="020F0502020204030204" pitchFamily="34" charset="0"/>
              </a:rPr>
              <a:t>are </a:t>
            </a:r>
            <a:r>
              <a:rPr kumimoji="1" lang="en-US" altLang="ja-JP" dirty="0" smtClean="0">
                <a:latin typeface="Calibri" panose="020F0502020204030204" pitchFamily="34" charset="0"/>
              </a:rPr>
              <a:t>needed in the </a:t>
            </a:r>
            <a:r>
              <a:rPr lang="en-US" altLang="ja-JP" dirty="0">
                <a:latin typeface="Calibri" panose="020F0502020204030204" pitchFamily="34" charset="0"/>
              </a:rPr>
              <a:t>SU-MIMO </a:t>
            </a:r>
            <a:r>
              <a:rPr kumimoji="1" lang="en-US" altLang="ja-JP" dirty="0" smtClean="0">
                <a:latin typeface="Calibri" panose="020F0502020204030204" pitchFamily="34" charset="0"/>
              </a:rPr>
              <a:t>EDMG-Header-A.</a:t>
            </a:r>
          </a:p>
          <a:p>
            <a:r>
              <a:rPr lang="en-US" altLang="ja-JP" dirty="0" smtClean="0">
                <a:latin typeface="Calibri" panose="020F0502020204030204" pitchFamily="34" charset="0"/>
              </a:rPr>
              <a:t>“Precoding field” requires 1 bit for PH. </a:t>
            </a:r>
            <a:endParaRPr kumimoji="1" lang="en-US" altLang="ja-JP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321227"/>
              </p:ext>
            </p:extLst>
          </p:nvPr>
        </p:nvGraphicFramePr>
        <p:xfrm>
          <a:off x="251520" y="4245064"/>
          <a:ext cx="864096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955"/>
                <a:gridCol w="1659255"/>
                <a:gridCol w="55637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Field name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Number of bits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Description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Phase hopping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 value of 1 indicates that phase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hopping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is applied.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value of 0 indicates that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phase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hopping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is not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applied.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Precoding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e.g.: a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value of 0 indicates that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precod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ing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is not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applied,</a:t>
                      </a:r>
                    </a:p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and value of 1 indicates that precod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ing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is applied.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76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908720"/>
          </a:xfrm>
        </p:spPr>
        <p:txBody>
          <a:bodyPr/>
          <a:lstStyle/>
          <a:p>
            <a:r>
              <a:rPr lang="en-US" altLang="ja-JP" dirty="0" smtClean="0">
                <a:latin typeface="Calibri" panose="020F0502020204030204" pitchFamily="34" charset="0"/>
              </a:rPr>
              <a:t>Summary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2744" y="1744217"/>
            <a:ext cx="8599736" cy="3989039"/>
          </a:xfrm>
        </p:spPr>
        <p:txBody>
          <a:bodyPr>
            <a:normAutofit fontScale="92500" lnSpcReduction="10000"/>
          </a:bodyPr>
          <a:lstStyle/>
          <a:p>
            <a:pPr marL="0" lvl="0" indent="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</a:pPr>
            <a:r>
              <a:rPr lang="en-US" altLang="ja-JP" sz="2500" b="0" kern="1200" dirty="0">
                <a:solidFill>
                  <a:prstClr val="black"/>
                </a:solidFill>
                <a:latin typeface="Calibri"/>
                <a:ea typeface="ＭＳ Ｐゴシック"/>
              </a:rPr>
              <a:t>Regarding SU-MIMO EDMG-Header-A, the following motion of the contribution </a:t>
            </a:r>
            <a:r>
              <a:rPr lang="en-US" altLang="ja-JP" sz="2500" b="0" kern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[4] </a:t>
            </a:r>
            <a:r>
              <a:rPr lang="en-US" altLang="ja-JP" sz="2500" b="0" kern="1200" dirty="0">
                <a:solidFill>
                  <a:prstClr val="black"/>
                </a:solidFill>
                <a:latin typeface="Calibri"/>
                <a:ea typeface="ＭＳ Ｐゴシック"/>
              </a:rPr>
              <a:t>has been passed.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</a:pPr>
            <a:r>
              <a:rPr lang="en-US" altLang="ja-JP" sz="2200" kern="1200" dirty="0">
                <a:solidFill>
                  <a:prstClr val="black"/>
                </a:solidFill>
                <a:latin typeface="Calibri"/>
                <a:ea typeface="ＭＳ Ｐゴシック"/>
              </a:rPr>
              <a:t>Do you agree to add to the SFD the following fields in the EDMG-header A of an EDMG SU PPDU: SU/MU field (1 bit), BW (TBD), primary channel (TBD bits), MCS (TBD), GI/CP length field (2 bits), PSDU length field (22 bits), Beamformed field (1 bit), Short/Long LDPC (1 bit), number of SS (TBD)? </a:t>
            </a:r>
            <a:endParaRPr lang="en-US" altLang="ja-JP" sz="2200" kern="1200" dirty="0" smtClean="0">
              <a:solidFill>
                <a:prstClr val="black"/>
              </a:solidFill>
              <a:latin typeface="Calibri"/>
              <a:ea typeface="ＭＳ Ｐゴシック"/>
            </a:endParaRP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</a:pPr>
            <a:endParaRPr lang="en-US" altLang="ja-JP" sz="2200" kern="1200" dirty="0" smtClean="0">
              <a:solidFill>
                <a:prstClr val="black"/>
              </a:solidFill>
              <a:latin typeface="Calibri"/>
              <a:ea typeface="ＭＳ Ｐゴシック"/>
              <a:cs typeface="+mn-cs"/>
            </a:endParaRPr>
          </a:p>
          <a:p>
            <a:pPr lvl="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ja-JP" sz="2500" b="0" kern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In this contribution, additional </a:t>
            </a:r>
            <a:r>
              <a:rPr lang="en-US" altLang="ja-JP" sz="2500" b="0" kern="1200" dirty="0">
                <a:solidFill>
                  <a:prstClr val="black"/>
                </a:solidFill>
                <a:latin typeface="Calibri"/>
                <a:ea typeface="ＭＳ Ｐゴシック"/>
              </a:rPr>
              <a:t>SU-MIMO EDMG-Header-A fields are proposed.</a:t>
            </a:r>
            <a:endParaRPr lang="en-US" altLang="ja-JP" sz="2500" b="0" kern="1200" dirty="0" smtClean="0">
              <a:solidFill>
                <a:prstClr val="black"/>
              </a:solidFill>
              <a:latin typeface="Calibri"/>
              <a:ea typeface="ＭＳ Ｐゴシック"/>
            </a:endParaRP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</a:pPr>
            <a:r>
              <a:rPr lang="en-US" altLang="ja-JP" sz="2200" kern="1200" dirty="0">
                <a:solidFill>
                  <a:prstClr val="black"/>
                </a:solidFill>
                <a:latin typeface="Calibri"/>
                <a:ea typeface="ＭＳ Ｐゴシック"/>
              </a:rPr>
              <a:t>Phase hopping field (1 bit</a:t>
            </a:r>
            <a:r>
              <a:rPr lang="en-US" altLang="ja-JP" sz="2200" kern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)</a:t>
            </a:r>
          </a:p>
          <a:p>
            <a:pPr lvl="1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</a:pPr>
            <a:r>
              <a:rPr lang="en-US" altLang="ja-JP" sz="2200" kern="1200" dirty="0">
                <a:solidFill>
                  <a:prstClr val="black"/>
                </a:solidFill>
                <a:latin typeface="Calibri"/>
                <a:ea typeface="ＭＳ Ｐゴシック"/>
              </a:rPr>
              <a:t>Precoding field </a:t>
            </a:r>
            <a:r>
              <a:rPr lang="en-US" altLang="ja-JP" sz="2200" kern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(1 </a:t>
            </a:r>
            <a:r>
              <a:rPr lang="en-US" altLang="ja-JP" sz="2200" kern="1200" dirty="0">
                <a:solidFill>
                  <a:prstClr val="black"/>
                </a:solidFill>
                <a:latin typeface="Calibri"/>
                <a:ea typeface="ＭＳ Ｐゴシック"/>
              </a:rPr>
              <a:t>bits</a:t>
            </a:r>
            <a:r>
              <a:rPr lang="en-US" altLang="ja-JP" sz="2200" kern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)</a:t>
            </a:r>
            <a:endParaRPr lang="en-US" altLang="ja-JP" sz="2200" kern="12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51520" y="4797152"/>
            <a:ext cx="8671744" cy="648072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>
              <a:spcBef>
                <a:spcPts val="0"/>
              </a:spcBef>
              <a:buSzPct val="50000"/>
              <a:buNone/>
            </a:pPr>
            <a:endParaRPr lang="en-US" altLang="ja-JP" dirty="0">
              <a:latin typeface="Calibri" panose="020F0502020204030204" pitchFamily="34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27584" y="4581128"/>
            <a:ext cx="8063538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altLang="ja-JP" sz="24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95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908720"/>
          </a:xfrm>
        </p:spPr>
        <p:txBody>
          <a:bodyPr/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Straw poll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-180528" y="1628800"/>
            <a:ext cx="9217024" cy="30243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altLang="ja-JP" sz="2400" dirty="0">
                <a:latin typeface="Calibri" panose="020F0502020204030204" pitchFamily="34" charset="0"/>
              </a:rPr>
              <a:t>Do you agree </a:t>
            </a:r>
            <a:r>
              <a:rPr lang="en-US" altLang="ja-JP" sz="2400" dirty="0" smtClean="0">
                <a:latin typeface="Calibri" panose="020F0502020204030204" pitchFamily="34" charset="0"/>
              </a:rPr>
              <a:t>to add the following </a:t>
            </a:r>
            <a:r>
              <a:rPr lang="en-US" altLang="ja-JP" sz="2400" dirty="0">
                <a:latin typeface="Calibri" panose="020F0502020204030204" pitchFamily="34" charset="0"/>
              </a:rPr>
              <a:t>fields in the </a:t>
            </a:r>
            <a:r>
              <a:rPr lang="en-US" altLang="ja-JP" sz="2400" dirty="0" smtClean="0">
                <a:latin typeface="Calibri" panose="020F0502020204030204" pitchFamily="34" charset="0"/>
              </a:rPr>
              <a:t>EDMG-header-A </a:t>
            </a:r>
            <a:r>
              <a:rPr lang="en-US" altLang="ja-JP" sz="2400" dirty="0">
                <a:latin typeface="Calibri" panose="020F0502020204030204" pitchFamily="34" charset="0"/>
              </a:rPr>
              <a:t>of an </a:t>
            </a:r>
            <a:r>
              <a:rPr lang="en-US" altLang="ja-JP" sz="2400" dirty="0" smtClean="0">
                <a:latin typeface="Calibri" panose="020F0502020204030204" pitchFamily="34" charset="0"/>
              </a:rPr>
              <a:t>OFDM EDMG </a:t>
            </a:r>
            <a:r>
              <a:rPr lang="en-US" altLang="ja-JP" sz="2400" dirty="0">
                <a:latin typeface="Calibri" panose="020F0502020204030204" pitchFamily="34" charset="0"/>
              </a:rPr>
              <a:t>SU PPDU </a:t>
            </a:r>
            <a:r>
              <a:rPr lang="en-US" altLang="ja-JP" sz="2400" dirty="0" smtClean="0">
                <a:latin typeface="Calibri" panose="020F0502020204030204" pitchFamily="34" charset="0"/>
              </a:rPr>
              <a:t>to </a:t>
            </a:r>
            <a:r>
              <a:rPr lang="en-US" altLang="ja-JP" sz="2400" dirty="0">
                <a:latin typeface="Calibri" panose="020F0502020204030204" pitchFamily="34" charset="0"/>
              </a:rPr>
              <a:t>the </a:t>
            </a:r>
            <a:r>
              <a:rPr lang="en-US" altLang="ja-JP" sz="2400" dirty="0" smtClean="0">
                <a:latin typeface="Calibri" panose="020F0502020204030204" pitchFamily="34" charset="0"/>
              </a:rPr>
              <a:t>SFD: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endParaRPr lang="en-US" altLang="ja-JP" sz="2400" dirty="0" smtClean="0">
              <a:latin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altLang="ja-JP" sz="2400" dirty="0">
                <a:latin typeface="Calibri" panose="020F0502020204030204" pitchFamily="34" charset="0"/>
              </a:rPr>
              <a:t>	</a:t>
            </a:r>
            <a:r>
              <a:rPr lang="en-US" altLang="ja-JP" sz="2400" dirty="0" smtClean="0">
                <a:latin typeface="Calibri" panose="020F0502020204030204" pitchFamily="34" charset="0"/>
              </a:rPr>
              <a:t>- </a:t>
            </a:r>
            <a:r>
              <a:rPr lang="en-US" altLang="ja-JP" sz="2400" dirty="0">
                <a:latin typeface="Calibri" panose="020F0502020204030204" pitchFamily="34" charset="0"/>
              </a:rPr>
              <a:t>Phase hopping field (</a:t>
            </a:r>
            <a:r>
              <a:rPr lang="en-US" altLang="ja-JP" sz="2400" dirty="0" smtClean="0">
                <a:latin typeface="Calibri" panose="020F0502020204030204" pitchFamily="34" charset="0"/>
              </a:rPr>
              <a:t>1 bit): Reserved if either TX or RX does not </a:t>
            </a:r>
          </a:p>
          <a:p>
            <a:pPr marL="400050" lvl="1" indent="0">
              <a:buNone/>
            </a:pPr>
            <a:r>
              <a:rPr lang="en-US" altLang="ja-JP" sz="2400" dirty="0">
                <a:latin typeface="Calibri" panose="020F0502020204030204" pitchFamily="34" charset="0"/>
              </a:rPr>
              <a:t> </a:t>
            </a:r>
            <a:r>
              <a:rPr lang="en-US" altLang="ja-JP" sz="2400" dirty="0" smtClean="0">
                <a:latin typeface="Calibri" panose="020F0502020204030204" pitchFamily="34" charset="0"/>
              </a:rPr>
              <a:t>                                                          support phase hopping.</a:t>
            </a:r>
          </a:p>
          <a:p>
            <a:pPr marL="400050" lvl="1" indent="0">
              <a:buNone/>
            </a:pPr>
            <a:r>
              <a:rPr lang="ja-JP" altLang="en-US" sz="2400" dirty="0" smtClean="0">
                <a:latin typeface="Calibri" panose="020F0502020204030204" pitchFamily="34" charset="0"/>
              </a:rPr>
              <a:t> </a:t>
            </a:r>
            <a:r>
              <a:rPr lang="en-US" altLang="ja-JP" sz="2400" dirty="0" smtClean="0">
                <a:latin typeface="Calibri" panose="020F0502020204030204" pitchFamily="34" charset="0"/>
              </a:rPr>
              <a:t>	- Open loop precoding field (1 bit): Reserved if phase hopping field is </a:t>
            </a:r>
          </a:p>
          <a:p>
            <a:pPr marL="400050" lvl="1" indent="0">
              <a:buNone/>
            </a:pPr>
            <a:r>
              <a:rPr lang="en-US" altLang="ja-JP" sz="2400" dirty="0">
                <a:latin typeface="Calibri" panose="020F0502020204030204" pitchFamily="34" charset="0"/>
              </a:rPr>
              <a:t> </a:t>
            </a:r>
            <a:r>
              <a:rPr lang="en-US" altLang="ja-JP" sz="2400" dirty="0" smtClean="0">
                <a:latin typeface="Calibri" panose="020F0502020204030204" pitchFamily="34" charset="0"/>
              </a:rPr>
              <a:t>                                                                      “0”. Reserved if either TX or RX does </a:t>
            </a:r>
          </a:p>
          <a:p>
            <a:pPr marL="400050" lvl="1" indent="0">
              <a:buNone/>
            </a:pPr>
            <a:r>
              <a:rPr lang="en-US" altLang="ja-JP" sz="2400" dirty="0">
                <a:latin typeface="Calibri" panose="020F0502020204030204" pitchFamily="34" charset="0"/>
              </a:rPr>
              <a:t> </a:t>
            </a:r>
            <a:r>
              <a:rPr lang="en-US" altLang="ja-JP" sz="2400" dirty="0" smtClean="0">
                <a:latin typeface="Calibri" panose="020F0502020204030204" pitchFamily="34" charset="0"/>
              </a:rPr>
              <a:t>                                                                       not support phase hopping.</a:t>
            </a:r>
            <a:r>
              <a:rPr lang="ja-JP" altLang="en-US" sz="2400" dirty="0" smtClean="0">
                <a:latin typeface="Calibri" panose="020F0502020204030204" pitchFamily="34" charset="0"/>
              </a:rPr>
              <a:t>　　　</a:t>
            </a:r>
            <a:endParaRPr lang="en-US" altLang="ja-JP" sz="2400" dirty="0">
              <a:latin typeface="Calibri" panose="020F0502020204030204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8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Yutaka Murakami, Panasonic</a:t>
            </a:r>
            <a:endParaRPr lang="en-GB" dirty="0"/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676138" y="764704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kern="0" dirty="0" smtClean="0">
                <a:latin typeface="Calibri" panose="020F0502020204030204" pitchFamily="34" charset="0"/>
              </a:rPr>
              <a:t>References</a:t>
            </a:r>
            <a:endParaRPr lang="ja-JP" altLang="en-US" kern="0" dirty="0">
              <a:latin typeface="Calibri" panose="020F050202020403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76138" y="1988840"/>
            <a:ext cx="7772400" cy="4176464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US" altLang="zh-CN" sz="1800" dirty="0">
                <a:latin typeface="Calibri" panose="020F0502020204030204" pitchFamily="34" charset="0"/>
                <a:ea typeface="宋体" charset="-122"/>
              </a:rPr>
              <a:t>11-15-0334-01-ng60-mimo-framework</a:t>
            </a:r>
          </a:p>
          <a:p>
            <a:pPr eaLnBrk="0" hangingPunct="0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US" altLang="zh-CN" sz="1800" dirty="0" smtClean="0">
                <a:latin typeface="Calibri" panose="020F0502020204030204" pitchFamily="34" charset="0"/>
                <a:ea typeface="宋体" charset="-122"/>
              </a:rPr>
              <a:t>11-16-0669-01-00ay-open-loop-spatial-multiplexing-with-phase-hopping-for-11ay</a:t>
            </a:r>
            <a:endParaRPr lang="en-US" altLang="zh-CN" sz="1800" dirty="0">
              <a:latin typeface="Calibri" panose="020F0502020204030204" pitchFamily="34" charset="0"/>
              <a:ea typeface="宋体" charset="-122"/>
            </a:endParaRPr>
          </a:p>
          <a:p>
            <a:pPr eaLnBrk="0" hangingPunct="0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US" altLang="zh-CN" sz="1800" dirty="0" smtClean="0">
                <a:latin typeface="Calibri" panose="020F0502020204030204" pitchFamily="34" charset="0"/>
                <a:ea typeface="宋体" charset="-122"/>
              </a:rPr>
              <a:t>11-16-0959-00-00ay-open-loop-spatial-multiplexing-with-phase-hopping-for-11ay</a:t>
            </a:r>
          </a:p>
          <a:p>
            <a:pPr eaLnBrk="0" hangingPunct="0">
              <a:lnSpc>
                <a:spcPct val="150000"/>
              </a:lnSpc>
              <a:buFont typeface="+mj-lt"/>
              <a:buAutoNum type="arabicParenR"/>
              <a:defRPr/>
            </a:pPr>
            <a:r>
              <a:rPr lang="en-US" altLang="zh-CN" sz="1800" dirty="0" smtClean="0">
                <a:latin typeface="Calibri" panose="020F0502020204030204" pitchFamily="34" charset="0"/>
                <a:ea typeface="宋体" charset="-122"/>
              </a:rPr>
              <a:t>11-16-1046-00-00ay-preliminary-design-ok-edmg-headers</a:t>
            </a:r>
            <a:endParaRPr lang="en-US" altLang="ja-JP" sz="1800" dirty="0">
              <a:latin typeface="Calibri" panose="020F0502020204030204" pitchFamily="34" charset="0"/>
              <a:ea typeface="宋体" charset="-122"/>
            </a:endParaRPr>
          </a:p>
          <a:p>
            <a:pPr eaLnBrk="0" hangingPunct="0">
              <a:lnSpc>
                <a:spcPct val="150000"/>
              </a:lnSpc>
              <a:buFont typeface="+mj-lt"/>
              <a:buAutoNum type="arabicParenR"/>
              <a:defRPr/>
            </a:pPr>
            <a:endParaRPr lang="en-US" altLang="zh-CN" sz="1800" dirty="0" smtClean="0">
              <a:latin typeface="Calibri" panose="020F0502020204030204" pitchFamily="34" charset="0"/>
              <a:ea typeface="宋体" charset="-122"/>
            </a:endParaRPr>
          </a:p>
          <a:p>
            <a:pPr eaLnBrk="0" hangingPunct="0">
              <a:lnSpc>
                <a:spcPct val="150000"/>
              </a:lnSpc>
              <a:buFont typeface="+mj-lt"/>
              <a:buAutoNum type="arabicParenR"/>
              <a:defRPr/>
            </a:pPr>
            <a:endParaRPr lang="en-US" altLang="zh-CN" sz="1800" dirty="0">
              <a:latin typeface="Calibri" panose="020F0502020204030204" pitchFamily="34" charset="0"/>
              <a:ea typeface="宋体" charset="-122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226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544</Words>
  <Application>Microsoft Office PowerPoint</Application>
  <PresentationFormat>画面に合わせる (4:3)</PresentationFormat>
  <Paragraphs>81</Paragraphs>
  <Slides>7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EDMG PHY Headers for Open Loop Spatial Multiplexing in SU-MIMO</vt:lpstr>
      <vt:lpstr>Introduction</vt:lpstr>
      <vt:lpstr>Necessity of including related bits for OLSM in SU-MIMO EDMG-header-A</vt:lpstr>
      <vt:lpstr>Additional SU-MIMO EDMG-Header-A fields</vt:lpstr>
      <vt:lpstr>Summary</vt:lpstr>
      <vt:lpstr>Straw poll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2016-05-16T21:07:06Z</dcterms:created>
  <dcterms:modified xsi:type="dcterms:W3CDTF">2016-11-07T15:26:43Z</dcterms:modified>
</cp:coreProperties>
</file>