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3"/>
  </p:notesMasterIdLst>
  <p:handoutMasterIdLst>
    <p:handoutMasterId r:id="rId14"/>
  </p:handoutMasterIdLst>
  <p:sldIdLst>
    <p:sldId id="256" r:id="rId2"/>
    <p:sldId id="257" r:id="rId3"/>
    <p:sldId id="267" r:id="rId4"/>
    <p:sldId id="271" r:id="rId5"/>
    <p:sldId id="272" r:id="rId6"/>
    <p:sldId id="268" r:id="rId7"/>
    <p:sldId id="270" r:id="rId8"/>
    <p:sldId id="269" r:id="rId9"/>
    <p:sldId id="275" r:id="rId10"/>
    <p:sldId id="273" r:id="rId11"/>
    <p:sldId id="274" r:id="rId12"/>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2" autoAdjust="0"/>
    <p:restoredTop sz="94530" autoAdjust="0"/>
  </p:normalViewPr>
  <p:slideViewPr>
    <p:cSldViewPr>
      <p:cViewPr varScale="1">
        <p:scale>
          <a:sx n="113" d="100"/>
          <a:sy n="113" d="100"/>
        </p:scale>
        <p:origin x="48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11-16/1436-01-0arc</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January 2017</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Ruckus/Brocade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etconfcentral.org/database_docs"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mg-soft.com/mgMibExplorer.html" TargetMode="External"/><Relationship Id="rId2" Type="http://schemas.openxmlformats.org/officeDocument/2006/relationships/hyperlink" Target="http://www.mg-soft.com/mgYangDesigner.html" TargetMode="External"/><Relationship Id="rId1" Type="http://schemas.openxmlformats.org/officeDocument/2006/relationships/slideLayout" Target="../slideLayouts/slideLayout1.xml"/><Relationship Id="rId4" Type="http://schemas.openxmlformats.org/officeDocument/2006/relationships/hyperlink" Target="http://www.mg-soft.com/files/ADSL2-LINE-MIB.zi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YANG" TargetMode="External"/><Relationship Id="rId2" Type="http://schemas.openxmlformats.org/officeDocument/2006/relationships/hyperlink" Target="http://www.yang-central.org/twiki/bin/view/Main/WebHome" TargetMode="External"/><Relationship Id="rId1" Type="http://schemas.openxmlformats.org/officeDocument/2006/relationships/slideLayout" Target="../slideLayouts/slideLayout1.xml"/><Relationship Id="rId6" Type="http://schemas.openxmlformats.org/officeDocument/2006/relationships/hyperlink" Target="http://www.ieee802.org/3/YANG/public/" TargetMode="External"/><Relationship Id="rId5" Type="http://schemas.openxmlformats.org/officeDocument/2006/relationships/hyperlink" Target="https://github.com/YangModels/yang/tree/master/standard/ieee" TargetMode="External"/><Relationship Id="rId4" Type="http://schemas.openxmlformats.org/officeDocument/2006/relationships/hyperlink" Target="http://www.slideshare.net/cmoberg/a-30minute-introduction-to-netconf-and-ya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ools.ietf.org/html/rfc4741" TargetMode="External"/><Relationship Id="rId2" Type="http://schemas.openxmlformats.org/officeDocument/2006/relationships/hyperlink" Target="https://tools.ietf.org/html/rfc3535" TargetMode="External"/><Relationship Id="rId1" Type="http://schemas.openxmlformats.org/officeDocument/2006/relationships/slideLayout" Target="../slideLayouts/slideLayout1.xml"/><Relationship Id="rId6" Type="http://schemas.openxmlformats.org/officeDocument/2006/relationships/hyperlink" Target="https://tools.ietf.org/html/draft-ietf-netmod-smi-yang-05" TargetMode="External"/><Relationship Id="rId5" Type="http://schemas.openxmlformats.org/officeDocument/2006/relationships/hyperlink" Target="https://tools.ietf.org/html/rfc6241" TargetMode="External"/><Relationship Id="rId4" Type="http://schemas.openxmlformats.org/officeDocument/2006/relationships/hyperlink" Target="https://tools.ietf.org/html/rfc602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slideshare.net/cmoberg/a-30minute-introduction-to-netconf-and-yan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6/new-cummings-tsn-yang-work-0916-v00.pdf" TargetMode="External"/><Relationship Id="rId2" Type="http://schemas.openxmlformats.org/officeDocument/2006/relationships/hyperlink" Target="http://www.ieee802.org/1/files/public/docs2016/liaison-BBF-YANG-1116-v01.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Ruckus/Brocade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YANG Modelling and NETCONF Protocol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2016-11-07</a:t>
            </a:r>
          </a:p>
        </p:txBody>
      </p:sp>
      <p:graphicFrame>
        <p:nvGraphicFramePr>
          <p:cNvPr id="3119" name="Object 47"/>
          <p:cNvGraphicFramePr>
            <a:graphicFrameLocks noChangeAspect="1"/>
          </p:cNvGraphicFramePr>
          <p:nvPr>
            <p:extLst>
              <p:ext uri="{D42A27DB-BD31-4B8C-83A1-F6EECF244321}">
                <p14:modId xmlns:p14="http://schemas.microsoft.com/office/powerpoint/2010/main" val="4113175257"/>
              </p:ext>
            </p:extLst>
          </p:nvPr>
        </p:nvGraphicFramePr>
        <p:xfrm>
          <a:off x="539750" y="2351088"/>
          <a:ext cx="8064500" cy="2455862"/>
        </p:xfrm>
        <a:graphic>
          <a:graphicData uri="http://schemas.openxmlformats.org/presentationml/2006/ole">
            <mc:AlternateContent xmlns:mc="http://schemas.openxmlformats.org/markup-compatibility/2006">
              <mc:Choice xmlns:v="urn:schemas-microsoft-com:vml" Requires="v">
                <p:oleObj spid="_x0000_s3141" name="Document" r:id="rId4" imgW="8245941" imgH="2519647" progId="Word.Document.8">
                  <p:embed/>
                </p:oleObj>
              </mc:Choice>
              <mc:Fallback>
                <p:oleObj name="Document" r:id="rId4" imgW="8245941" imgH="2519647" progId="Word.Document.8">
                  <p:embed/>
                  <p:pic>
                    <p:nvPicPr>
                      <p:cNvPr id="0" name="Picture 47"/>
                      <p:cNvPicPr>
                        <a:picLocks noChangeAspect="1" noChangeArrowheads="1"/>
                      </p:cNvPicPr>
                      <p:nvPr/>
                    </p:nvPicPr>
                    <p:blipFill>
                      <a:blip r:embed="rId5"/>
                      <a:srcRect/>
                      <a:stretch>
                        <a:fillRect/>
                      </a:stretch>
                    </p:blipFill>
                    <p:spPr bwMode="auto">
                      <a:xfrm>
                        <a:off x="539750" y="2351088"/>
                        <a:ext cx="8064500"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hlinkClick r:id="rId2"/>
              </a:rPr>
              <a:t>http://www.netconfcentral.org/database_docs</a:t>
            </a:r>
            <a:r>
              <a:rPr lang="en-US" sz="2400" dirty="0"/>
              <a:t> </a:t>
            </a:r>
          </a:p>
        </p:txBody>
      </p:sp>
      <p:sp>
        <p:nvSpPr>
          <p:cNvPr id="4" name="Slide Number Placeholder 3"/>
          <p:cNvSpPr>
            <a:spLocks noGrp="1"/>
          </p:cNvSpPr>
          <p:nvPr>
            <p:ph type="sldNum" idx="10"/>
          </p:nvPr>
        </p:nvSpPr>
        <p:spPr/>
        <p:txBody>
          <a:bodyPr/>
          <a:lstStyle/>
          <a:p>
            <a:pPr>
              <a:defRPr/>
            </a:pPr>
            <a:r>
              <a:rPr lang="en-GB"/>
              <a:t>Slide </a:t>
            </a:r>
            <a:fld id="{9902F5C3-EE39-44CE-A5E3-4276D55FC75D}" type="slidenum">
              <a:rPr lang="en-GB" smtClean="0"/>
              <a:pPr>
                <a:defRPr/>
              </a:pPr>
              <a:t>10</a:t>
            </a:fld>
            <a:endParaRPr lang="en-GB"/>
          </a:p>
        </p:txBody>
      </p:sp>
      <p:sp>
        <p:nvSpPr>
          <p:cNvPr id="5" name="Footer Placeholder 4"/>
          <p:cNvSpPr>
            <a:spLocks noGrp="1"/>
          </p:cNvSpPr>
          <p:nvPr>
            <p:ph type="ftr" idx="11"/>
          </p:nvPr>
        </p:nvSpPr>
        <p:spPr/>
        <p:txBody>
          <a:bodyPr/>
          <a:lstStyle/>
          <a:p>
            <a:r>
              <a:rPr lang="en-GB" dirty="0"/>
              <a:t>Mark Hamilton, Ruckus/Brocade</a:t>
            </a:r>
          </a:p>
        </p:txBody>
      </p:sp>
      <p:pic>
        <p:nvPicPr>
          <p:cNvPr id="6146" name="Picture 2" descr="YangToo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7625" y="1556792"/>
            <a:ext cx="6960998" cy="4840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95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737393"/>
            <a:ext cx="7770813" cy="1065213"/>
          </a:xfrm>
        </p:spPr>
        <p:txBody>
          <a:bodyPr/>
          <a:lstStyle/>
          <a:p>
            <a:r>
              <a:rPr lang="en-US" sz="2400" dirty="0">
                <a:hlinkClick r:id="rId2"/>
              </a:rPr>
              <a:t>http://www.mg-soft.com/mgYangDesigner.html</a:t>
            </a:r>
            <a:r>
              <a:rPr lang="en-US" sz="2400" dirty="0"/>
              <a:t> </a:t>
            </a:r>
          </a:p>
        </p:txBody>
      </p:sp>
      <p:sp>
        <p:nvSpPr>
          <p:cNvPr id="4" name="Slide Number Placeholder 3"/>
          <p:cNvSpPr>
            <a:spLocks noGrp="1"/>
          </p:cNvSpPr>
          <p:nvPr>
            <p:ph type="sldNum" idx="10"/>
          </p:nvPr>
        </p:nvSpPr>
        <p:spPr/>
        <p:txBody>
          <a:bodyPr/>
          <a:lstStyle/>
          <a:p>
            <a:pPr>
              <a:defRPr/>
            </a:pPr>
            <a:r>
              <a:rPr lang="en-GB"/>
              <a:t>Slide </a:t>
            </a:r>
            <a:fld id="{9902F5C3-EE39-44CE-A5E3-4276D55FC75D}" type="slidenum">
              <a:rPr lang="en-GB" smtClean="0"/>
              <a:pPr>
                <a:defRPr/>
              </a:pPr>
              <a:t>11</a:t>
            </a:fld>
            <a:endParaRPr lang="en-GB"/>
          </a:p>
        </p:txBody>
      </p:sp>
      <p:sp>
        <p:nvSpPr>
          <p:cNvPr id="5" name="Footer Placeholder 4"/>
          <p:cNvSpPr>
            <a:spLocks noGrp="1"/>
          </p:cNvSpPr>
          <p:nvPr>
            <p:ph type="ftr" idx="11"/>
          </p:nvPr>
        </p:nvSpPr>
        <p:spPr/>
        <p:txBody>
          <a:bodyPr/>
          <a:lstStyle/>
          <a:p>
            <a:r>
              <a:rPr lang="en-GB" dirty="0"/>
              <a:t>Mark Hamilton, Ruckus/Brocade</a:t>
            </a:r>
          </a:p>
        </p:txBody>
      </p:sp>
      <p:sp>
        <p:nvSpPr>
          <p:cNvPr id="7" name="Rectangle 6"/>
          <p:cNvSpPr/>
          <p:nvPr/>
        </p:nvSpPr>
        <p:spPr>
          <a:xfrm>
            <a:off x="684212" y="2111365"/>
            <a:ext cx="7848872" cy="3477875"/>
          </a:xfrm>
          <a:prstGeom prst="rect">
            <a:avLst/>
          </a:prstGeom>
          <a:ln w="38100">
            <a:solidFill>
              <a:schemeClr val="accent5">
                <a:lumMod val="75000"/>
              </a:schemeClr>
            </a:solidFill>
          </a:ln>
        </p:spPr>
        <p:txBody>
          <a:bodyPr wrap="square">
            <a:spAutoFit/>
          </a:bodyPr>
          <a:lstStyle/>
          <a:p>
            <a:pPr algn="l"/>
            <a:r>
              <a:rPr lang="en-US" b="1" dirty="0"/>
              <a:t>Converting MIB files to YANG files</a:t>
            </a:r>
          </a:p>
          <a:p>
            <a:pPr algn="l"/>
            <a:endParaRPr lang="en-US" b="1" dirty="0"/>
          </a:p>
          <a:p>
            <a:pPr algn="l"/>
            <a:r>
              <a:rPr lang="en-US" dirty="0"/>
              <a:t>If you need to convert MIB files to YANG files, we certainly </a:t>
            </a:r>
            <a:r>
              <a:rPr lang="en-US" dirty="0" err="1"/>
              <a:t>recomend</a:t>
            </a:r>
            <a:r>
              <a:rPr lang="en-US" dirty="0"/>
              <a:t> using </a:t>
            </a:r>
            <a:r>
              <a:rPr lang="en-US" dirty="0">
                <a:hlinkClick r:id="rId3"/>
              </a:rPr>
              <a:t>MG-SOFT MIB Explorer</a:t>
            </a:r>
            <a:r>
              <a:rPr lang="en-US" dirty="0"/>
              <a:t>, which has, among many other features, also a function for converting MIB files to YANG files. </a:t>
            </a:r>
          </a:p>
          <a:p>
            <a:pPr algn="l"/>
            <a:endParaRPr lang="en-US" dirty="0"/>
          </a:p>
          <a:p>
            <a:pPr algn="l"/>
            <a:r>
              <a:rPr lang="en-US" dirty="0"/>
              <a:t>After the conversion you can continue editing YANG files in MG-SOFT Visual YANG Designer in order to add or edit the properties that were not available in the original MIB files. Here you can find a zip file containing both, the original MIB file and the </a:t>
            </a:r>
            <a:r>
              <a:rPr lang="en-US" dirty="0">
                <a:hlinkClick r:id="rId4"/>
              </a:rPr>
              <a:t>YANG file</a:t>
            </a:r>
            <a:r>
              <a:rPr lang="en-US" dirty="0"/>
              <a:t> converted from the MIB by MIB Explorer. </a:t>
            </a:r>
          </a:p>
        </p:txBody>
      </p:sp>
    </p:spTree>
    <p:extLst>
      <p:ext uri="{BB962C8B-B14F-4D97-AF65-F5344CB8AC3E}">
        <p14:creationId xmlns:p14="http://schemas.microsoft.com/office/powerpoint/2010/main" val="1308353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Ruckus/Brocade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has a VERY brief introduction to YANG modelling and NETCONF protocol, for managing configuration of systems, in preparation for consideration by ARC, and potential recommendation to 802.11 WG on use of these methods in the 802.11 Std.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3</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Some useful web-sites, I’ve found</a:t>
            </a:r>
            <a:endParaRPr lang="en-US" sz="3600" b="0" kern="1200" dirty="0">
              <a:solidFill>
                <a:schemeClr val="accent6"/>
              </a:solidFill>
            </a:endParaRPr>
          </a:p>
        </p:txBody>
      </p:sp>
      <p:sp>
        <p:nvSpPr>
          <p:cNvPr id="163" name="Text Placeholder 2"/>
          <p:cNvSpPr>
            <a:spLocks noGrp="1"/>
          </p:cNvSpPr>
          <p:nvPr>
            <p:ph type="body" sz="quarter" idx="4294967295"/>
          </p:nvPr>
        </p:nvSpPr>
        <p:spPr>
          <a:xfrm>
            <a:off x="239713" y="1705658"/>
            <a:ext cx="8578850" cy="4603067"/>
          </a:xfrm>
        </p:spPr>
        <p:txBody>
          <a:bodyPr>
            <a:normAutofit/>
          </a:bodyPr>
          <a:lstStyle/>
          <a:p>
            <a:pPr marL="457200" indent="-457200">
              <a:lnSpc>
                <a:spcPct val="85000"/>
              </a:lnSpc>
              <a:spcBef>
                <a:spcPts val="1475"/>
              </a:spcBef>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2"/>
              </a:rPr>
              <a:t>http://www.yang-central.org/twiki/bin/view/Main/WebHome</a:t>
            </a:r>
            <a:endParaRPr lang="en-US" sz="3200" dirty="0">
              <a:solidFill>
                <a:srgbClr val="435153"/>
              </a:solidFill>
              <a:latin typeface="Times New Roman" pitchFamily="18" charset="0"/>
              <a:ea typeface="MS Gothic" pitchFamily="49" charset="-128"/>
            </a:endParaRPr>
          </a:p>
          <a:p>
            <a:pPr marL="457200" indent="-457200">
              <a:lnSpc>
                <a:spcPct val="85000"/>
              </a:lnSpc>
              <a:spcBef>
                <a:spcPts val="1475"/>
              </a:spcBef>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3"/>
              </a:rPr>
              <a:t>https://en.wikipedia.org/wiki/YANG</a:t>
            </a:r>
            <a:endParaRPr lang="en-US" sz="3200" dirty="0">
              <a:solidFill>
                <a:srgbClr val="435153"/>
              </a:solidFill>
              <a:latin typeface="Times New Roman" pitchFamily="18" charset="0"/>
              <a:ea typeface="MS Gothic" pitchFamily="49" charset="-128"/>
            </a:endParaRPr>
          </a:p>
          <a:p>
            <a:pPr marL="457200" indent="-457200">
              <a:lnSpc>
                <a:spcPct val="85000"/>
              </a:lnSpc>
              <a:spcBef>
                <a:spcPts val="1475"/>
              </a:spcBef>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4"/>
              </a:rPr>
              <a:t>http://www.slideshare.net/cmoberg/a-30minute-introduction-to-netconf-and-yang</a:t>
            </a:r>
            <a:endParaRPr lang="en-US" sz="3200" dirty="0">
              <a:solidFill>
                <a:srgbClr val="435153"/>
              </a:solidFill>
              <a:latin typeface="Times New Roman" pitchFamily="18" charset="0"/>
              <a:ea typeface="MS Gothic" pitchFamily="49" charset="-128"/>
            </a:endParaRPr>
          </a:p>
          <a:p>
            <a:pPr marL="0" indent="0">
              <a:lnSpc>
                <a:spcPct val="85000"/>
              </a:lnSpc>
              <a:spcBef>
                <a:spcPts val="1475"/>
              </a:spcBef>
            </a:pPr>
            <a:r>
              <a:rPr lang="en-US" sz="3200" dirty="0">
                <a:solidFill>
                  <a:srgbClr val="435153"/>
                </a:solidFill>
                <a:latin typeface="Times New Roman" pitchFamily="18" charset="0"/>
                <a:ea typeface="MS Gothic" pitchFamily="49" charset="-128"/>
              </a:rPr>
              <a:t>New!:</a:t>
            </a:r>
          </a:p>
          <a:p>
            <a:pPr>
              <a:buFont typeface="Arial" panose="020B0604020202020204" pitchFamily="34" charset="0"/>
              <a:buChar char="•"/>
            </a:pPr>
            <a:r>
              <a:rPr lang="en-US" b="0" dirty="0">
                <a:hlinkClick r:id="rId5"/>
              </a:rPr>
              <a:t>https://github.com/YangModels/yang/tree/master/standard/ieee</a:t>
            </a:r>
            <a:r>
              <a:rPr lang="en-US" b="0" dirty="0"/>
              <a:t> </a:t>
            </a:r>
          </a:p>
          <a:p>
            <a:pPr>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6"/>
              </a:rPr>
              <a:t>http://www.ieee802.org/3/YANG/public/</a:t>
            </a:r>
            <a:r>
              <a:rPr lang="en-US" sz="3200" dirty="0">
                <a:solidFill>
                  <a:srgbClr val="435153"/>
                </a:solidFill>
                <a:latin typeface="Times New Roman" pitchFamily="18" charset="0"/>
                <a:ea typeface="MS Gothic" pitchFamily="49" charset="-128"/>
              </a:rPr>
              <a:t>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4</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References</a:t>
            </a:r>
            <a:endParaRPr lang="en-US" sz="3600" b="0" kern="1200" dirty="0">
              <a:solidFill>
                <a:schemeClr val="accent6"/>
              </a:solidFill>
            </a:endParaRPr>
          </a:p>
        </p:txBody>
      </p:sp>
      <p:sp>
        <p:nvSpPr>
          <p:cNvPr id="163" name="Text Placeholder 2"/>
          <p:cNvSpPr>
            <a:spLocks noGrp="1"/>
          </p:cNvSpPr>
          <p:nvPr>
            <p:ph type="body" sz="quarter" idx="4294967295"/>
          </p:nvPr>
        </p:nvSpPr>
        <p:spPr>
          <a:xfrm>
            <a:off x="239713" y="1705658"/>
            <a:ext cx="8578850" cy="4603067"/>
          </a:xfrm>
        </p:spPr>
        <p:txBody>
          <a:bodyPr>
            <a:normAutofit fontScale="85000" lnSpcReduction="20000"/>
          </a:bodyPr>
          <a:lstStyle/>
          <a:p>
            <a:pPr marL="457200" indent="-457200">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2"/>
              </a:rPr>
              <a:t>RFC 3535</a:t>
            </a:r>
            <a:r>
              <a:rPr lang="en-US" sz="3200" dirty="0">
                <a:solidFill>
                  <a:srgbClr val="435153"/>
                </a:solidFill>
                <a:latin typeface="Times New Roman" pitchFamily="18" charset="0"/>
                <a:ea typeface="MS Gothic" pitchFamily="49" charset="-128"/>
              </a:rPr>
              <a:t> - Overview of the 2002 IAB Network Management Workshop, May 2003</a:t>
            </a:r>
          </a:p>
          <a:p>
            <a:pPr marL="457200" indent="-457200">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3"/>
              </a:rPr>
              <a:t>RFC 4741</a:t>
            </a:r>
            <a:r>
              <a:rPr lang="en-US" sz="3200" dirty="0">
                <a:solidFill>
                  <a:srgbClr val="435153"/>
                </a:solidFill>
                <a:latin typeface="Times New Roman" pitchFamily="18" charset="0"/>
                <a:ea typeface="MS Gothic" pitchFamily="49" charset="-128"/>
              </a:rPr>
              <a:t> - NETCONF Configuration Protocol, Dec 2006</a:t>
            </a:r>
          </a:p>
          <a:p>
            <a:pPr marL="457200" indent="-457200">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4"/>
              </a:rPr>
              <a:t>RFC 6020</a:t>
            </a:r>
            <a:r>
              <a:rPr lang="en-US" sz="3200" dirty="0">
                <a:solidFill>
                  <a:srgbClr val="435153"/>
                </a:solidFill>
                <a:latin typeface="Times New Roman" pitchFamily="18" charset="0"/>
                <a:ea typeface="MS Gothic" pitchFamily="49" charset="-128"/>
              </a:rPr>
              <a:t> - YANG - A Data Modeling Language for the Network Configuration Protocol (NETCONF), Oct 2010</a:t>
            </a:r>
          </a:p>
          <a:p>
            <a:pPr marL="457200" indent="-457200">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5"/>
              </a:rPr>
              <a:t>RFC 6241</a:t>
            </a:r>
            <a:r>
              <a:rPr lang="en-US" sz="3200" dirty="0">
                <a:solidFill>
                  <a:srgbClr val="435153"/>
                </a:solidFill>
                <a:latin typeface="Times New Roman" pitchFamily="18" charset="0"/>
                <a:ea typeface="MS Gothic" pitchFamily="49" charset="-128"/>
              </a:rPr>
              <a:t> - Network Configuration Protocol (NETCONF), June 2011</a:t>
            </a:r>
          </a:p>
          <a:p>
            <a:pPr marL="457200" indent="-457200">
              <a:buFont typeface="Arial" panose="020B0604020202020204" pitchFamily="34" charset="0"/>
              <a:buChar char="•"/>
            </a:pPr>
            <a:r>
              <a:rPr lang="en-US" sz="3200" dirty="0">
                <a:solidFill>
                  <a:srgbClr val="435153"/>
                </a:solidFill>
                <a:latin typeface="Times New Roman" pitchFamily="18" charset="0"/>
                <a:ea typeface="MS Gothic" pitchFamily="49" charset="-128"/>
                <a:hlinkClick r:id="rId6"/>
              </a:rPr>
              <a:t>https://tools.ietf.org/html/draft-ietf-netmod-smi-yang-05</a:t>
            </a:r>
            <a:r>
              <a:rPr lang="en-US" sz="3200" dirty="0">
                <a:solidFill>
                  <a:srgbClr val="435153"/>
                </a:solidFill>
                <a:latin typeface="Times New Roman" pitchFamily="18" charset="0"/>
                <a:ea typeface="MS Gothic" pitchFamily="49" charset="-128"/>
              </a:rPr>
              <a:t> - Translation of SMIv2 MIB Modules to YANG Modules, April 2012</a:t>
            </a:r>
          </a:p>
          <a:p>
            <a:pPr marL="457200" indent="-457200">
              <a:lnSpc>
                <a:spcPct val="85000"/>
              </a:lnSpc>
              <a:spcBef>
                <a:spcPts val="1475"/>
              </a:spcBef>
              <a:buFont typeface="Arial" panose="020B0604020202020204" pitchFamily="34" charset="0"/>
              <a:buChar char="•"/>
            </a:pPr>
            <a:endParaRPr lang="en-US" sz="3200" dirty="0">
              <a:solidFill>
                <a:srgbClr val="435153"/>
              </a:solidFill>
              <a:latin typeface="Times New Roman" pitchFamily="18" charset="0"/>
              <a:ea typeface="MS Gothic" pitchFamily="49" charset="-128"/>
            </a:endParaRPr>
          </a:p>
        </p:txBody>
      </p:sp>
    </p:spTree>
    <p:extLst>
      <p:ext uri="{BB962C8B-B14F-4D97-AF65-F5344CB8AC3E}">
        <p14:creationId xmlns:p14="http://schemas.microsoft.com/office/powerpoint/2010/main" val="35483758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5</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54780" y="743953"/>
            <a:ext cx="8589963" cy="477161"/>
          </a:xfrm>
        </p:spPr>
        <p:txBody>
          <a:bodyPr/>
          <a:lstStyle/>
          <a:p>
            <a:pPr algn="l" defTabSz="914400">
              <a:lnSpc>
                <a:spcPct val="80000"/>
              </a:lnSpc>
              <a:buFont typeface="Times New Roman" pitchFamily="16" charset="0"/>
              <a:buNone/>
              <a:defRPr/>
            </a:pPr>
            <a:r>
              <a:rPr lang="en-US" b="0" kern="1200" dirty="0">
                <a:solidFill>
                  <a:srgbClr val="435153"/>
                </a:solidFill>
              </a:rPr>
              <a:t>Pros/Cons of SNMP/SMI/MIB, from RFC 3535</a:t>
            </a:r>
            <a:endParaRPr lang="en-US" b="0" kern="1200" dirty="0">
              <a:solidFill>
                <a:schemeClr val="accent6"/>
              </a:solidFill>
            </a:endParaRPr>
          </a:p>
        </p:txBody>
      </p:sp>
      <p:sp>
        <p:nvSpPr>
          <p:cNvPr id="3" name="Rectangle 1"/>
          <p:cNvSpPr>
            <a:spLocks noGrp="1" noChangeArrowheads="1"/>
          </p:cNvSpPr>
          <p:nvPr>
            <p:ph type="body" sz="quarter" idx="4294967295"/>
          </p:nvPr>
        </p:nvSpPr>
        <p:spPr bwMode="auto">
          <a:xfrm>
            <a:off x="369330" y="1135490"/>
            <a:ext cx="8302625" cy="5339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 SNMP works reasonably well for device monitoring. The stateless nature of SNMP is useful for statistical and status polling.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 SNMP is widely deployed for basic monitoring. Some core MIB modules, such as the IF-MIB [RFC2863], are implemented on most networking devices.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 There are many well defined proprietary MIB modules developed by network device vendors to support their management products.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 SNMP is an important data source for systems that do event correlation, alarm detection, and root cause analysis.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o SNMP requires applications to be useful. SNMP was, from its early days, designed as a programmatic interface between management applications and devices. As such, using SNMP without management applications or smart tools appears to be more complicated.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o Standardized MIB modules often lack writable MIB objects which can be used for configuration, and this leads to a situation where the interesting writable objects exist in proprietary MIB modules.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 There are scaling problems with regard to the number of objects in a device. While SNMP provides reasonable performance for the retrieval of a small amount of data from many devices, it becomes rather slow when retrieving large amounts of data (such as routing tables) from a few devices. </a:t>
            </a:r>
          </a:p>
          <a:p>
            <a:pPr marL="0" marR="0" lvl="0" indent="0" algn="l" defTabSz="914400" rtl="0" eaLnBrk="0" fontAlgn="base" latinLnBrk="0" hangingPunct="0">
              <a:lnSpc>
                <a:spcPct val="100000"/>
              </a:lnSpc>
              <a:spcBef>
                <a:spcPct val="0"/>
              </a:spcBef>
              <a:spcAft>
                <a:spcPct val="0"/>
              </a:spcAft>
              <a:buClrTx/>
              <a:buSzTx/>
              <a:tabLst/>
            </a:pPr>
            <a:r>
              <a:rPr kumimoji="0" lang="en-US" altLang="en-US" sz="1100" b="0" i="0" u="none" strike="noStrike" cap="none" normalizeH="0" baseline="0" dirty="0">
                <a:ln>
                  <a:noFill/>
                </a:ln>
                <a:solidFill>
                  <a:schemeClr val="tx1"/>
                </a:solidFill>
                <a:effectLst/>
                <a:latin typeface="Arial Unicode MS" panose="020B0604020202020204" pitchFamily="34" charset="-128"/>
              </a:rPr>
              <a:t>- There is too little deployment of writable MIB modules. While there are some notable exceptions in areas, such as cable modems where writable MIB modules are essential, it appears that router equipment is usually not fully configurable via SNMP. </a:t>
            </a:r>
          </a:p>
          <a:p>
            <a:pPr marL="0" lvl="0" indent="0" defTabSz="914400" eaLnBrk="0" hangingPunct="0">
              <a:spcBef>
                <a:spcPct val="0"/>
              </a:spcBef>
              <a:buClrTx/>
              <a:buSzTx/>
            </a:pPr>
            <a:r>
              <a:rPr kumimoji="0" lang="en-US" altLang="en-US" sz="1100" b="0" i="0" u="none" strike="noStrike" cap="none" normalizeH="0" baseline="0" dirty="0">
                <a:ln>
                  <a:noFill/>
                </a:ln>
                <a:solidFill>
                  <a:schemeClr val="tx1"/>
                </a:solidFill>
                <a:effectLst/>
                <a:latin typeface="Arial Unicode MS" panose="020B0604020202020204" pitchFamily="34" charset="-128"/>
              </a:rPr>
              <a:t>- The SNMP transactional model and the protocol constraints make it more complex to implement MIBs, as compared to the implementation of commands of a command line interface interpreter. A logical operation on a MIB can turn into a sequence of SNMP interactions</a:t>
            </a:r>
            <a:r>
              <a:rPr kumimoji="0" lang="en-US" altLang="en-US" sz="1100" b="0" i="0" u="none" strike="noStrike" cap="none" normalizeH="0" baseline="0" dirty="0">
                <a:ln>
                  <a:noFill/>
                </a:ln>
                <a:solidFill>
                  <a:schemeClr val="tx1"/>
                </a:solidFill>
                <a:effectLst/>
              </a:rPr>
              <a:t> </a:t>
            </a:r>
            <a:r>
              <a:rPr lang="en-US" altLang="en-US" sz="1100" b="0" dirty="0">
                <a:solidFill>
                  <a:schemeClr val="tx1"/>
                </a:solidFill>
                <a:latin typeface="Arial Unicode MS" panose="020B0604020202020204" pitchFamily="34" charset="-128"/>
              </a:rPr>
              <a:t>where the implementation has to maintain state until the operation is complete, or until a failure has been determined. In case of a failure, a robust implementation must be smart enough to roll the device back into a consistent state. </a:t>
            </a:r>
          </a:p>
          <a:p>
            <a:pPr marL="0" lvl="0" indent="0" defTabSz="914400" eaLnBrk="0" hangingPunct="0">
              <a:spcBef>
                <a:spcPct val="0"/>
              </a:spcBef>
              <a:buClrTx/>
              <a:buSzTx/>
            </a:pPr>
            <a:r>
              <a:rPr lang="en-US" altLang="en-US" sz="1100" b="0" dirty="0">
                <a:solidFill>
                  <a:schemeClr val="tx1"/>
                </a:solidFill>
                <a:latin typeface="Arial Unicode MS" panose="020B0604020202020204" pitchFamily="34" charset="-128"/>
              </a:rPr>
              <a:t>- SNMP does not support easy retrieval and playback of configurations. One part of the problem is that it is not easy to identify configuration objects. Another part of the problem is that the naming system is very specific and physical device reconfigurations can thus break the capability to play back a previous configuration. </a:t>
            </a:r>
          </a:p>
          <a:p>
            <a:pPr marL="0" lvl="0" indent="0" defTabSz="914400" eaLnBrk="0" hangingPunct="0">
              <a:spcBef>
                <a:spcPct val="0"/>
              </a:spcBef>
              <a:buClrTx/>
              <a:buSzTx/>
            </a:pPr>
            <a:r>
              <a:rPr lang="en-US" altLang="en-US" sz="1100" b="0" dirty="0">
                <a:solidFill>
                  <a:schemeClr val="tx1"/>
                </a:solidFill>
                <a:latin typeface="Arial Unicode MS" panose="020B0604020202020204" pitchFamily="34" charset="-128"/>
              </a:rPr>
              <a:t>- There is often a semantic mismatch between the task-oriented view of the world usually preferred by operators and the data-centric view of the world provided by SNMP. Mapping from a task-oriented view to the data-centric view often requires some non-trivial code on the management application side. </a:t>
            </a:r>
          </a:p>
          <a:p>
            <a:pPr marL="0" lvl="0" indent="0" defTabSz="914400" eaLnBrk="0" hangingPunct="0">
              <a:spcBef>
                <a:spcPct val="0"/>
              </a:spcBef>
              <a:buClrTx/>
              <a:buSzTx/>
            </a:pPr>
            <a:r>
              <a:rPr lang="en-US" altLang="en-US" sz="1100" b="0" dirty="0">
                <a:solidFill>
                  <a:schemeClr val="tx1"/>
                </a:solidFill>
                <a:latin typeface="Arial Unicode MS" panose="020B0604020202020204" pitchFamily="34" charset="-128"/>
              </a:rPr>
              <a:t>- Several standardized MIB modules lack a description of high-level procedures. It is often not obvious from reading the MIB modules how certain high-level tasks are accomplished, which leads to several different ways to achieve the same goal, which increases costs and hinders interoperability.</a:t>
            </a:r>
          </a:p>
        </p:txBody>
      </p:sp>
      <p:sp>
        <p:nvSpPr>
          <p:cNvPr id="5" name="Rectangle 3"/>
          <p:cNvSpPr>
            <a:spLocks noChangeArrowheads="1"/>
          </p:cNvSpPr>
          <p:nvPr/>
        </p:nvSpPr>
        <p:spPr bwMode="auto">
          <a:xfrm>
            <a:off x="152400" y="304056"/>
            <a:ext cx="19749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13880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6</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Purpose of YANG</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1148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latin typeface="Times New Roman" pitchFamily="18" charset="0"/>
                <a:ea typeface="MS Gothic" pitchFamily="49" charset="-128"/>
              </a:rPr>
              <a:t>“</a:t>
            </a:r>
            <a:r>
              <a:rPr lang="en-US" altLang="en-US" sz="2000" b="0" dirty="0">
                <a:solidFill>
                  <a:schemeClr val="tx1"/>
                </a:solidFill>
                <a:latin typeface="Arial Unicode MS" panose="020B0604020202020204" pitchFamily="34" charset="-128"/>
              </a:rPr>
              <a:t>YANG is a data modeling language used to model configuration and state data manipulated by the Network Configuration Protocol (NETCONF), NETCONF remote procedure calls, and NETCONF notifications.  YANG is used to model the operations and content layers of NETCONF (see the NETCONF Configuration Protocol [RFC4741], Section 1.1).</a:t>
            </a:r>
            <a:endParaRPr lang="en-GB" kern="0" dirty="0">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Arial Unicode MS" panose="020B0604020202020204" pitchFamily="34" charset="-128"/>
              </a:rPr>
              <a:t>“YANG strikes a balance between high-level data modeling and low-level bits-on-the-wire encoding.  The reader of a YANG module can see the high-level view of the data model while understanding how the data will be encoded in NETCONF operations.”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Arial Unicode MS" panose="020B0604020202020204" pitchFamily="34" charset="-128"/>
              </a:rPr>
              <a:t>Per IETF RFC 6020</a:t>
            </a: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21396983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7</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Benefits of YANG</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1148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latin typeface="Times New Roman" pitchFamily="18" charset="0"/>
                <a:ea typeface="MS Gothic" pitchFamily="49" charset="-128"/>
              </a:rPr>
              <a:t>“</a:t>
            </a:r>
            <a:r>
              <a:rPr lang="en-US" sz="2000" dirty="0"/>
              <a:t>YANG is a data modeling language designed to write data models for the NETCONF protocol. It provides the following features: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Human readable, and easy to learn representation</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Hierarchical configuration data models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Reusable types and groupings (structured types)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Extensibility through augmentation mechanisms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Supports definition of operations (RPCs)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Formal constraints for configuration validation</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Data modularity through modules and sub-modules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Well defined versioning rules.”</a:t>
            </a:r>
          </a:p>
          <a:p>
            <a:pPr marL="1196975" lvl="2"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err="1">
                <a:solidFill>
                  <a:schemeClr val="tx1"/>
                </a:solidFill>
                <a:latin typeface="Arial Unicode MS" panose="020B0604020202020204" pitchFamily="34" charset="-128"/>
              </a:rPr>
              <a:t>Exerpt</a:t>
            </a:r>
            <a:r>
              <a:rPr lang="en-US" sz="1200" dirty="0">
                <a:solidFill>
                  <a:schemeClr val="tx1"/>
                </a:solidFill>
                <a:latin typeface="Arial Unicode MS" panose="020B0604020202020204" pitchFamily="34" charset="-128"/>
              </a:rPr>
              <a:t> from Carl </a:t>
            </a:r>
            <a:r>
              <a:rPr lang="en-US" sz="1200" dirty="0" err="1">
                <a:solidFill>
                  <a:schemeClr val="tx1"/>
                </a:solidFill>
                <a:latin typeface="Arial Unicode MS" panose="020B0604020202020204" pitchFamily="34" charset="-128"/>
              </a:rPr>
              <a:t>Moberg’s</a:t>
            </a:r>
            <a:r>
              <a:rPr lang="en-US" sz="1200" dirty="0">
                <a:solidFill>
                  <a:schemeClr val="tx1"/>
                </a:solidFill>
                <a:latin typeface="Arial Unicode MS" panose="020B0604020202020204" pitchFamily="34" charset="-128"/>
              </a:rPr>
              <a:t> “30-minute Introduction to NETCONF and YANG” (</a:t>
            </a:r>
            <a:r>
              <a:rPr lang="en-US" sz="1200" dirty="0">
                <a:solidFill>
                  <a:schemeClr val="tx1"/>
                </a:solidFill>
                <a:latin typeface="Arial Unicode MS" panose="020B0604020202020204" pitchFamily="34" charset="-128"/>
                <a:hlinkClick r:id="rId2"/>
              </a:rPr>
              <a:t>http://www.slideshare.net/cmoberg/a-30minute-introduction-to-netconf-and-yang</a:t>
            </a:r>
            <a:r>
              <a:rPr lang="en-US" sz="1200" dirty="0">
                <a:solidFill>
                  <a:schemeClr val="tx1"/>
                </a:solidFill>
                <a:latin typeface="Arial Unicode MS" panose="020B0604020202020204" pitchFamily="34" charset="-128"/>
              </a:rPr>
              <a:t> )</a:t>
            </a:r>
            <a:endParaRPr lang="en-GB" sz="12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3570519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8</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Purpose of NETCONF</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1148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latin typeface="Times New Roman" pitchFamily="18" charset="0"/>
                <a:ea typeface="MS Gothic" pitchFamily="49" charset="-128"/>
              </a:rPr>
              <a:t>“</a:t>
            </a:r>
            <a:r>
              <a:rPr lang="en-US" sz="2000" kern="0" dirty="0">
                <a:latin typeface="Times New Roman" pitchFamily="18" charset="0"/>
                <a:ea typeface="MS Gothic" pitchFamily="49" charset="-128"/>
              </a:rPr>
              <a:t>The NETCONF protocol defines a simple mechanism through which a network device can be managed, configuration data information can be retrieved, and new configuration data can be uploaded and manipulated.  The protocol allows the device to expose a full, formal application programming interface (API).  Applications can use this straightforward API to send and receive full and partial configuration data sets.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   The NETCONF protocol uses a remote procedure call (RPC) paradigm.  A client encodes an RPC in XML [W3C.REC-xml-20001006] and sends it to a server using a secure, connection-oriented session.  The server responds with a reply encoded in XML.</a:t>
            </a:r>
            <a:r>
              <a:rPr lang="en-US" sz="2000" b="0" dirty="0">
                <a:solidFill>
                  <a:schemeClr val="tx1"/>
                </a:solidFill>
                <a:latin typeface="Arial Unicode MS" panose="020B0604020202020204" pitchFamily="34" charset="-128"/>
              </a:rPr>
              <a:t>”</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Arial Unicode MS" panose="020B0604020202020204" pitchFamily="34" charset="-128"/>
              </a:rPr>
              <a:t>Per IETF RFC 6241</a:t>
            </a: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399165320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0"/>
          </p:nvPr>
        </p:nvSpPr>
        <p:spPr/>
        <p:txBody>
          <a:bodyPr/>
          <a:lstStyle/>
          <a:p>
            <a:pPr>
              <a:defRPr/>
            </a:pPr>
            <a:r>
              <a:rPr lang="en-GB"/>
              <a:t>Slide </a:t>
            </a:r>
            <a:fld id="{9902F5C3-EE39-44CE-A5E3-4276D55FC75D}" type="slidenum">
              <a:rPr lang="en-GB" smtClean="0"/>
              <a:pPr>
                <a:defRPr/>
              </a:pPr>
              <a:t>9</a:t>
            </a:fld>
            <a:endParaRPr lang="en-GB"/>
          </a:p>
        </p:txBody>
      </p:sp>
      <p:sp>
        <p:nvSpPr>
          <p:cNvPr id="5" name="Footer Placeholder 4"/>
          <p:cNvSpPr>
            <a:spLocks noGrp="1"/>
          </p:cNvSpPr>
          <p:nvPr>
            <p:ph type="ftr" idx="11"/>
          </p:nvPr>
        </p:nvSpPr>
        <p:spPr/>
        <p:txBody>
          <a:bodyPr/>
          <a:lstStyle/>
          <a:p>
            <a:r>
              <a:rPr lang="en-GB" dirty="0"/>
              <a:t>Mark Hamilton, Ruckus/Brocade</a:t>
            </a:r>
          </a:p>
        </p:txBody>
      </p:sp>
      <p:sp>
        <p:nvSpPr>
          <p:cNvPr id="6" name="Rectangle 1"/>
          <p:cNvSpPr>
            <a:spLocks noGrp="1" noChangeArrowheads="1"/>
          </p:cNvSpPr>
          <p:nvPr>
            <p:ph idx="1"/>
          </p:nvPr>
        </p:nvSpPr>
        <p:spPr bwMode="auto">
          <a:xfrm>
            <a:off x="685800" y="2178418"/>
            <a:ext cx="785653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hangingPunct="0">
              <a:spcBef>
                <a:spcPct val="0"/>
              </a:spcBef>
              <a:buClrTx/>
              <a:buSzTx/>
              <a:buFont typeface="Arial" panose="020B0604020202020204" pitchFamily="34" charset="0"/>
              <a:buChar char="•"/>
            </a:pPr>
            <a:r>
              <a:rPr lang="en-US" altLang="en-US" sz="2000" b="0" dirty="0">
                <a:solidFill>
                  <a:schemeClr val="tx1"/>
                </a:solidFill>
                <a:latin typeface="Arial Unicode MS" panose="020B0604020202020204" pitchFamily="34" charset="-128"/>
                <a:hlinkClick r:id="rId2"/>
              </a:rPr>
              <a:t>http://www.ieee802.org/1/files/public/docs2016/liaison-BBF-YANG-1116-v01.pdf</a:t>
            </a:r>
            <a:r>
              <a:rPr lang="en-US" altLang="en-US" sz="2000" b="0" dirty="0">
                <a:solidFill>
                  <a:schemeClr val="tx1"/>
                </a:solidFill>
                <a:latin typeface="Arial Unicode MS" panose="020B0604020202020204" pitchFamily="34" charset="-128"/>
              </a:rPr>
              <a:t> </a:t>
            </a:r>
          </a:p>
          <a:p>
            <a:pPr lvl="0" defTabSz="914400" eaLnBrk="0" hangingPunct="0">
              <a:spcBef>
                <a:spcPct val="0"/>
              </a:spcBef>
              <a:buClrTx/>
              <a:buSzTx/>
              <a:buFont typeface="Arial" panose="020B0604020202020204" pitchFamily="34" charset="0"/>
              <a:buChar char="•"/>
            </a:pPr>
            <a:endParaRPr lang="en-US" altLang="en-US" sz="2000" b="0" dirty="0">
              <a:solidFill>
                <a:schemeClr val="tx1"/>
              </a:solidFill>
              <a:latin typeface="Arial Unicode MS" panose="020B0604020202020204" pitchFamily="34" charset="-128"/>
            </a:endParaRPr>
          </a:p>
          <a:p>
            <a:pPr lvl="0" defTabSz="914400" eaLnBrk="0" hangingPunct="0">
              <a:spcBef>
                <a:spcPct val="0"/>
              </a:spcBef>
              <a:buClrTx/>
              <a:buSzTx/>
              <a:buFont typeface="Arial" panose="020B0604020202020204" pitchFamily="34" charset="0"/>
              <a:buChar char="•"/>
            </a:pPr>
            <a:r>
              <a:rPr lang="en-US" altLang="en-US" sz="2000" b="0" dirty="0">
                <a:solidFill>
                  <a:schemeClr val="tx1"/>
                </a:solidFill>
                <a:latin typeface="Arial Unicode MS" panose="020B0604020202020204" pitchFamily="34" charset="-128"/>
                <a:hlinkClick r:id="rId3"/>
              </a:rPr>
              <a:t>http://www.ieee802.org/1/files/public/docs2016/new-cummings-tsn-yang-work-0916-v00.pdf</a:t>
            </a:r>
            <a:r>
              <a:rPr lang="en-US" altLang="en-US" sz="2000" b="0" dirty="0">
                <a:solidFill>
                  <a:schemeClr val="tx1"/>
                </a:solidFill>
                <a:latin typeface="Arial Unicode MS" panose="020B0604020202020204" pitchFamily="34" charset="-128"/>
              </a:rPr>
              <a:t>  </a:t>
            </a:r>
            <a:endParaRPr kumimoji="0" lang="en-US" altLang="en-US"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9137916"/>
      </p:ext>
    </p:extLst>
  </p:cSld>
  <p:clrMapOvr>
    <a:masterClrMapping/>
  </p:clrMapOvr>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29034</TotalTime>
  <Words>1156</Words>
  <Application>Microsoft Office PowerPoint</Application>
  <PresentationFormat>On-screen Show (4:3)</PresentationFormat>
  <Paragraphs>93</Paragraphs>
  <Slides>11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802-11-template</vt:lpstr>
      <vt:lpstr>Microsoft Word 97 - 2003 Document</vt:lpstr>
      <vt:lpstr>YANG Modelling and NETCONF Protocol Discussion</vt:lpstr>
      <vt:lpstr>Abstract</vt:lpstr>
      <vt:lpstr>Some useful web-sites, I’ve found</vt:lpstr>
      <vt:lpstr>References</vt:lpstr>
      <vt:lpstr>Pros/Cons of SNMP/SMI/MIB, from RFC 3535</vt:lpstr>
      <vt:lpstr>Purpose of YANG</vt:lpstr>
      <vt:lpstr>Benefits of YANG</vt:lpstr>
      <vt:lpstr>Purpose of NETCONF</vt:lpstr>
      <vt:lpstr>PowerPoint Presentation</vt:lpstr>
      <vt:lpstr>http://www.netconfcentral.org/database_docs </vt:lpstr>
      <vt:lpstr>http://www.mg-soft.com/mgYangDesigner.html </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Mark</cp:lastModifiedBy>
  <cp:revision>132</cp:revision>
  <cp:lastPrinted>1601-01-01T00:00:00Z</cp:lastPrinted>
  <dcterms:created xsi:type="dcterms:W3CDTF">2010-02-15T12:38:41Z</dcterms:created>
  <dcterms:modified xsi:type="dcterms:W3CDTF">2016-12-09T22:50:25Z</dcterms:modified>
</cp:coreProperties>
</file>