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0" r:id="rId3"/>
    <p:sldId id="338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339" r:id="rId12"/>
    <p:sldId id="340" r:id="rId13"/>
    <p:sldId id="341" r:id="rId14"/>
    <p:sldId id="343" r:id="rId15"/>
    <p:sldId id="344" r:id="rId16"/>
    <p:sldId id="345" r:id="rId17"/>
    <p:sldId id="348" r:id="rId18"/>
    <p:sldId id="349" r:id="rId19"/>
    <p:sldId id="346" r:id="rId20"/>
    <p:sldId id="347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>
      <p:cViewPr varScale="1">
        <p:scale>
          <a:sx n="83" d="100"/>
          <a:sy n="83" d="100"/>
        </p:scale>
        <p:origin x="108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45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Bin, Tian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 Bin Tian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802.11-16/1402r1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Courier New" panose="02070309020205020404" pitchFamily="49" charset="0"/>
        <a:buChar char="o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§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ü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11ax Receiver Specification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25970"/>
              </p:ext>
            </p:extLst>
          </p:nvPr>
        </p:nvGraphicFramePr>
        <p:xfrm>
          <a:off x="533400" y="2669763"/>
          <a:ext cx="8153400" cy="21042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Lochan Verma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5775 Morehouse Dr. San Diego, CA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Hongyuan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836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98920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3412"/>
              </p:ext>
            </p:extLst>
          </p:nvPr>
        </p:nvGraphicFramePr>
        <p:xfrm>
          <a:off x="381001" y="3385544"/>
          <a:ext cx="8161337" cy="30152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/>
                <a:gridCol w="1295400"/>
                <a:gridCol w="1752600"/>
                <a:gridCol w="1143000"/>
                <a:gridCol w="2293938"/>
              </a:tblGrid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rowSpan="1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Sekiya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 Cao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3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8012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36853"/>
              </p:ext>
            </p:extLst>
          </p:nvPr>
        </p:nvGraphicFramePr>
        <p:xfrm>
          <a:off x="495300" y="1066800"/>
          <a:ext cx="81534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+mn-lt"/>
                          <a:ea typeface="Times New Roman"/>
                          <a:cs typeface="Arial"/>
                        </a:rPr>
                        <a:t>Canon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stephane.baron@crf.canon.fr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 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Viger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pascal.viger@crf.canon.fr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Nezou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patrice.nezou@crf.canon.fr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1764666"/>
            <a:ext cx="7772400" cy="4494213"/>
          </a:xfrm>
        </p:spPr>
        <p:txBody>
          <a:bodyPr/>
          <a:lstStyle/>
          <a:p>
            <a:r>
              <a:rPr lang="en-US" dirty="0" smtClean="0"/>
              <a:t>11ax spec needs to define following receiver performance requirements</a:t>
            </a:r>
          </a:p>
          <a:p>
            <a:pPr lvl="1"/>
            <a:r>
              <a:rPr lang="en-US" dirty="0" smtClean="0"/>
              <a:t>Minimum input sensitivity</a:t>
            </a:r>
          </a:p>
          <a:p>
            <a:pPr lvl="1"/>
            <a:r>
              <a:rPr lang="en-US" dirty="0" smtClean="0"/>
              <a:t>Adjacent and non-adjacent channel rejection</a:t>
            </a:r>
          </a:p>
          <a:p>
            <a:pPr lvl="1"/>
            <a:r>
              <a:rPr lang="en-US" dirty="0" smtClean="0"/>
              <a:t>Receiver maximum input level</a:t>
            </a:r>
          </a:p>
          <a:p>
            <a:pPr lvl="1"/>
            <a:r>
              <a:rPr lang="en-US" dirty="0" smtClean="0"/>
              <a:t>CCA sensitivity</a:t>
            </a:r>
          </a:p>
          <a:p>
            <a:pPr lvl="2"/>
            <a:r>
              <a:rPr lang="en-US" dirty="0" smtClean="0"/>
              <a:t>Will be covered in other contributions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101283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r>
              <a:rPr lang="en-GB" dirty="0" smtClean="0"/>
              <a:t>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3156"/>
            <a:ext cx="7772400" cy="1066800"/>
          </a:xfrm>
        </p:spPr>
        <p:txBody>
          <a:bodyPr/>
          <a:lstStyle/>
          <a:p>
            <a:r>
              <a:rPr lang="en-US" dirty="0" smtClean="0"/>
              <a:t>Receiver Sensitivity for SU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75677"/>
            <a:ext cx="5410200" cy="4632231"/>
          </a:xfrm>
        </p:spPr>
        <p:txBody>
          <a:bodyPr/>
          <a:lstStyle/>
          <a:p>
            <a:r>
              <a:rPr lang="en-US" sz="2000" dirty="0" smtClean="0"/>
              <a:t>Like in 11ac, sensitivity is only defined for SU PPDU </a:t>
            </a:r>
          </a:p>
          <a:p>
            <a:r>
              <a:rPr lang="en-US" sz="2000" dirty="0" smtClean="0"/>
              <a:t>For RU size of 242</a:t>
            </a:r>
          </a:p>
          <a:p>
            <a:pPr lvl="1"/>
            <a:r>
              <a:rPr lang="en-US" sz="1800" dirty="0" smtClean="0"/>
              <a:t>Reuse the 11ac numbers for existing MCSs</a:t>
            </a:r>
          </a:p>
          <a:p>
            <a:pPr lvl="1"/>
            <a:r>
              <a:rPr lang="en-US" sz="1800" dirty="0" smtClean="0"/>
              <a:t>1024 QAMs: derived based on performance delta from 256QAM (see appendix)</a:t>
            </a:r>
          </a:p>
          <a:p>
            <a:pPr lvl="1"/>
            <a:r>
              <a:rPr lang="en-US" sz="1800" dirty="0" smtClean="0"/>
              <a:t>DCM</a:t>
            </a:r>
          </a:p>
          <a:p>
            <a:pPr lvl="2"/>
            <a:r>
              <a:rPr lang="en-US" sz="1600" dirty="0" smtClean="0"/>
              <a:t>BPSK +DCM:  -82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3"/>
            <a:r>
              <a:rPr lang="en-US" sz="1400" dirty="0" smtClean="0"/>
              <a:t>Kept at the same as MCS0 to avoid preamble bottleneck</a:t>
            </a:r>
          </a:p>
          <a:p>
            <a:pPr lvl="3"/>
            <a:r>
              <a:rPr lang="en-US" sz="1400" dirty="0" smtClean="0"/>
              <a:t>-82dBm is widely used as </a:t>
            </a:r>
            <a:r>
              <a:rPr lang="en-US" sz="1400" dirty="0" err="1" smtClean="0"/>
              <a:t>WiFi</a:t>
            </a:r>
            <a:r>
              <a:rPr lang="en-US" sz="1400" dirty="0" smtClean="0"/>
              <a:t> sensitivity </a:t>
            </a:r>
          </a:p>
          <a:p>
            <a:pPr lvl="2"/>
            <a:r>
              <a:rPr lang="en-US" sz="1600" dirty="0" smtClean="0"/>
              <a:t>Other DCM+MCS combinations can be mapped to non-DCM MCS with the same data rates</a:t>
            </a:r>
          </a:p>
          <a:p>
            <a:r>
              <a:rPr lang="en-US" sz="2000" dirty="0" smtClean="0"/>
              <a:t>For other RU sizes: 484, 996 and 2*996 tones</a:t>
            </a:r>
          </a:p>
          <a:p>
            <a:pPr lvl="1"/>
            <a:r>
              <a:rPr lang="en-US" sz="1800" dirty="0"/>
              <a:t>S</a:t>
            </a:r>
            <a:r>
              <a:rPr lang="en-US" sz="1800" dirty="0" smtClean="0"/>
              <a:t>caled by RU size, same way as in 11ac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486401" y="1449390"/>
          <a:ext cx="3505200" cy="4951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781"/>
                <a:gridCol w="701040"/>
                <a:gridCol w="701041"/>
                <a:gridCol w="901338"/>
              </a:tblGrid>
              <a:tr h="34899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Modulation</a:t>
                      </a:r>
                      <a:endParaRPr lang="en-US" sz="1200" b="1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Coding rate</a:t>
                      </a:r>
                      <a:endParaRPr lang="en-US" sz="1200" b="1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Min</a:t>
                      </a:r>
                      <a:r>
                        <a:rPr lang="en-US" sz="1200" b="0" u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sensitivity for RU242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(</a:t>
                      </a:r>
                      <a:r>
                        <a:rPr lang="en-US" sz="1200" b="0" u="non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dBm</a:t>
                      </a:r>
                      <a:r>
                        <a:rPr lang="en-US" sz="1200" b="0" u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  <a:endParaRPr lang="en-US" sz="1200" b="1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</a:tr>
              <a:tr h="5996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Without DCM</a:t>
                      </a:r>
                      <a:endParaRPr lang="en-US" sz="1200" b="1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With DCM</a:t>
                      </a:r>
                      <a:endParaRPr lang="en-US" sz="1200" b="1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1/2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-82</a:t>
                      </a:r>
                      <a:endParaRPr lang="en-US" sz="12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BPSK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QPSK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1/2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–82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43475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QPSK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1/2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–79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43475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QPSK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–77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1/2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–74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–70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64-QAM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2/3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–66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64-QAM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3/4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-65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64-QAM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5/6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-64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256-QAM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-59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256-QAM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5/6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–57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-54</a:t>
                      </a:r>
                      <a:endParaRPr lang="en-US" sz="12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5/6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-52</a:t>
                      </a:r>
                      <a:endParaRPr lang="en-US" sz="12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6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210" y="668840"/>
            <a:ext cx="7772400" cy="1066800"/>
          </a:xfrm>
        </p:spPr>
        <p:txBody>
          <a:bodyPr/>
          <a:lstStyle/>
          <a:p>
            <a:r>
              <a:rPr lang="en-US" dirty="0" smtClean="0"/>
              <a:t>Adjacent and Non-adjacent Channel Rejection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1010" y="1867606"/>
                <a:ext cx="7924800" cy="4494213"/>
              </a:xfrm>
            </p:spPr>
            <p:txBody>
              <a:bodyPr/>
              <a:lstStyle/>
              <a:p>
                <a:r>
                  <a:rPr lang="en-US" dirty="0" smtClean="0"/>
                  <a:t>Only tested for SU PPDU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Interfering signal shall also be 11ax SU PPDU</a:t>
                </a:r>
              </a:p>
              <a:p>
                <a:pPr lvl="1"/>
                <a:r>
                  <a:rPr lang="en-US" dirty="0" smtClean="0"/>
                  <a:t>11ax has less guard BW than 11ac/n so slightly more stringent requirement. </a:t>
                </a:r>
              </a:p>
              <a:p>
                <a:pPr lvl="2"/>
                <a:r>
                  <a:rPr lang="en-US" dirty="0" smtClean="0"/>
                  <a:t>Worst case only 11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 smtClean="0"/>
                  <a:t> = 860kHz frequency separation 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 smtClean="0"/>
                  <a:t>Rejection levels</a:t>
                </a:r>
              </a:p>
              <a:p>
                <a:pPr lvl="1"/>
                <a:r>
                  <a:rPr lang="en-US" dirty="0" smtClean="0"/>
                  <a:t>Derived from sensitivity levels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010" y="1867606"/>
                <a:ext cx="7924800" cy="4494213"/>
              </a:xfrm>
              <a:blipFill rotWithShape="0">
                <a:blip r:embed="rId2"/>
                <a:stretch>
                  <a:fillRect l="-1077" t="-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7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3156"/>
            <a:ext cx="7772400" cy="1066800"/>
          </a:xfrm>
        </p:spPr>
        <p:txBody>
          <a:bodyPr/>
          <a:lstStyle/>
          <a:p>
            <a:r>
              <a:rPr lang="en-US" dirty="0" smtClean="0"/>
              <a:t>Adjacent and Non-adjacent Channel Rejection 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15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402752"/>
              </p:ext>
            </p:extLst>
          </p:nvPr>
        </p:nvGraphicFramePr>
        <p:xfrm>
          <a:off x="800099" y="1548272"/>
          <a:ext cx="7620001" cy="5163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4894"/>
                <a:gridCol w="1134894"/>
                <a:gridCol w="709806"/>
                <a:gridCol w="1147293"/>
                <a:gridCol w="1179110"/>
                <a:gridCol w="1179110"/>
                <a:gridCol w="1134894"/>
              </a:tblGrid>
              <a:tr h="38121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Modulation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 h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Rate (R)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Adjacent channel rejection (dB)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Nonadjacent channel rejection (dB)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82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20/40/80/160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80+80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20/40/80/160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80+80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</a:tr>
              <a:tr h="37785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Without DCM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With DCM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N/A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1/2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BPSK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QPSK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QPSK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QPSK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2/3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5/6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256-QAM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–10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256-QAM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5/6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-15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5/6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-14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-17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4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Max Input Level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b="0" dirty="0" smtClean="0"/>
              <a:t>Same as in 11ac/n:</a:t>
            </a:r>
          </a:p>
          <a:p>
            <a:endParaRPr lang="en-US" b="0" dirty="0"/>
          </a:p>
          <a:p>
            <a:pPr marL="0" indent="0">
              <a:buNone/>
            </a:pPr>
            <a:r>
              <a:rPr lang="en-US" b="0" dirty="0"/>
              <a:t>The receiver shall provide a maximum PER of 10% at a PSDU length of 4096 octets, for a maximum </a:t>
            </a:r>
            <a:r>
              <a:rPr lang="en-US" b="0" dirty="0" smtClean="0"/>
              <a:t>input level </a:t>
            </a:r>
            <a:r>
              <a:rPr lang="en-US" b="0" dirty="0"/>
              <a:t>of –30 </a:t>
            </a:r>
            <a:r>
              <a:rPr lang="en-US" b="0" dirty="0" err="1"/>
              <a:t>dBm</a:t>
            </a:r>
            <a:r>
              <a:rPr lang="en-US" b="0" dirty="0"/>
              <a:t> in the 5 GHz band and –20 </a:t>
            </a:r>
            <a:r>
              <a:rPr lang="en-US" b="0" dirty="0" err="1"/>
              <a:t>dBm</a:t>
            </a:r>
            <a:r>
              <a:rPr lang="en-US" b="0" dirty="0"/>
              <a:t> in the 2.4 GHz band, measured at each antenna for </a:t>
            </a:r>
            <a:r>
              <a:rPr lang="en-US" b="0" dirty="0" smtClean="0"/>
              <a:t>any baseband </a:t>
            </a:r>
            <a:r>
              <a:rPr lang="en-US" b="0" dirty="0"/>
              <a:t>modulation.</a:t>
            </a: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45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846909"/>
            <a:ext cx="7772400" cy="304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1586729"/>
            <a:ext cx="8066087" cy="4495800"/>
          </a:xfrm>
        </p:spPr>
        <p:txBody>
          <a:bodyPr/>
          <a:lstStyle/>
          <a:p>
            <a:r>
              <a:rPr lang="en-US" dirty="0" smtClean="0"/>
              <a:t>Do you agree with the following 11ax receiver requirements </a:t>
            </a:r>
          </a:p>
          <a:p>
            <a:pPr lvl="1"/>
            <a:r>
              <a:rPr lang="en-US" dirty="0" smtClean="0"/>
              <a:t>Sensitivity as defined in slide 13</a:t>
            </a:r>
          </a:p>
          <a:p>
            <a:pPr lvl="1"/>
            <a:r>
              <a:rPr lang="en-US" dirty="0" smtClean="0"/>
              <a:t>Adjacent and non-adjacent rejection level as defined in slide 15</a:t>
            </a:r>
          </a:p>
          <a:p>
            <a:pPr lvl="1"/>
            <a:r>
              <a:rPr lang="en-US" dirty="0" smtClean="0"/>
              <a:t>Max input level as defined in slide 16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448800" y="6475413"/>
            <a:ext cx="2095125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886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1865222"/>
            <a:ext cx="7770813" cy="4113213"/>
          </a:xfrm>
        </p:spPr>
        <p:txBody>
          <a:bodyPr/>
          <a:lstStyle/>
          <a:p>
            <a:r>
              <a:rPr lang="en-US" dirty="0" smtClean="0"/>
              <a:t>Do you agree to adopt the spec text in </a:t>
            </a:r>
            <a:r>
              <a:rPr lang="en-US" smtClean="0"/>
              <a:t>doc </a:t>
            </a:r>
            <a:r>
              <a:rPr lang="en-US" smtClean="0"/>
              <a:t>11/16-1406r1 </a:t>
            </a:r>
            <a:r>
              <a:rPr lang="en-US" dirty="0" smtClean="0"/>
              <a:t>11ax Receiver Requirements?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3900" y="22098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92089" y="743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32898"/>
              </p:ext>
            </p:extLst>
          </p:nvPr>
        </p:nvGraphicFramePr>
        <p:xfrm>
          <a:off x="679269" y="1076987"/>
          <a:ext cx="7772400" cy="3495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 Bin Tian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19792"/>
              </p:ext>
            </p:extLst>
          </p:nvPr>
        </p:nvGraphicFramePr>
        <p:xfrm>
          <a:off x="679269" y="4571999"/>
          <a:ext cx="7772400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8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 Link Curve from 15/1070r3 “1024 QAM Proposal”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2560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MCS 11 requires about 32dB SNR for PER of 10%.</a:t>
            </a:r>
          </a:p>
          <a:p>
            <a:endParaRPr lang="ko-KR" altLang="en-US" smtClean="0">
              <a:ea typeface="굴림" panose="020B0600000101010101" pitchFamily="34" charset="-127"/>
            </a:endParaRPr>
          </a:p>
        </p:txBody>
      </p:sp>
      <p:sp>
        <p:nvSpPr>
          <p:cNvPr id="2560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CEDD5692-A976-4262-9EC7-8BFF43F373FF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ko-KR" sz="1200" b="0"/>
          </a:p>
        </p:txBody>
      </p:sp>
      <p:pic>
        <p:nvPicPr>
          <p:cNvPr id="2560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2590800"/>
            <a:ext cx="53975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Box 7"/>
          <p:cNvSpPr txBox="1">
            <a:spLocks noChangeArrowheads="1"/>
          </p:cNvSpPr>
          <p:nvPr/>
        </p:nvSpPr>
        <p:spPr bwMode="auto">
          <a:xfrm>
            <a:off x="6858000" y="4724400"/>
            <a:ext cx="183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0"/>
              <a:t>No CFO, no 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0"/>
              <a:t>channel estimation w/ LS</a:t>
            </a:r>
            <a:endParaRPr lang="ko-KR" altLang="en-US" sz="1200" b="0"/>
          </a:p>
        </p:txBody>
      </p:sp>
      <p:sp>
        <p:nvSpPr>
          <p:cNvPr id="9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7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680711"/>
              </p:ext>
            </p:extLst>
          </p:nvPr>
        </p:nvGraphicFramePr>
        <p:xfrm>
          <a:off x="696912" y="1161415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Yongho Seok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+mn-lt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97638"/>
              </p:ext>
            </p:extLst>
          </p:nvPr>
        </p:nvGraphicFramePr>
        <p:xfrm>
          <a:off x="696912" y="2538675"/>
          <a:ext cx="8152145" cy="19489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429"/>
                <a:gridCol w="1287180"/>
                <a:gridCol w="1802053"/>
                <a:gridCol w="1329687"/>
                <a:gridCol w="2102796"/>
              </a:tblGrid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Sriram Venkateswaran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Matthew Fischer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Zhou Lan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Leo Montreuil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2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623515"/>
              </p:ext>
            </p:extLst>
          </p:nvPr>
        </p:nvGraphicFramePr>
        <p:xfrm>
          <a:off x="952500" y="1219200"/>
          <a:ext cx="7239000" cy="293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181100"/>
                <a:gridCol w="18669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7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127076"/>
              </p:ext>
            </p:extLst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7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5513"/>
              </p:ext>
            </p:extLst>
          </p:nvPr>
        </p:nvGraphicFramePr>
        <p:xfrm>
          <a:off x="762000" y="398722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 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0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9082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68379"/>
                <a:gridCol w="1303421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91663"/>
              </p:ext>
            </p:extLst>
          </p:nvPr>
        </p:nvGraphicFramePr>
        <p:xfrm>
          <a:off x="746760" y="4097296"/>
          <a:ext cx="7635240" cy="1479737"/>
        </p:xfrm>
        <a:graphic>
          <a:graphicData uri="http://schemas.openxmlformats.org/drawingml/2006/table">
            <a:tbl>
              <a:tblPr/>
              <a:tblGrid>
                <a:gridCol w="1539240"/>
                <a:gridCol w="1219200"/>
                <a:gridCol w="1676400"/>
                <a:gridCol w="1295400"/>
                <a:gridCol w="19050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1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109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4790"/>
                <a:gridCol w="1451810"/>
                <a:gridCol w="19812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0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1883</TotalTime>
  <Words>1741</Words>
  <Application>Microsoft Office PowerPoint</Application>
  <PresentationFormat>On-screen Show (4:3)</PresentationFormat>
  <Paragraphs>806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굴림</vt:lpstr>
      <vt:lpstr>Malgun Gothic</vt:lpstr>
      <vt:lpstr>MS Gothic</vt:lpstr>
      <vt:lpstr>Arial</vt:lpstr>
      <vt:lpstr>Calibri</vt:lpstr>
      <vt:lpstr>Cambria Math</vt:lpstr>
      <vt:lpstr>Courier New</vt:lpstr>
      <vt:lpstr>Times New Roman</vt:lpstr>
      <vt:lpstr>Wingdings</vt:lpstr>
      <vt:lpstr>Office Theme</vt:lpstr>
      <vt:lpstr>11ax Receiver Specification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 </vt:lpstr>
      <vt:lpstr>Receiver Sensitivity for SU PPDU</vt:lpstr>
      <vt:lpstr>Adjacent and Non-adjacent Channel Rejection </vt:lpstr>
      <vt:lpstr>Adjacent and Non-adjacent Channel Rejection </vt:lpstr>
      <vt:lpstr>Receiver Max Input Level </vt:lpstr>
      <vt:lpstr>Straw Poll 1</vt:lpstr>
      <vt:lpstr>Straw Poll 2</vt:lpstr>
      <vt:lpstr>Appendix</vt:lpstr>
      <vt:lpstr> Link Curve from 15/1070r3 “1024 QAM Proposal”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Quality Requirements</dc:title>
  <dc:subject/>
  <dc:creator>Daewon Lee</dc:creator>
  <cp:lastModifiedBy>Tian, Bin</cp:lastModifiedBy>
  <cp:revision>223</cp:revision>
  <cp:lastPrinted>1601-01-01T00:00:00Z</cp:lastPrinted>
  <dcterms:created xsi:type="dcterms:W3CDTF">2016-07-23T06:53:17Z</dcterms:created>
  <dcterms:modified xsi:type="dcterms:W3CDTF">2016-11-07T23:32:05Z</dcterms:modified>
</cp:coreProperties>
</file>