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270" r:id="rId2"/>
    <p:sldId id="473" r:id="rId3"/>
    <p:sldId id="497" r:id="rId4"/>
    <p:sldId id="476" r:id="rId5"/>
    <p:sldId id="498" r:id="rId6"/>
    <p:sldId id="477" r:id="rId7"/>
    <p:sldId id="474" r:id="rId8"/>
    <p:sldId id="478" r:id="rId9"/>
    <p:sldId id="475" r:id="rId10"/>
    <p:sldId id="499" r:id="rId11"/>
    <p:sldId id="532" r:id="rId12"/>
    <p:sldId id="533" r:id="rId13"/>
    <p:sldId id="534" r:id="rId14"/>
    <p:sldId id="536" r:id="rId15"/>
    <p:sldId id="537" r:id="rId16"/>
    <p:sldId id="538"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2086" autoAdjust="0"/>
  </p:normalViewPr>
  <p:slideViewPr>
    <p:cSldViewPr>
      <p:cViewPr>
        <p:scale>
          <a:sx n="90" d="100"/>
          <a:sy n="90" d="100"/>
        </p:scale>
        <p:origin x="-2232"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80008" y="6475413"/>
            <a:ext cx="1663917"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09753" y="1371601"/>
            <a:ext cx="8524494" cy="1479379"/>
          </a:xfrm>
        </p:spPr>
        <p:txBody>
          <a:bodyPr/>
          <a:lstStyle>
            <a:lvl1pPr>
              <a:spcBef>
                <a:spcPts val="1200"/>
              </a:spcBef>
              <a:defRPr sz="2400"/>
            </a:lvl1pPr>
            <a:lvl2pPr marL="514350" indent="-227013">
              <a:buFont typeface="Arial" panose="020B0604020202020204" pitchFamily="34" charset="0"/>
              <a:buChar char="–"/>
              <a:defRPr/>
            </a:lvl2pPr>
            <a:lvl3pPr marL="857250" indent="-228600">
              <a:buFont typeface="Arial" panose="020B0604020202020204" pitchFamily="34" charset="0"/>
              <a:buChar char="–"/>
              <a:defRPr sz="1800"/>
            </a:lvl3pPr>
            <a:lvl4pPr marL="1143000" indent="-228600">
              <a:buFont typeface="Arial" panose="020B0604020202020204" pitchFamily="34" charset="0"/>
              <a:buChar char="–"/>
              <a:defRPr/>
            </a:lvl4pPr>
            <a:lvl5pPr marL="1428750" indent="-228600">
              <a:buFont typeface="Arial" panose="020B0604020202020204"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a:xfrm>
            <a:off x="309753" y="551311"/>
            <a:ext cx="8524494" cy="366254"/>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83948622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
        <p:nvSpPr>
          <p:cNvPr id="1029" name="Rectangle 5"/>
          <p:cNvSpPr>
            <a:spLocks noGrp="1" noChangeArrowheads="1"/>
          </p:cNvSpPr>
          <p:nvPr>
            <p:ph type="ftr" sz="quarter" idx="3"/>
          </p:nvPr>
        </p:nvSpPr>
        <p:spPr bwMode="auto">
          <a:xfrm>
            <a:off x="6918480" y="6475413"/>
            <a:ext cx="162544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Zhou Lan,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a:t>
            </a:r>
            <a:r>
              <a:rPr lang="en-US" sz="1800" b="1" dirty="0" smtClean="0">
                <a:solidFill>
                  <a:schemeClr val="tx1"/>
                </a:solidFill>
                <a:effectLst/>
                <a:cs typeface="Arial" charset="0"/>
              </a:rPr>
              <a:t>1382</a:t>
            </a:r>
            <a:r>
              <a:rPr lang="en-US" sz="1800" b="1" dirty="0" smtClean="0">
                <a:effectLst/>
              </a:rPr>
              <a:t>r0</a:t>
            </a:r>
            <a:endParaRPr lang="en-US" sz="1800" b="1" dirty="0">
              <a:solidFill>
                <a:srgbClr val="FF0000"/>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2676"/>
            <a:ext cx="7772400" cy="609600"/>
          </a:xfrm>
        </p:spPr>
        <p:txBody>
          <a:bodyPr/>
          <a:lstStyle/>
          <a:p>
            <a:r>
              <a:rPr lang="en-US" dirty="0" smtClean="0"/>
              <a:t>MAC support of preamble puncture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89707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2016-11-04</a:t>
            </a:r>
          </a:p>
        </p:txBody>
      </p:sp>
      <p:sp>
        <p:nvSpPr>
          <p:cNvPr id="8" name="Rectangle 12"/>
          <p:cNvSpPr>
            <a:spLocks noChangeArrowheads="1"/>
          </p:cNvSpPr>
          <p:nvPr/>
        </p:nvSpPr>
        <p:spPr bwMode="auto">
          <a:xfrm>
            <a:off x="1066800" y="212567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11" name="Table 10"/>
          <p:cNvGraphicFramePr>
            <a:graphicFrameLocks noGrp="1"/>
          </p:cNvGraphicFramePr>
          <p:nvPr>
            <p:extLst>
              <p:ext uri="{D42A27DB-BD31-4B8C-83A1-F6EECF244321}">
                <p14:modId xmlns:p14="http://schemas.microsoft.com/office/powerpoint/2010/main" val="4264648812"/>
              </p:ext>
            </p:extLst>
          </p:nvPr>
        </p:nvGraphicFramePr>
        <p:xfrm>
          <a:off x="800100" y="2659076"/>
          <a:ext cx="7239000" cy="229392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Zhou Lan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Matthew Fischer</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rporat@broadcom.com</a:t>
                      </a:r>
                      <a:r>
                        <a:rPr lang="en-US" sz="1100" dirty="0">
                          <a:solidFill>
                            <a:srgbClr val="000000"/>
                          </a:solidFill>
                          <a:latin typeface="Times New Roman"/>
                          <a:ea typeface="Times New Roman"/>
                          <a:cs typeface="Arial"/>
                        </a:rPr>
                        <a:t> </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dirty="0" smtClean="0"/>
              <a:t>Slide </a:t>
            </a:r>
            <a:fld id="{E7E6215C-0148-4EB1-A390-22B113FC486F}" type="slidenum">
              <a:rPr lang="en-US" smtClean="0"/>
              <a:pPr>
                <a:defRPr/>
              </a:pPr>
              <a:t>10</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extLst>
              <p:ext uri="{D42A27DB-BD31-4B8C-83A1-F6EECF244321}">
                <p14:modId xmlns:p14="http://schemas.microsoft.com/office/powerpoint/2010/main" val="1896193293"/>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70035533"/>
              </p:ext>
            </p:extLst>
          </p:nvPr>
        </p:nvGraphicFramePr>
        <p:xfrm>
          <a:off x="381000" y="289560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99157790"/>
              </p:ext>
            </p:extLst>
          </p:nvPr>
        </p:nvGraphicFramePr>
        <p:xfrm>
          <a:off x="381000" y="481203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extLst>
      <p:ext uri="{BB962C8B-B14F-4D97-AF65-F5344CB8AC3E}">
        <p14:creationId xmlns:p14="http://schemas.microsoft.com/office/powerpoint/2010/main" val="3606154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9753" y="1447800"/>
            <a:ext cx="8524494" cy="5029200"/>
          </a:xfrm>
        </p:spPr>
        <p:txBody>
          <a:bodyPr/>
          <a:lstStyle/>
          <a:p>
            <a:r>
              <a:rPr lang="en-US" sz="2800" dirty="0" smtClean="0"/>
              <a:t>D0.5 supports dynamic channel bonding by defining preamble punctured HE MU PPDU</a:t>
            </a:r>
          </a:p>
          <a:p>
            <a:pPr lvl="1"/>
            <a:r>
              <a:rPr lang="en-GB" dirty="0"/>
              <a:t>The non-contiguous channel bonding will be supported in 802.11ax </a:t>
            </a:r>
            <a:r>
              <a:rPr lang="en-GB" dirty="0" smtClean="0"/>
              <a:t>by:</a:t>
            </a:r>
            <a:endParaRPr lang="en-US" dirty="0"/>
          </a:p>
          <a:p>
            <a:pPr lvl="2"/>
            <a:r>
              <a:rPr lang="en-GB" dirty="0"/>
              <a:t>Transmitting using OFDMA PPDU format by nulling the tones of one or more secondary channels in 80 MHz and 160 (80+80) MHz;</a:t>
            </a:r>
            <a:endParaRPr lang="en-US" dirty="0"/>
          </a:p>
          <a:p>
            <a:pPr lvl="2"/>
            <a:r>
              <a:rPr lang="en-GB" dirty="0"/>
              <a:t>Modes for non-contiguous channel bonding are TBD;</a:t>
            </a:r>
            <a:endParaRPr lang="en-US" dirty="0"/>
          </a:p>
          <a:p>
            <a:pPr lvl="2"/>
            <a:r>
              <a:rPr lang="en-GB" dirty="0"/>
              <a:t>Non-contiguous channels within primary or secondary 80 MHz only exists at AP side.</a:t>
            </a:r>
            <a:endParaRPr lang="en-US" dirty="0"/>
          </a:p>
          <a:p>
            <a:r>
              <a:rPr lang="en-US" dirty="0" smtClean="0"/>
              <a:t>MAC support on preamble puncture mode is not well defined</a:t>
            </a:r>
          </a:p>
          <a:p>
            <a:pPr lvl="1"/>
            <a:endParaRPr lang="en-US" dirty="0" smtClean="0"/>
          </a:p>
          <a:p>
            <a:pPr marL="287337" lvl="1" indent="0">
              <a:buNone/>
            </a:pPr>
            <a:r>
              <a:rPr lang="en-US" dirty="0" smtClean="0"/>
              <a:t> </a:t>
            </a:r>
          </a:p>
        </p:txBody>
      </p:sp>
      <p:sp>
        <p:nvSpPr>
          <p:cNvPr id="7" name="标题 1"/>
          <p:cNvSpPr>
            <a:spLocks noGrp="1"/>
          </p:cNvSpPr>
          <p:nvPr>
            <p:ph type="title"/>
          </p:nvPr>
        </p:nvSpPr>
        <p:spPr>
          <a:xfrm>
            <a:off x="609600" y="381000"/>
            <a:ext cx="7772400" cy="1066800"/>
          </a:xfrm>
        </p:spPr>
        <p:txBody>
          <a:bodyPr/>
          <a:lstStyle/>
          <a:p>
            <a:r>
              <a:rPr lang="en-US" altLang="zh-CN" dirty="0" smtClean="0"/>
              <a:t>Abstract</a:t>
            </a:r>
            <a:endParaRPr lang="zh-CN" altLang="en-US" dirty="0"/>
          </a:p>
        </p:txBody>
      </p:sp>
      <p:sp>
        <p:nvSpPr>
          <p:cNvPr id="5" name="日期占位符 3"/>
          <p:cNvSpPr txBox="1">
            <a:spLocks/>
          </p:cNvSpPr>
          <p:nvPr/>
        </p:nvSpPr>
        <p:spPr bwMode="auto">
          <a:xfrm>
            <a:off x="696913" y="304800"/>
            <a:ext cx="2198687" cy="27699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ts val="1200"/>
              </a:spcBef>
              <a:spcAft>
                <a:spcPct val="0"/>
              </a:spcAft>
              <a:buChar char="•"/>
              <a:defRPr sz="2400" b="1">
                <a:solidFill>
                  <a:schemeClr val="tx1"/>
                </a:solidFill>
                <a:latin typeface="+mn-lt"/>
                <a:ea typeface="+mn-ea"/>
                <a:cs typeface="+mn-cs"/>
              </a:defRPr>
            </a:lvl1pPr>
            <a:lvl2pPr marL="514350"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2pPr>
            <a:lvl3pPr marL="85725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143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1428750" indent="-228600" algn="l" rtl="0" eaLnBrk="0" fontAlgn="base" hangingPunct="0">
              <a:spcBef>
                <a:spcPct val="20000"/>
              </a:spcBef>
              <a:spcAft>
                <a:spcPct val="0"/>
              </a:spcAft>
              <a:buFont typeface="Arial" panose="020B0604020202020204" pitchFamily="34" charset="0"/>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sz="1800" dirty="0" smtClean="0"/>
              <a:t>November, 2016</a:t>
            </a:r>
            <a:endParaRPr lang="en-US" sz="1800" dirty="0"/>
          </a:p>
        </p:txBody>
      </p:sp>
      <p:sp>
        <p:nvSpPr>
          <p:cNvPr id="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11</a:t>
            </a:fld>
            <a:endParaRPr lang="en-US" dirty="0"/>
          </a:p>
        </p:txBody>
      </p:sp>
      <p:sp>
        <p:nvSpPr>
          <p:cNvPr id="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298018799"/>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9753" y="1143000"/>
            <a:ext cx="8524494" cy="5257800"/>
          </a:xfrm>
        </p:spPr>
        <p:txBody>
          <a:bodyPr/>
          <a:lstStyle/>
          <a:p>
            <a:r>
              <a:rPr lang="en-GB" sz="1600" dirty="0" smtClean="0"/>
              <a:t>Spec framework r17:MU-RTS </a:t>
            </a:r>
            <a:r>
              <a:rPr lang="en-GB" sz="1600" dirty="0"/>
              <a:t>shall not be carried in an HE MU PPDU. The CTS response to an MU-RTS shall be carried in a non-HT or a non-HT duplicate </a:t>
            </a:r>
            <a:r>
              <a:rPr lang="en-GB" sz="1600" dirty="0" smtClean="0"/>
              <a:t>PPDU</a:t>
            </a:r>
            <a:endParaRPr lang="en-US" sz="1600" dirty="0" smtClean="0"/>
          </a:p>
          <a:p>
            <a:r>
              <a:rPr lang="en-US" sz="1600" dirty="0" smtClean="0"/>
              <a:t>D0.5</a:t>
            </a:r>
            <a:r>
              <a:rPr lang="en-US" sz="1600" dirty="0"/>
              <a:t>: The RU Allocation subfield in the User Info field addressed to the STA indicates either the primary 20 MHz channel, primary 40 MHz channel, primary 80 MHz channel, 160 MHz channel, or 80+80 MHz </a:t>
            </a:r>
            <a:r>
              <a:rPr lang="en-US" sz="1600" dirty="0" smtClean="0"/>
              <a:t>channel</a:t>
            </a:r>
          </a:p>
          <a:p>
            <a:r>
              <a:rPr lang="en-US" sz="1600" dirty="0" smtClean="0"/>
              <a:t>D0.5</a:t>
            </a:r>
            <a:r>
              <a:rPr lang="en-US" sz="1600" dirty="0"/>
              <a:t>: The CTS frame sent in response to an MU-RTS frame shall be carried in a non-HT or non-HT duplicate </a:t>
            </a:r>
            <a:r>
              <a:rPr lang="en-US" sz="1600" dirty="0" smtClean="0"/>
              <a:t>PPDU</a:t>
            </a:r>
          </a:p>
          <a:p>
            <a:r>
              <a:rPr lang="en-US" sz="1600" dirty="0"/>
              <a:t>Baseline (section 10.22.2.7): If a TXOP is protected by an RTS or CTS frame carried in a non-HT or a non-HT duplicate PPDU, the </a:t>
            </a:r>
            <a:r>
              <a:rPr lang="en-US" sz="1600" dirty="0" smtClean="0"/>
              <a:t>TXOP holder </a:t>
            </a:r>
            <a:r>
              <a:rPr lang="en-US" sz="1600" dirty="0"/>
              <a:t>shall set the TXVECTOR parameter CH_BANDWIDTH of a PPDU as follows: </a:t>
            </a:r>
            <a:endParaRPr lang="en-US" sz="1600" dirty="0" smtClean="0"/>
          </a:p>
          <a:p>
            <a:pPr lvl="1"/>
            <a:r>
              <a:rPr lang="en-US" sz="1200" dirty="0"/>
              <a:t>To be the same or narrower than RXVECTOR parameter CH_BANDWIDTH_IN_NON_HT of the last received CTS frame in the same TXOP, if the RTS frame with a bandwidth signaling TA </a:t>
            </a:r>
            <a:r>
              <a:rPr lang="en-US" sz="1200" dirty="0" smtClean="0"/>
              <a:t>and TXVECTOR </a:t>
            </a:r>
            <a:r>
              <a:rPr lang="en-US" sz="1200" dirty="0"/>
              <a:t>parameter DYN_BANDWIDTH_IN_NON_HT set to Dynamic has been sent by </a:t>
            </a:r>
            <a:r>
              <a:rPr lang="en-US" sz="1200" dirty="0" smtClean="0"/>
              <a:t>the TXOP </a:t>
            </a:r>
            <a:r>
              <a:rPr lang="en-US" sz="1200" dirty="0"/>
              <a:t>holder in the last RTS/CTS exchange</a:t>
            </a:r>
            <a:r>
              <a:rPr lang="en-US" sz="1200" dirty="0" smtClean="0"/>
              <a:t>.</a:t>
            </a:r>
          </a:p>
          <a:p>
            <a:pPr lvl="1"/>
            <a:r>
              <a:rPr lang="en-US" sz="1200" dirty="0"/>
              <a:t>Otherwise, to be the same or narrower than the TXVECTOR parameter CH_BANDWIDTH of </a:t>
            </a:r>
            <a:r>
              <a:rPr lang="en-US" sz="1200" dirty="0" smtClean="0"/>
              <a:t>the RTS </a:t>
            </a:r>
            <a:r>
              <a:rPr lang="en-US" sz="1200" dirty="0"/>
              <a:t>frame that has been sent by the TXOP holder in the last RTS/CTS exchange in the same TXOP</a:t>
            </a:r>
            <a:r>
              <a:rPr lang="en-US" sz="1200" dirty="0" smtClean="0"/>
              <a:t>.</a:t>
            </a:r>
          </a:p>
          <a:p>
            <a:pPr lvl="2"/>
            <a:r>
              <a:rPr lang="en-US" sz="1100" dirty="0" smtClean="0">
                <a:solidFill>
                  <a:srgbClr val="0070C0"/>
                </a:solidFill>
              </a:rPr>
              <a:t>Assuming MU-RTS will inherit the same rule here </a:t>
            </a:r>
          </a:p>
          <a:p>
            <a:r>
              <a:rPr lang="en-US" sz="1600" dirty="0"/>
              <a:t>Baseline (section 10.22.2.7): </a:t>
            </a:r>
            <a:r>
              <a:rPr lang="en-US" sz="1600" dirty="0" smtClean="0"/>
              <a:t>Note </a:t>
            </a:r>
            <a:r>
              <a:rPr lang="en-US" sz="1600" dirty="0"/>
              <a:t>that when transmitting multiple frames in a TXOP using acknowledgment mechanisms other </a:t>
            </a:r>
            <a:r>
              <a:rPr lang="en-US" sz="1600" dirty="0" smtClean="0"/>
              <a:t>than Normal </a:t>
            </a:r>
            <a:r>
              <a:rPr lang="en-US" sz="1600" dirty="0" err="1"/>
              <a:t>Ack</a:t>
            </a:r>
            <a:r>
              <a:rPr lang="en-US" sz="1600" dirty="0"/>
              <a:t>, a protective mechanism should be used</a:t>
            </a:r>
          </a:p>
          <a:p>
            <a:endParaRPr lang="en-US" sz="1600" dirty="0" smtClean="0"/>
          </a:p>
          <a:p>
            <a:pPr marL="287337" lvl="1" indent="0">
              <a:buNone/>
            </a:pPr>
            <a:r>
              <a:rPr lang="en-US" sz="1200" dirty="0" smtClean="0"/>
              <a:t> </a:t>
            </a:r>
          </a:p>
        </p:txBody>
      </p:sp>
      <p:sp>
        <p:nvSpPr>
          <p:cNvPr id="7" name="标题 1"/>
          <p:cNvSpPr>
            <a:spLocks noGrp="1"/>
          </p:cNvSpPr>
          <p:nvPr>
            <p:ph type="title"/>
          </p:nvPr>
        </p:nvSpPr>
        <p:spPr>
          <a:xfrm>
            <a:off x="609600" y="304800"/>
            <a:ext cx="7772400" cy="1066800"/>
          </a:xfrm>
        </p:spPr>
        <p:txBody>
          <a:bodyPr/>
          <a:lstStyle/>
          <a:p>
            <a:r>
              <a:rPr lang="en-US" altLang="zh-CN" dirty="0" smtClean="0"/>
              <a:t>Current rule settings</a:t>
            </a:r>
            <a:endParaRPr lang="zh-CN" altLang="en-US" dirty="0"/>
          </a:p>
        </p:txBody>
      </p:sp>
      <p:sp>
        <p:nvSpPr>
          <p:cNvPr id="5" name="日期占位符 3"/>
          <p:cNvSpPr txBox="1">
            <a:spLocks/>
          </p:cNvSpPr>
          <p:nvPr/>
        </p:nvSpPr>
        <p:spPr bwMode="auto">
          <a:xfrm>
            <a:off x="696913" y="304800"/>
            <a:ext cx="2198687" cy="27699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ts val="1200"/>
              </a:spcBef>
              <a:spcAft>
                <a:spcPct val="0"/>
              </a:spcAft>
              <a:buChar char="•"/>
              <a:defRPr sz="2400" b="1">
                <a:solidFill>
                  <a:schemeClr val="tx1"/>
                </a:solidFill>
                <a:latin typeface="+mn-lt"/>
                <a:ea typeface="+mn-ea"/>
                <a:cs typeface="+mn-cs"/>
              </a:defRPr>
            </a:lvl1pPr>
            <a:lvl2pPr marL="514350"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2pPr>
            <a:lvl3pPr marL="85725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143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1428750" indent="-228600" algn="l" rtl="0" eaLnBrk="0" fontAlgn="base" hangingPunct="0">
              <a:spcBef>
                <a:spcPct val="20000"/>
              </a:spcBef>
              <a:spcAft>
                <a:spcPct val="0"/>
              </a:spcAft>
              <a:buFont typeface="Arial" panose="020B0604020202020204" pitchFamily="34" charset="0"/>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sz="1800" dirty="0" smtClean="0"/>
              <a:t>November, 2016</a:t>
            </a:r>
            <a:endParaRPr lang="en-US" sz="1800" dirty="0"/>
          </a:p>
        </p:txBody>
      </p:sp>
      <p:sp>
        <p:nvSpPr>
          <p:cNvPr id="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12</a:t>
            </a:fld>
            <a:endParaRPr lang="en-US" dirty="0"/>
          </a:p>
        </p:txBody>
      </p:sp>
      <p:sp>
        <p:nvSpPr>
          <p:cNvPr id="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728690193"/>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609600" y="304800"/>
            <a:ext cx="7772400" cy="1066800"/>
          </a:xfrm>
        </p:spPr>
        <p:txBody>
          <a:bodyPr/>
          <a:lstStyle/>
          <a:p>
            <a:r>
              <a:rPr lang="en-US" altLang="zh-CN" sz="2800" dirty="0" smtClean="0"/>
              <a:t>One example</a:t>
            </a:r>
            <a:endParaRPr lang="zh-CN" altLang="en-US" sz="2800" dirty="0"/>
          </a:p>
        </p:txBody>
      </p:sp>
      <p:cxnSp>
        <p:nvCxnSpPr>
          <p:cNvPr id="5" name="Straight Connector 4"/>
          <p:cNvCxnSpPr/>
          <p:nvPr/>
        </p:nvCxnSpPr>
        <p:spPr>
          <a:xfrm>
            <a:off x="783068" y="4220150"/>
            <a:ext cx="63904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989348" y="3913627"/>
            <a:ext cx="1401475"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700" b="1" dirty="0" smtClean="0">
                <a:solidFill>
                  <a:schemeClr val="tx1"/>
                </a:solidFill>
              </a:rPr>
              <a:t>MU-RTS</a:t>
            </a:r>
          </a:p>
        </p:txBody>
      </p:sp>
      <p:sp>
        <p:nvSpPr>
          <p:cNvPr id="9" name="Rectangle 8"/>
          <p:cNvSpPr/>
          <p:nvPr/>
        </p:nvSpPr>
        <p:spPr>
          <a:xfrm>
            <a:off x="2714218" y="4220150"/>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0" name="Straight Connector 9"/>
          <p:cNvCxnSpPr/>
          <p:nvPr/>
        </p:nvCxnSpPr>
        <p:spPr>
          <a:xfrm>
            <a:off x="989350" y="4298972"/>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00971" y="6095102"/>
            <a:ext cx="6248722"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3035" y="6301383"/>
            <a:ext cx="6736658"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07552" y="5888820"/>
            <a:ext cx="616594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81923" y="5682539"/>
            <a:ext cx="61915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89350" y="5476257"/>
            <a:ext cx="61841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989350" y="5305989"/>
            <a:ext cx="61841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993223" y="5132455"/>
            <a:ext cx="61802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93223" y="4949417"/>
            <a:ext cx="61802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728676" y="4027493"/>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752088" y="4263487"/>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1" name="Rectangle 20"/>
          <p:cNvSpPr/>
          <p:nvPr/>
        </p:nvSpPr>
        <p:spPr>
          <a:xfrm>
            <a:off x="2819400" y="4294968"/>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2" name="Rectangle 21"/>
          <p:cNvSpPr/>
          <p:nvPr/>
        </p:nvSpPr>
        <p:spPr>
          <a:xfrm>
            <a:off x="1007551" y="6102627"/>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 name="Rectangle 22"/>
          <p:cNvSpPr/>
          <p:nvPr/>
        </p:nvSpPr>
        <p:spPr>
          <a:xfrm>
            <a:off x="1003912" y="5893607"/>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 name="TextBox 23"/>
          <p:cNvSpPr txBox="1"/>
          <p:nvPr/>
        </p:nvSpPr>
        <p:spPr>
          <a:xfrm>
            <a:off x="218283" y="6151501"/>
            <a:ext cx="859210" cy="249299"/>
          </a:xfrm>
          <a:prstGeom prst="rect">
            <a:avLst/>
          </a:prstGeom>
          <a:noFill/>
        </p:spPr>
        <p:txBody>
          <a:bodyPr wrap="none" lIns="0" tIns="0" rIns="0" bIns="0" rtlCol="0" anchor="t">
            <a:spAutoFit/>
          </a:bodyPr>
          <a:lstStyle/>
          <a:p>
            <a:pPr>
              <a:lnSpc>
                <a:spcPct val="90000"/>
              </a:lnSpc>
              <a:spcBef>
                <a:spcPts val="600"/>
              </a:spcBef>
            </a:pPr>
            <a:r>
              <a:rPr lang="en-US" sz="900" dirty="0" smtClean="0"/>
              <a:t>Channel1 </a:t>
            </a:r>
            <a:br>
              <a:rPr lang="en-US" sz="900" dirty="0" smtClean="0"/>
            </a:br>
            <a:r>
              <a:rPr lang="en-US" sz="900" dirty="0" smtClean="0"/>
              <a:t>(primary channel )</a:t>
            </a:r>
          </a:p>
        </p:txBody>
      </p:sp>
      <p:sp>
        <p:nvSpPr>
          <p:cNvPr id="25" name="Rectangle 24"/>
          <p:cNvSpPr/>
          <p:nvPr/>
        </p:nvSpPr>
        <p:spPr>
          <a:xfrm>
            <a:off x="4067309" y="5334000"/>
            <a:ext cx="2391712" cy="104855"/>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 name="TextBox 25"/>
          <p:cNvSpPr txBox="1"/>
          <p:nvPr/>
        </p:nvSpPr>
        <p:spPr>
          <a:xfrm>
            <a:off x="477137" y="5962776"/>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Channel2</a:t>
            </a:r>
          </a:p>
        </p:txBody>
      </p:sp>
      <p:sp>
        <p:nvSpPr>
          <p:cNvPr id="27" name="TextBox 26"/>
          <p:cNvSpPr txBox="1"/>
          <p:nvPr/>
        </p:nvSpPr>
        <p:spPr>
          <a:xfrm>
            <a:off x="477137" y="5728694"/>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Channel3</a:t>
            </a:r>
          </a:p>
        </p:txBody>
      </p:sp>
      <p:sp>
        <p:nvSpPr>
          <p:cNvPr id="28" name="TextBox 27"/>
          <p:cNvSpPr txBox="1"/>
          <p:nvPr/>
        </p:nvSpPr>
        <p:spPr>
          <a:xfrm>
            <a:off x="477137" y="5531362"/>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Channel4</a:t>
            </a:r>
          </a:p>
        </p:txBody>
      </p:sp>
      <p:sp>
        <p:nvSpPr>
          <p:cNvPr id="29" name="TextBox 28"/>
          <p:cNvSpPr txBox="1"/>
          <p:nvPr/>
        </p:nvSpPr>
        <p:spPr>
          <a:xfrm>
            <a:off x="477137" y="5326375"/>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Channel5</a:t>
            </a:r>
          </a:p>
        </p:txBody>
      </p:sp>
      <p:sp>
        <p:nvSpPr>
          <p:cNvPr id="30" name="TextBox 29"/>
          <p:cNvSpPr txBox="1"/>
          <p:nvPr/>
        </p:nvSpPr>
        <p:spPr>
          <a:xfrm>
            <a:off x="477137" y="5153912"/>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Channel6</a:t>
            </a:r>
          </a:p>
        </p:txBody>
      </p:sp>
      <p:sp>
        <p:nvSpPr>
          <p:cNvPr id="31" name="TextBox 30"/>
          <p:cNvSpPr txBox="1"/>
          <p:nvPr/>
        </p:nvSpPr>
        <p:spPr>
          <a:xfrm>
            <a:off x="477137" y="4991351"/>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Channel7</a:t>
            </a:r>
          </a:p>
        </p:txBody>
      </p:sp>
      <p:sp>
        <p:nvSpPr>
          <p:cNvPr id="32" name="TextBox 31"/>
          <p:cNvSpPr txBox="1"/>
          <p:nvPr/>
        </p:nvSpPr>
        <p:spPr>
          <a:xfrm>
            <a:off x="477137" y="4799709"/>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Channel8</a:t>
            </a:r>
          </a:p>
        </p:txBody>
      </p:sp>
      <p:sp>
        <p:nvSpPr>
          <p:cNvPr id="33" name="TextBox 32"/>
          <p:cNvSpPr txBox="1"/>
          <p:nvPr/>
        </p:nvSpPr>
        <p:spPr>
          <a:xfrm>
            <a:off x="1034062" y="6151106"/>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34" name="TextBox 33"/>
          <p:cNvSpPr txBox="1"/>
          <p:nvPr/>
        </p:nvSpPr>
        <p:spPr>
          <a:xfrm>
            <a:off x="1027221" y="5945219"/>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35" name="Rectangle 34"/>
          <p:cNvSpPr/>
          <p:nvPr/>
        </p:nvSpPr>
        <p:spPr>
          <a:xfrm flipV="1">
            <a:off x="2746233" y="5899767"/>
            <a:ext cx="959557" cy="41519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6" name="TextBox 35"/>
          <p:cNvSpPr txBox="1"/>
          <p:nvPr/>
        </p:nvSpPr>
        <p:spPr>
          <a:xfrm>
            <a:off x="2797124" y="5918912"/>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2 </a:t>
            </a:r>
            <a:r>
              <a:rPr lang="en-US" sz="1050" dirty="0"/>
              <a:t>4</a:t>
            </a:r>
            <a:r>
              <a:rPr lang="en-US" sz="1050" dirty="0" smtClean="0"/>
              <a:t>0 MHz</a:t>
            </a:r>
          </a:p>
        </p:txBody>
      </p:sp>
      <p:sp>
        <p:nvSpPr>
          <p:cNvPr id="37" name="Rectangle 36"/>
          <p:cNvSpPr/>
          <p:nvPr/>
        </p:nvSpPr>
        <p:spPr>
          <a:xfrm flipV="1">
            <a:off x="2746233" y="6118308"/>
            <a:ext cx="959557" cy="19402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8" name="TextBox 37"/>
          <p:cNvSpPr txBox="1"/>
          <p:nvPr/>
        </p:nvSpPr>
        <p:spPr>
          <a:xfrm>
            <a:off x="2797124" y="6137453"/>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1 </a:t>
            </a:r>
            <a:r>
              <a:rPr lang="en-US" sz="1050" dirty="0"/>
              <a:t>2</a:t>
            </a:r>
            <a:r>
              <a:rPr lang="en-US" sz="1050" dirty="0" smtClean="0"/>
              <a:t>0 MHz</a:t>
            </a:r>
          </a:p>
        </p:txBody>
      </p:sp>
      <p:sp>
        <p:nvSpPr>
          <p:cNvPr id="67" name="Rectangle 66"/>
          <p:cNvSpPr/>
          <p:nvPr/>
        </p:nvSpPr>
        <p:spPr>
          <a:xfrm>
            <a:off x="4049338" y="3910173"/>
            <a:ext cx="1415070"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DATA</a:t>
            </a:r>
          </a:p>
        </p:txBody>
      </p:sp>
      <p:sp>
        <p:nvSpPr>
          <p:cNvPr id="68" name="Rectangle 67"/>
          <p:cNvSpPr/>
          <p:nvPr/>
        </p:nvSpPr>
        <p:spPr>
          <a:xfrm>
            <a:off x="5900393" y="4218034"/>
            <a:ext cx="519195"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BA</a:t>
            </a:r>
          </a:p>
        </p:txBody>
      </p:sp>
      <p:cxnSp>
        <p:nvCxnSpPr>
          <p:cNvPr id="71" name="Straight Connector 70"/>
          <p:cNvCxnSpPr/>
          <p:nvPr/>
        </p:nvCxnSpPr>
        <p:spPr>
          <a:xfrm>
            <a:off x="5893493" y="4063434"/>
            <a:ext cx="0" cy="2251525"/>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4055626" y="6101714"/>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3" name="Rectangle 72"/>
          <p:cNvSpPr/>
          <p:nvPr/>
        </p:nvSpPr>
        <p:spPr>
          <a:xfrm>
            <a:off x="4054920" y="5892695"/>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4" name="Rectangle 73"/>
          <p:cNvSpPr/>
          <p:nvPr/>
        </p:nvSpPr>
        <p:spPr>
          <a:xfrm>
            <a:off x="4053270" y="5481033"/>
            <a:ext cx="1422468" cy="9263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5" name="TextBox 74"/>
          <p:cNvSpPr txBox="1"/>
          <p:nvPr/>
        </p:nvSpPr>
        <p:spPr>
          <a:xfrm>
            <a:off x="4116290" y="6150193"/>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76" name="Rectangle 75"/>
          <p:cNvSpPr/>
          <p:nvPr/>
        </p:nvSpPr>
        <p:spPr>
          <a:xfrm>
            <a:off x="4053929" y="4760232"/>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7" name="TextBox 76"/>
          <p:cNvSpPr txBox="1"/>
          <p:nvPr/>
        </p:nvSpPr>
        <p:spPr>
          <a:xfrm>
            <a:off x="4109449" y="594430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78" name="TextBox 77"/>
          <p:cNvSpPr txBox="1"/>
          <p:nvPr/>
        </p:nvSpPr>
        <p:spPr>
          <a:xfrm>
            <a:off x="4109449" y="478415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79" name="Rectangle 78"/>
          <p:cNvSpPr/>
          <p:nvPr/>
        </p:nvSpPr>
        <p:spPr>
          <a:xfrm>
            <a:off x="5904325" y="6096524"/>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0" name="TextBox 79"/>
          <p:cNvSpPr txBox="1"/>
          <p:nvPr/>
        </p:nvSpPr>
        <p:spPr>
          <a:xfrm>
            <a:off x="5960809" y="615694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81" name="Rectangle 80"/>
          <p:cNvSpPr/>
          <p:nvPr/>
        </p:nvSpPr>
        <p:spPr>
          <a:xfrm>
            <a:off x="5902119" y="5867400"/>
            <a:ext cx="565528" cy="21328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2" name="TextBox 81"/>
          <p:cNvSpPr txBox="1"/>
          <p:nvPr/>
        </p:nvSpPr>
        <p:spPr>
          <a:xfrm>
            <a:off x="5954143" y="595766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83" name="Rectangle 82"/>
          <p:cNvSpPr/>
          <p:nvPr/>
        </p:nvSpPr>
        <p:spPr>
          <a:xfrm>
            <a:off x="5898997" y="5495621"/>
            <a:ext cx="565528" cy="8586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4" name="Rectangle 83"/>
          <p:cNvSpPr/>
          <p:nvPr/>
        </p:nvSpPr>
        <p:spPr>
          <a:xfrm>
            <a:off x="5893493" y="5125703"/>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5" name="Rectangle 84"/>
          <p:cNvSpPr/>
          <p:nvPr/>
        </p:nvSpPr>
        <p:spPr>
          <a:xfrm>
            <a:off x="5893493" y="4771969"/>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6" name="TextBox 85"/>
          <p:cNvSpPr txBox="1"/>
          <p:nvPr/>
        </p:nvSpPr>
        <p:spPr>
          <a:xfrm>
            <a:off x="5932137" y="4814546"/>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87" name="Rectangle 86"/>
          <p:cNvSpPr/>
          <p:nvPr/>
        </p:nvSpPr>
        <p:spPr>
          <a:xfrm>
            <a:off x="4062189" y="5682539"/>
            <a:ext cx="2396832" cy="206281"/>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90" name="Rectangle 89"/>
          <p:cNvSpPr/>
          <p:nvPr/>
        </p:nvSpPr>
        <p:spPr>
          <a:xfrm>
            <a:off x="4051970" y="5132377"/>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91" name="TextBox 90"/>
          <p:cNvSpPr txBox="1"/>
          <p:nvPr/>
        </p:nvSpPr>
        <p:spPr>
          <a:xfrm>
            <a:off x="4074948" y="5145227"/>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92" name="TextBox 91"/>
          <p:cNvSpPr txBox="1"/>
          <p:nvPr/>
        </p:nvSpPr>
        <p:spPr>
          <a:xfrm>
            <a:off x="4077337" y="5214702"/>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93" name="TextBox 92"/>
          <p:cNvSpPr txBox="1"/>
          <p:nvPr/>
        </p:nvSpPr>
        <p:spPr>
          <a:xfrm>
            <a:off x="5917621" y="5140974"/>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94" name="TextBox 93"/>
          <p:cNvSpPr txBox="1"/>
          <p:nvPr/>
        </p:nvSpPr>
        <p:spPr>
          <a:xfrm>
            <a:off x="5920009" y="5210449"/>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95" name="TextBox 94"/>
          <p:cNvSpPr txBox="1"/>
          <p:nvPr/>
        </p:nvSpPr>
        <p:spPr>
          <a:xfrm>
            <a:off x="4091759" y="5504216"/>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96" name="TextBox 95"/>
          <p:cNvSpPr txBox="1"/>
          <p:nvPr/>
        </p:nvSpPr>
        <p:spPr>
          <a:xfrm>
            <a:off x="5915042" y="551172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101" name="Rectangle 100"/>
          <p:cNvSpPr/>
          <p:nvPr/>
        </p:nvSpPr>
        <p:spPr>
          <a:xfrm>
            <a:off x="152400" y="3480144"/>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solidFill>
                  <a:schemeClr val="tx1"/>
                </a:solidFill>
              </a:rPr>
              <a:t>Non-HT PPDU</a:t>
            </a:r>
          </a:p>
        </p:txBody>
      </p:sp>
      <p:sp>
        <p:nvSpPr>
          <p:cNvPr id="102" name="Rectangle 101"/>
          <p:cNvSpPr/>
          <p:nvPr/>
        </p:nvSpPr>
        <p:spPr>
          <a:xfrm>
            <a:off x="152400" y="3874232"/>
            <a:ext cx="620293"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HE PPDU</a:t>
            </a:r>
          </a:p>
        </p:txBody>
      </p:sp>
      <p:cxnSp>
        <p:nvCxnSpPr>
          <p:cNvPr id="103" name="Straight Arrow Connector 102"/>
          <p:cNvCxnSpPr/>
          <p:nvPr/>
        </p:nvCxnSpPr>
        <p:spPr>
          <a:xfrm flipH="1">
            <a:off x="2338395" y="3768192"/>
            <a:ext cx="4081193"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3078138" y="3549459"/>
            <a:ext cx="274662" cy="149973"/>
          </a:xfrm>
          <a:prstGeom prst="rect">
            <a:avLst/>
          </a:prstGeom>
          <a:noFill/>
        </p:spPr>
        <p:txBody>
          <a:bodyPr wrap="none" lIns="0" tIns="0" rIns="0" bIns="0" rtlCol="0" anchor="t">
            <a:spAutoFit/>
          </a:bodyPr>
          <a:lstStyle/>
          <a:p>
            <a:pPr>
              <a:lnSpc>
                <a:spcPct val="90000"/>
              </a:lnSpc>
              <a:spcBef>
                <a:spcPts val="600"/>
              </a:spcBef>
            </a:pPr>
            <a:r>
              <a:rPr lang="en-US" sz="1200" dirty="0" smtClean="0"/>
              <a:t>NAV</a:t>
            </a:r>
          </a:p>
        </p:txBody>
      </p:sp>
      <p:sp>
        <p:nvSpPr>
          <p:cNvPr id="4" name="TextBox 3"/>
          <p:cNvSpPr txBox="1"/>
          <p:nvPr/>
        </p:nvSpPr>
        <p:spPr>
          <a:xfrm>
            <a:off x="2338395" y="3996941"/>
            <a:ext cx="415498" cy="230832"/>
          </a:xfrm>
          <a:prstGeom prst="rect">
            <a:avLst/>
          </a:prstGeom>
          <a:noFill/>
        </p:spPr>
        <p:txBody>
          <a:bodyPr wrap="none" rtlCol="0">
            <a:spAutoFit/>
          </a:bodyPr>
          <a:lstStyle/>
          <a:p>
            <a:r>
              <a:rPr lang="en-US" sz="900" dirty="0" smtClean="0"/>
              <a:t>SIFS</a:t>
            </a:r>
            <a:endParaRPr lang="en-US" sz="900" dirty="0"/>
          </a:p>
        </p:txBody>
      </p:sp>
      <p:cxnSp>
        <p:nvCxnSpPr>
          <p:cNvPr id="135" name="Straight Connector 134"/>
          <p:cNvCxnSpPr/>
          <p:nvPr/>
        </p:nvCxnSpPr>
        <p:spPr>
          <a:xfrm>
            <a:off x="3708633" y="4038600"/>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6" name="Rectangle 135"/>
          <p:cNvSpPr/>
          <p:nvPr/>
        </p:nvSpPr>
        <p:spPr>
          <a:xfrm>
            <a:off x="2971800" y="4447368"/>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137" name="Rectangle 136"/>
          <p:cNvSpPr/>
          <p:nvPr/>
        </p:nvSpPr>
        <p:spPr>
          <a:xfrm>
            <a:off x="3088340" y="4526673"/>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38" name="Straight Connector 137"/>
          <p:cNvCxnSpPr/>
          <p:nvPr/>
        </p:nvCxnSpPr>
        <p:spPr>
          <a:xfrm>
            <a:off x="2390823" y="4038600"/>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049293" y="4038600"/>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3668293" y="3996228"/>
            <a:ext cx="415498" cy="230832"/>
          </a:xfrm>
          <a:prstGeom prst="rect">
            <a:avLst/>
          </a:prstGeom>
          <a:noFill/>
        </p:spPr>
        <p:txBody>
          <a:bodyPr wrap="none" rtlCol="0">
            <a:spAutoFit/>
          </a:bodyPr>
          <a:lstStyle/>
          <a:p>
            <a:r>
              <a:rPr lang="en-US" sz="900" dirty="0" smtClean="0"/>
              <a:t>SIFS</a:t>
            </a:r>
            <a:endParaRPr lang="en-US" sz="900" dirty="0"/>
          </a:p>
        </p:txBody>
      </p:sp>
      <p:sp>
        <p:nvSpPr>
          <p:cNvPr id="141" name="TextBox 140"/>
          <p:cNvSpPr txBox="1"/>
          <p:nvPr/>
        </p:nvSpPr>
        <p:spPr>
          <a:xfrm>
            <a:off x="5431375" y="3985864"/>
            <a:ext cx="415498" cy="230832"/>
          </a:xfrm>
          <a:prstGeom prst="rect">
            <a:avLst/>
          </a:prstGeom>
          <a:noFill/>
        </p:spPr>
        <p:txBody>
          <a:bodyPr wrap="none" rtlCol="0">
            <a:spAutoFit/>
          </a:bodyPr>
          <a:lstStyle/>
          <a:p>
            <a:r>
              <a:rPr lang="en-US" sz="900" dirty="0" smtClean="0"/>
              <a:t>SIFS</a:t>
            </a:r>
            <a:endParaRPr lang="en-US" sz="900" dirty="0"/>
          </a:p>
        </p:txBody>
      </p:sp>
      <p:sp>
        <p:nvSpPr>
          <p:cNvPr id="144" name="Rectangle 143"/>
          <p:cNvSpPr/>
          <p:nvPr/>
        </p:nvSpPr>
        <p:spPr bwMode="auto">
          <a:xfrm>
            <a:off x="4054920" y="4679934"/>
            <a:ext cx="5012880" cy="1219833"/>
          </a:xfrm>
          <a:prstGeom prst="rect">
            <a:avLst/>
          </a:prstGeom>
          <a:noFill/>
          <a:ln w="285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1" name="TextBox 160"/>
          <p:cNvSpPr txBox="1"/>
          <p:nvPr/>
        </p:nvSpPr>
        <p:spPr>
          <a:xfrm>
            <a:off x="7086600" y="4800600"/>
            <a:ext cx="1981199" cy="769441"/>
          </a:xfrm>
          <a:prstGeom prst="rect">
            <a:avLst/>
          </a:prstGeom>
          <a:noFill/>
        </p:spPr>
        <p:txBody>
          <a:bodyPr wrap="square" rtlCol="0">
            <a:spAutoFit/>
          </a:bodyPr>
          <a:lstStyle/>
          <a:p>
            <a:r>
              <a:rPr lang="en-US" sz="1100" dirty="0" smtClean="0">
                <a:solidFill>
                  <a:srgbClr val="FF0000"/>
                </a:solidFill>
              </a:rPr>
              <a:t>Current rule prevents data transmission on these secondary channels even if preamble punctured mode is introduced</a:t>
            </a:r>
            <a:endParaRPr lang="en-US" sz="1100" dirty="0">
              <a:solidFill>
                <a:srgbClr val="FF0000"/>
              </a:solidFill>
            </a:endParaRPr>
          </a:p>
        </p:txBody>
      </p:sp>
      <p:sp>
        <p:nvSpPr>
          <p:cNvPr id="162" name="Text Placeholder 5"/>
          <p:cNvSpPr txBox="1">
            <a:spLocks/>
          </p:cNvSpPr>
          <p:nvPr/>
        </p:nvSpPr>
        <p:spPr>
          <a:xfrm>
            <a:off x="152400" y="914400"/>
            <a:ext cx="8915400" cy="2048766"/>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smtClean="0"/>
              <a:t>Assumption:</a:t>
            </a:r>
          </a:p>
          <a:p>
            <a:pPr lvl="1"/>
            <a:r>
              <a:rPr lang="en-US" sz="1200" dirty="0" smtClean="0"/>
              <a:t>AP finds 160MHz channel are </a:t>
            </a:r>
            <a:r>
              <a:rPr lang="en-US" sz="1200" dirty="0" smtClean="0">
                <a:solidFill>
                  <a:schemeClr val="tx2">
                    <a:lumMod val="60000"/>
                    <a:lumOff val="40000"/>
                  </a:schemeClr>
                </a:solidFill>
              </a:rPr>
              <a:t>NOT </a:t>
            </a:r>
            <a:r>
              <a:rPr lang="en-US" sz="1200" dirty="0" smtClean="0"/>
              <a:t>clear (channel 3 and 5 are not clear according to the sensing results)</a:t>
            </a:r>
          </a:p>
          <a:p>
            <a:pPr lvl="1"/>
            <a:r>
              <a:rPr lang="en-US" sz="1200" dirty="0" smtClean="0"/>
              <a:t>AP attempts to schedule 8 users</a:t>
            </a:r>
          </a:p>
          <a:p>
            <a:pPr lvl="2"/>
            <a:r>
              <a:rPr lang="en-US" sz="1100" dirty="0" smtClean="0"/>
              <a:t>STA 1: channel 1, 242 RU, STA 2:channel 2, 242 RU, STA 3: channel 4, 106 RU, STA 4: channel 4, 106 RU, STA 5:channel 6, 106 RU, STA 6: channel 6, 106RU, STA7: channel 7, 242 RU, STA 8: channel 8, 242 RU</a:t>
            </a:r>
          </a:p>
          <a:p>
            <a:pPr lvl="1"/>
            <a:r>
              <a:rPr lang="en-US" sz="1200" dirty="0" smtClean="0"/>
              <a:t>STA 3 finds channel 4 is busy, STA 7 finds channel 7 is busy</a:t>
            </a:r>
          </a:p>
          <a:p>
            <a:r>
              <a:rPr lang="en-US" sz="1600" dirty="0" smtClean="0"/>
              <a:t>Preamble puncture mode can not be used due to the rule setting on MU-RTS and EDCA TXOP multiple frame transmission rule</a:t>
            </a:r>
          </a:p>
          <a:p>
            <a:r>
              <a:rPr lang="en-US" sz="1600" dirty="0" smtClean="0"/>
              <a:t>Even if we change the EDCA TXOP multiple frame transmission rule to allow MU-RTS solicit DL PPDU with bigger bandwidth, the DL data PPDU are not protected on secondary channels </a:t>
            </a:r>
          </a:p>
        </p:txBody>
      </p:sp>
      <p:sp>
        <p:nvSpPr>
          <p:cNvPr id="8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13</a:t>
            </a:fld>
            <a:endParaRPr lang="en-US" dirty="0"/>
          </a:p>
        </p:txBody>
      </p:sp>
      <p:sp>
        <p:nvSpPr>
          <p:cNvPr id="8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803922950"/>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1636037" y="3929109"/>
            <a:ext cx="621416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864637" y="3589422"/>
            <a:ext cx="533400"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700" b="1" dirty="0" smtClean="0">
                <a:solidFill>
                  <a:schemeClr val="tx1"/>
                </a:solidFill>
              </a:rPr>
              <a:t>MU-RTS</a:t>
            </a:r>
          </a:p>
        </p:txBody>
      </p:sp>
      <p:sp>
        <p:nvSpPr>
          <p:cNvPr id="11" name="Rectangle 10"/>
          <p:cNvSpPr/>
          <p:nvPr/>
        </p:nvSpPr>
        <p:spPr>
          <a:xfrm>
            <a:off x="2550438" y="3929109"/>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2" name="Straight Connector 11"/>
          <p:cNvCxnSpPr/>
          <p:nvPr/>
        </p:nvCxnSpPr>
        <p:spPr>
          <a:xfrm>
            <a:off x="3506806" y="2903622"/>
            <a:ext cx="0" cy="9906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043148" y="3588868"/>
            <a:ext cx="1664057"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b="1" dirty="0" smtClean="0"/>
              <a:t>A-MPDU</a:t>
            </a:r>
          </a:p>
        </p:txBody>
      </p:sp>
      <p:sp>
        <p:nvSpPr>
          <p:cNvPr id="14" name="Rectangle 13"/>
          <p:cNvSpPr/>
          <p:nvPr/>
        </p:nvSpPr>
        <p:spPr>
          <a:xfrm>
            <a:off x="7012006" y="3920338"/>
            <a:ext cx="533400"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b="1" dirty="0" smtClean="0"/>
              <a:t>BA</a:t>
            </a:r>
          </a:p>
        </p:txBody>
      </p:sp>
      <p:cxnSp>
        <p:nvCxnSpPr>
          <p:cNvPr id="15" name="Straight Connector 14"/>
          <p:cNvCxnSpPr/>
          <p:nvPr/>
        </p:nvCxnSpPr>
        <p:spPr>
          <a:xfrm>
            <a:off x="5030806" y="2903622"/>
            <a:ext cx="0" cy="103834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864637" y="2903622"/>
            <a:ext cx="0" cy="102548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864637" y="2903622"/>
            <a:ext cx="1642169"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982806" y="2716622"/>
            <a:ext cx="1473160" cy="96950"/>
          </a:xfrm>
          <a:prstGeom prst="rect">
            <a:avLst/>
          </a:prstGeom>
          <a:noFill/>
        </p:spPr>
        <p:txBody>
          <a:bodyPr wrap="none" lIns="0" tIns="0" rIns="0" bIns="0" rtlCol="0" anchor="t">
            <a:spAutoFit/>
          </a:bodyPr>
          <a:lstStyle/>
          <a:p>
            <a:pPr>
              <a:lnSpc>
                <a:spcPct val="90000"/>
              </a:lnSpc>
              <a:spcBef>
                <a:spcPts val="600"/>
              </a:spcBef>
            </a:pPr>
            <a:r>
              <a:rPr lang="en-US" sz="700" b="1" dirty="0" smtClean="0"/>
              <a:t>Extra protection from legacy STAs</a:t>
            </a:r>
          </a:p>
        </p:txBody>
      </p:sp>
      <p:cxnSp>
        <p:nvCxnSpPr>
          <p:cNvPr id="19" name="Straight Connector 18"/>
          <p:cNvCxnSpPr/>
          <p:nvPr/>
        </p:nvCxnSpPr>
        <p:spPr>
          <a:xfrm>
            <a:off x="1864637" y="4016460"/>
            <a:ext cx="0" cy="223194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877516" y="6006921"/>
            <a:ext cx="597269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884809" y="6235521"/>
            <a:ext cx="5965397"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884809" y="5778321"/>
            <a:ext cx="596539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884809" y="5549721"/>
            <a:ext cx="596539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864637" y="5321121"/>
            <a:ext cx="598556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864637" y="5132430"/>
            <a:ext cx="598556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868930" y="4940121"/>
            <a:ext cx="5981276"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868930" y="4737279"/>
            <a:ext cx="5981276"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506806" y="3963709"/>
            <a:ext cx="0" cy="22718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557730" y="3949521"/>
            <a:ext cx="0" cy="22718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030806" y="3949521"/>
            <a:ext cx="0" cy="22718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996107" y="4545422"/>
            <a:ext cx="0" cy="1690099"/>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074455" y="5353953"/>
            <a:ext cx="613951" cy="166199"/>
          </a:xfrm>
          <a:prstGeom prst="rect">
            <a:avLst/>
          </a:prstGeom>
          <a:noFill/>
        </p:spPr>
        <p:txBody>
          <a:bodyPr wrap="none" lIns="0" tIns="0" rIns="0" bIns="0" rtlCol="0" anchor="t">
            <a:spAutoFit/>
          </a:bodyPr>
          <a:lstStyle/>
          <a:p>
            <a:pPr>
              <a:lnSpc>
                <a:spcPct val="90000"/>
              </a:lnSpc>
              <a:spcBef>
                <a:spcPts val="600"/>
              </a:spcBef>
            </a:pPr>
            <a:r>
              <a:rPr lang="en-US" sz="1200" dirty="0" smtClean="0"/>
              <a:t>160 MHz</a:t>
            </a:r>
          </a:p>
        </p:txBody>
      </p:sp>
      <p:sp>
        <p:nvSpPr>
          <p:cNvPr id="33" name="Rectangle 32"/>
          <p:cNvSpPr/>
          <p:nvPr/>
        </p:nvSpPr>
        <p:spPr>
          <a:xfrm>
            <a:off x="2592406" y="3977135"/>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34" name="Rectangle 33"/>
          <p:cNvSpPr/>
          <p:nvPr/>
        </p:nvSpPr>
        <p:spPr>
          <a:xfrm>
            <a:off x="2667000" y="4012022"/>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35" name="Rectangle 34"/>
          <p:cNvSpPr/>
          <p:nvPr/>
        </p:nvSpPr>
        <p:spPr>
          <a:xfrm>
            <a:off x="1884625" y="5140320"/>
            <a:ext cx="5660781" cy="172217"/>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6" name="Rectangle 35"/>
          <p:cNvSpPr/>
          <p:nvPr/>
        </p:nvSpPr>
        <p:spPr>
          <a:xfrm flipV="1">
            <a:off x="2562700" y="6015260"/>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7" name="Rectangle 36"/>
          <p:cNvSpPr/>
          <p:nvPr/>
        </p:nvSpPr>
        <p:spPr>
          <a:xfrm>
            <a:off x="1884809" y="6006588"/>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8" name="Rectangle 37"/>
          <p:cNvSpPr/>
          <p:nvPr/>
        </p:nvSpPr>
        <p:spPr>
          <a:xfrm flipV="1">
            <a:off x="2558667" y="5783626"/>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9" name="Rectangle 38"/>
          <p:cNvSpPr/>
          <p:nvPr/>
        </p:nvSpPr>
        <p:spPr>
          <a:xfrm>
            <a:off x="1880776" y="5774954"/>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0" name="Rectangle 39"/>
          <p:cNvSpPr/>
          <p:nvPr/>
        </p:nvSpPr>
        <p:spPr>
          <a:xfrm flipV="1">
            <a:off x="2560496" y="5312537"/>
            <a:ext cx="641510" cy="470458"/>
          </a:xfrm>
          <a:prstGeom prst="rect">
            <a:avLst/>
          </a:prstGeom>
          <a:solidFill>
            <a:schemeClr val="tx2">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1" name="Rectangle 40"/>
          <p:cNvSpPr/>
          <p:nvPr/>
        </p:nvSpPr>
        <p:spPr>
          <a:xfrm>
            <a:off x="1882605" y="5541188"/>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2" name="Rectangle 41"/>
          <p:cNvSpPr/>
          <p:nvPr/>
        </p:nvSpPr>
        <p:spPr>
          <a:xfrm>
            <a:off x="1882605" y="5318752"/>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3" name="TextBox 42"/>
          <p:cNvSpPr txBox="1"/>
          <p:nvPr/>
        </p:nvSpPr>
        <p:spPr>
          <a:xfrm>
            <a:off x="535006" y="6048776"/>
            <a:ext cx="1231106" cy="124650"/>
          </a:xfrm>
          <a:prstGeom prst="rect">
            <a:avLst/>
          </a:prstGeom>
          <a:noFill/>
        </p:spPr>
        <p:txBody>
          <a:bodyPr wrap="none" lIns="0" tIns="0" rIns="0" bIns="0" rtlCol="0" anchor="t">
            <a:spAutoFit/>
          </a:bodyPr>
          <a:lstStyle/>
          <a:p>
            <a:pPr>
              <a:lnSpc>
                <a:spcPct val="90000"/>
              </a:lnSpc>
              <a:spcBef>
                <a:spcPts val="600"/>
              </a:spcBef>
            </a:pPr>
            <a:r>
              <a:rPr lang="en-US" sz="900" dirty="0" smtClean="0"/>
              <a:t>Primary 20MHz channel</a:t>
            </a:r>
          </a:p>
        </p:txBody>
      </p:sp>
      <p:sp>
        <p:nvSpPr>
          <p:cNvPr id="44" name="TextBox 43"/>
          <p:cNvSpPr txBox="1"/>
          <p:nvPr/>
        </p:nvSpPr>
        <p:spPr>
          <a:xfrm>
            <a:off x="1906606" y="3187722"/>
            <a:ext cx="1571157" cy="326243"/>
          </a:xfrm>
          <a:prstGeom prst="rect">
            <a:avLst/>
          </a:prstGeom>
          <a:noFill/>
        </p:spPr>
        <p:txBody>
          <a:bodyPr wrap="square" lIns="0" tIns="0" rIns="0" bIns="0" rtlCol="0" anchor="t">
            <a:spAutoFit/>
          </a:bodyPr>
          <a:lstStyle/>
          <a:p>
            <a:pPr>
              <a:lnSpc>
                <a:spcPct val="90000"/>
              </a:lnSpc>
              <a:spcBef>
                <a:spcPts val="600"/>
              </a:spcBef>
            </a:pPr>
            <a:r>
              <a:rPr lang="en-US" sz="600" dirty="0" smtClean="0"/>
              <a:t>In legacy format non HT or non HT DUP</a:t>
            </a:r>
          </a:p>
          <a:p>
            <a:pPr>
              <a:lnSpc>
                <a:spcPct val="90000"/>
              </a:lnSpc>
              <a:spcBef>
                <a:spcPts val="600"/>
              </a:spcBef>
            </a:pPr>
            <a:r>
              <a:rPr lang="en-US" sz="600" dirty="0" smtClean="0"/>
              <a:t>Channel information in scramble initial value or control wrapper</a:t>
            </a:r>
          </a:p>
        </p:txBody>
      </p:sp>
      <p:sp>
        <p:nvSpPr>
          <p:cNvPr id="45" name="Rectangle 44"/>
          <p:cNvSpPr/>
          <p:nvPr/>
        </p:nvSpPr>
        <p:spPr>
          <a:xfrm>
            <a:off x="3506805" y="3580652"/>
            <a:ext cx="677891"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000" b="1" dirty="0" smtClean="0"/>
              <a:t>BQRP</a:t>
            </a:r>
          </a:p>
        </p:txBody>
      </p:sp>
      <p:sp>
        <p:nvSpPr>
          <p:cNvPr id="46" name="Rectangle 45"/>
          <p:cNvSpPr/>
          <p:nvPr/>
        </p:nvSpPr>
        <p:spPr>
          <a:xfrm>
            <a:off x="4192607" y="3920339"/>
            <a:ext cx="687406"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900" b="1" dirty="0" smtClean="0"/>
          </a:p>
        </p:txBody>
      </p:sp>
      <p:cxnSp>
        <p:nvCxnSpPr>
          <p:cNvPr id="47" name="Straight Arrow Connector 46"/>
          <p:cNvCxnSpPr/>
          <p:nvPr/>
        </p:nvCxnSpPr>
        <p:spPr>
          <a:xfrm>
            <a:off x="3506806" y="2903622"/>
            <a:ext cx="1524000"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3583006" y="3173822"/>
            <a:ext cx="1417602" cy="326243"/>
          </a:xfrm>
          <a:prstGeom prst="rect">
            <a:avLst/>
          </a:prstGeom>
          <a:noFill/>
        </p:spPr>
        <p:txBody>
          <a:bodyPr wrap="square" lIns="0" tIns="0" rIns="0" bIns="0" rtlCol="0" anchor="t">
            <a:spAutoFit/>
          </a:bodyPr>
          <a:lstStyle/>
          <a:p>
            <a:pPr>
              <a:lnSpc>
                <a:spcPct val="90000"/>
              </a:lnSpc>
              <a:spcBef>
                <a:spcPts val="600"/>
              </a:spcBef>
            </a:pPr>
            <a:r>
              <a:rPr lang="en-US" sz="600" dirty="0" smtClean="0"/>
              <a:t>In HE PPDU (preamble puncture mode)</a:t>
            </a:r>
          </a:p>
          <a:p>
            <a:pPr>
              <a:lnSpc>
                <a:spcPct val="90000"/>
              </a:lnSpc>
              <a:spcBef>
                <a:spcPts val="600"/>
              </a:spcBef>
            </a:pPr>
            <a:r>
              <a:rPr lang="en-US" sz="600" dirty="0" smtClean="0"/>
              <a:t>Channel information in SIG-A SIG-B of MU RTS</a:t>
            </a:r>
          </a:p>
        </p:txBody>
      </p:sp>
      <p:sp>
        <p:nvSpPr>
          <p:cNvPr id="49" name="Rectangle 48"/>
          <p:cNvSpPr/>
          <p:nvPr/>
        </p:nvSpPr>
        <p:spPr>
          <a:xfrm flipV="1">
            <a:off x="4188730" y="6005590"/>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0" name="Rectangle 49"/>
          <p:cNvSpPr/>
          <p:nvPr/>
        </p:nvSpPr>
        <p:spPr>
          <a:xfrm>
            <a:off x="3510839" y="6014887"/>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1" name="Rectangle 50"/>
          <p:cNvSpPr/>
          <p:nvPr/>
        </p:nvSpPr>
        <p:spPr>
          <a:xfrm flipV="1">
            <a:off x="4184697" y="5773956"/>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2" name="Rectangle 51"/>
          <p:cNvSpPr/>
          <p:nvPr/>
        </p:nvSpPr>
        <p:spPr>
          <a:xfrm>
            <a:off x="3506806" y="5783253"/>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3" name="Rectangle 52"/>
          <p:cNvSpPr/>
          <p:nvPr/>
        </p:nvSpPr>
        <p:spPr>
          <a:xfrm flipV="1">
            <a:off x="4188730" y="4941728"/>
            <a:ext cx="641510" cy="17145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4" name="Rectangle 53"/>
          <p:cNvSpPr/>
          <p:nvPr/>
        </p:nvSpPr>
        <p:spPr>
          <a:xfrm>
            <a:off x="3510839" y="4940120"/>
            <a:ext cx="513228" cy="17873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5" name="Rectangle 54"/>
          <p:cNvSpPr/>
          <p:nvPr/>
        </p:nvSpPr>
        <p:spPr>
          <a:xfrm flipV="1">
            <a:off x="4184697" y="4737277"/>
            <a:ext cx="641510" cy="213252"/>
          </a:xfrm>
          <a:prstGeom prst="rect">
            <a:avLst/>
          </a:prstGeom>
          <a:solidFill>
            <a:schemeClr val="tx2">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a:p>
        </p:txBody>
      </p:sp>
      <p:sp>
        <p:nvSpPr>
          <p:cNvPr id="56" name="Rectangle 55"/>
          <p:cNvSpPr/>
          <p:nvPr/>
        </p:nvSpPr>
        <p:spPr>
          <a:xfrm>
            <a:off x="3506806" y="4737279"/>
            <a:ext cx="513228" cy="20335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7" name="Rectangle 56"/>
          <p:cNvSpPr/>
          <p:nvPr/>
        </p:nvSpPr>
        <p:spPr>
          <a:xfrm flipV="1">
            <a:off x="4186526" y="4545421"/>
            <a:ext cx="641510" cy="18793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8" name="Rectangle 57"/>
          <p:cNvSpPr/>
          <p:nvPr/>
        </p:nvSpPr>
        <p:spPr>
          <a:xfrm>
            <a:off x="3508635" y="4545422"/>
            <a:ext cx="513228" cy="18727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9" name="Rectangle 58"/>
          <p:cNvSpPr/>
          <p:nvPr/>
        </p:nvSpPr>
        <p:spPr>
          <a:xfrm>
            <a:off x="3506806" y="5312537"/>
            <a:ext cx="4038600" cy="458166"/>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0" name="Rectangle 59"/>
          <p:cNvSpPr/>
          <p:nvPr/>
        </p:nvSpPr>
        <p:spPr>
          <a:xfrm>
            <a:off x="5050978" y="6011634"/>
            <a:ext cx="17324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1" name="Rectangle 60"/>
          <p:cNvSpPr/>
          <p:nvPr/>
        </p:nvSpPr>
        <p:spPr>
          <a:xfrm>
            <a:off x="5050978" y="5780000"/>
            <a:ext cx="17324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2" name="Rectangle 61"/>
          <p:cNvSpPr/>
          <p:nvPr/>
        </p:nvSpPr>
        <p:spPr>
          <a:xfrm>
            <a:off x="5043148" y="4940120"/>
            <a:ext cx="1732428" cy="19230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3" name="Rectangle 62"/>
          <p:cNvSpPr/>
          <p:nvPr/>
        </p:nvSpPr>
        <p:spPr>
          <a:xfrm>
            <a:off x="5030806" y="4545422"/>
            <a:ext cx="1732428" cy="19230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4" name="Rectangle 63"/>
          <p:cNvSpPr/>
          <p:nvPr/>
        </p:nvSpPr>
        <p:spPr>
          <a:xfrm>
            <a:off x="5042857" y="4732695"/>
            <a:ext cx="2502549" cy="207426"/>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5" name="Rectangle 64"/>
          <p:cNvSpPr/>
          <p:nvPr/>
        </p:nvSpPr>
        <p:spPr>
          <a:xfrm>
            <a:off x="7012006" y="4545421"/>
            <a:ext cx="533400" cy="18979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6" name="Rectangle 65"/>
          <p:cNvSpPr/>
          <p:nvPr/>
        </p:nvSpPr>
        <p:spPr>
          <a:xfrm>
            <a:off x="7012006" y="4950529"/>
            <a:ext cx="533400" cy="18979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7" name="Rectangle 66"/>
          <p:cNvSpPr/>
          <p:nvPr/>
        </p:nvSpPr>
        <p:spPr>
          <a:xfrm>
            <a:off x="7012006" y="5801526"/>
            <a:ext cx="533400" cy="43399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cxnSp>
        <p:nvCxnSpPr>
          <p:cNvPr id="68" name="Straight Connector 67"/>
          <p:cNvCxnSpPr/>
          <p:nvPr/>
        </p:nvCxnSpPr>
        <p:spPr>
          <a:xfrm>
            <a:off x="7545406" y="2903622"/>
            <a:ext cx="0" cy="110832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5030806" y="2903622"/>
            <a:ext cx="2514600"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929005" y="2716622"/>
            <a:ext cx="854401" cy="96950"/>
          </a:xfrm>
          <a:prstGeom prst="rect">
            <a:avLst/>
          </a:prstGeom>
          <a:noFill/>
        </p:spPr>
        <p:txBody>
          <a:bodyPr wrap="none" lIns="0" tIns="0" rIns="0" bIns="0" rtlCol="0" anchor="t">
            <a:spAutoFit/>
          </a:bodyPr>
          <a:lstStyle/>
          <a:p>
            <a:pPr>
              <a:lnSpc>
                <a:spcPct val="90000"/>
              </a:lnSpc>
              <a:spcBef>
                <a:spcPts val="600"/>
              </a:spcBef>
            </a:pPr>
            <a:r>
              <a:rPr lang="en-US" sz="700" b="1" dirty="0" smtClean="0"/>
              <a:t>Data transmissions </a:t>
            </a:r>
          </a:p>
        </p:txBody>
      </p:sp>
      <p:sp>
        <p:nvSpPr>
          <p:cNvPr id="71" name="TextBox 70"/>
          <p:cNvSpPr txBox="1"/>
          <p:nvPr/>
        </p:nvSpPr>
        <p:spPr>
          <a:xfrm>
            <a:off x="3583006" y="2716622"/>
            <a:ext cx="769441" cy="96950"/>
          </a:xfrm>
          <a:prstGeom prst="rect">
            <a:avLst/>
          </a:prstGeom>
          <a:noFill/>
        </p:spPr>
        <p:txBody>
          <a:bodyPr wrap="none" lIns="0" tIns="0" rIns="0" bIns="0" rtlCol="0" anchor="t">
            <a:spAutoFit/>
          </a:bodyPr>
          <a:lstStyle/>
          <a:p>
            <a:pPr>
              <a:lnSpc>
                <a:spcPct val="90000"/>
              </a:lnSpc>
              <a:spcBef>
                <a:spcPts val="600"/>
              </a:spcBef>
            </a:pPr>
            <a:r>
              <a:rPr lang="en-US" sz="700" b="1" dirty="0" smtClean="0"/>
              <a:t>Bandwidth Query </a:t>
            </a:r>
          </a:p>
        </p:txBody>
      </p:sp>
      <p:sp>
        <p:nvSpPr>
          <p:cNvPr id="72" name="Rectangle 71"/>
          <p:cNvSpPr/>
          <p:nvPr/>
        </p:nvSpPr>
        <p:spPr>
          <a:xfrm>
            <a:off x="457200" y="3118096"/>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000" b="1" dirty="0" smtClean="0">
                <a:solidFill>
                  <a:schemeClr val="tx1"/>
                </a:solidFill>
              </a:rPr>
              <a:t>Non-HT PPDU</a:t>
            </a:r>
          </a:p>
        </p:txBody>
      </p:sp>
      <p:sp>
        <p:nvSpPr>
          <p:cNvPr id="73" name="Rectangle 72"/>
          <p:cNvSpPr/>
          <p:nvPr/>
        </p:nvSpPr>
        <p:spPr>
          <a:xfrm>
            <a:off x="457200" y="3554822"/>
            <a:ext cx="687406"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HE PPDU</a:t>
            </a:r>
          </a:p>
        </p:txBody>
      </p:sp>
      <p:sp>
        <p:nvSpPr>
          <p:cNvPr id="74" name="标题 1"/>
          <p:cNvSpPr>
            <a:spLocks noGrp="1"/>
          </p:cNvSpPr>
          <p:nvPr>
            <p:ph type="title"/>
          </p:nvPr>
        </p:nvSpPr>
        <p:spPr>
          <a:xfrm>
            <a:off x="609600" y="381000"/>
            <a:ext cx="7772400" cy="1066800"/>
          </a:xfrm>
        </p:spPr>
        <p:txBody>
          <a:bodyPr/>
          <a:lstStyle/>
          <a:p>
            <a:r>
              <a:rPr lang="en-US" altLang="zh-CN" dirty="0" smtClean="0"/>
              <a:t>DL General protocol  </a:t>
            </a:r>
            <a:endParaRPr lang="zh-CN" altLang="en-US" dirty="0"/>
          </a:p>
        </p:txBody>
      </p:sp>
      <p:sp>
        <p:nvSpPr>
          <p:cNvPr id="75" name="Text Placeholder 5"/>
          <p:cNvSpPr txBox="1">
            <a:spLocks/>
          </p:cNvSpPr>
          <p:nvPr/>
        </p:nvSpPr>
        <p:spPr>
          <a:xfrm>
            <a:off x="152400" y="1313883"/>
            <a:ext cx="8915400" cy="2496117"/>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smtClean="0"/>
              <a:t>Define a Bandwidth Query operation procedure</a:t>
            </a:r>
          </a:p>
          <a:p>
            <a:r>
              <a:rPr lang="en-US" sz="1600" dirty="0" smtClean="0"/>
              <a:t>The Bandwidth Query frame exchange may happen before the MU-RTS/CTS (in legacy format) exchange</a:t>
            </a:r>
          </a:p>
          <a:p>
            <a:pPr lvl="1"/>
            <a:endParaRPr lang="en-US" sz="1200" dirty="0" smtClean="0"/>
          </a:p>
        </p:txBody>
      </p:sp>
      <p:sp>
        <p:nvSpPr>
          <p:cNvPr id="76" name="Rectangle 75"/>
          <p:cNvSpPr/>
          <p:nvPr/>
        </p:nvSpPr>
        <p:spPr>
          <a:xfrm>
            <a:off x="4198909" y="3927513"/>
            <a:ext cx="677891"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000" b="1" dirty="0" smtClean="0"/>
              <a:t>BQR</a:t>
            </a:r>
          </a:p>
        </p:txBody>
      </p:sp>
      <p:sp>
        <p:nvSpPr>
          <p:cNvPr id="77"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14</a:t>
            </a:fld>
            <a:endParaRPr lang="en-US" dirty="0"/>
          </a:p>
        </p:txBody>
      </p:sp>
      <p:sp>
        <p:nvSpPr>
          <p:cNvPr id="78"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400644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标题 1"/>
          <p:cNvSpPr>
            <a:spLocks noGrp="1"/>
          </p:cNvSpPr>
          <p:nvPr>
            <p:ph type="title"/>
          </p:nvPr>
        </p:nvSpPr>
        <p:spPr>
          <a:xfrm>
            <a:off x="609600" y="304800"/>
            <a:ext cx="7772400" cy="1066800"/>
          </a:xfrm>
        </p:spPr>
        <p:txBody>
          <a:bodyPr/>
          <a:lstStyle/>
          <a:p>
            <a:r>
              <a:rPr lang="en-US" altLang="zh-CN" dirty="0" smtClean="0"/>
              <a:t>DL protocol example 1  </a:t>
            </a:r>
            <a:endParaRPr lang="zh-CN" altLang="en-US" dirty="0"/>
          </a:p>
        </p:txBody>
      </p:sp>
      <p:sp>
        <p:nvSpPr>
          <p:cNvPr id="191" name="Text Placeholder 5"/>
          <p:cNvSpPr txBox="1">
            <a:spLocks/>
          </p:cNvSpPr>
          <p:nvPr/>
        </p:nvSpPr>
        <p:spPr>
          <a:xfrm>
            <a:off x="152400" y="990600"/>
            <a:ext cx="8915400" cy="2496117"/>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smtClean="0"/>
              <a:t>Example 1:</a:t>
            </a:r>
          </a:p>
          <a:p>
            <a:pPr lvl="1"/>
            <a:r>
              <a:rPr lang="en-US" sz="1200" dirty="0" smtClean="0"/>
              <a:t>AP finds 160MHz channel are </a:t>
            </a:r>
            <a:r>
              <a:rPr lang="en-US" sz="1200" dirty="0" smtClean="0">
                <a:solidFill>
                  <a:schemeClr val="tx2">
                    <a:lumMod val="60000"/>
                    <a:lumOff val="40000"/>
                  </a:schemeClr>
                </a:solidFill>
              </a:rPr>
              <a:t>NOT </a:t>
            </a:r>
            <a:r>
              <a:rPr lang="en-US" sz="1200" dirty="0" smtClean="0"/>
              <a:t>clear (channel 3 and 5 are not clear according to the sensing results)</a:t>
            </a:r>
          </a:p>
          <a:p>
            <a:pPr lvl="1"/>
            <a:r>
              <a:rPr lang="en-US" sz="1200" dirty="0" smtClean="0"/>
              <a:t>AP attempts to schedule 8 users</a:t>
            </a:r>
          </a:p>
          <a:p>
            <a:pPr lvl="2"/>
            <a:r>
              <a:rPr lang="en-US" sz="1100" dirty="0" smtClean="0"/>
              <a:t>STA 1: channel 1, 242 RU, STA 2:channel 2, 242 RU, STA 3: channel 4, 106 RU, STA 4: channel 4, 106 RU, STA 5:channel 6, 106 RU, STA 6: channel 6, 106RU, STA7: channel 7, 242 RU, STA 8: channel 8, 242 RU</a:t>
            </a:r>
          </a:p>
          <a:p>
            <a:pPr lvl="2"/>
            <a:r>
              <a:rPr lang="en-US" sz="1100" dirty="0" smtClean="0"/>
              <a:t>Implementation choice: Use one 26 RU of the 80MHz to set a broadcast RU for a empty MU-RTS (A MU RTS frame with no STAs named)</a:t>
            </a:r>
          </a:p>
          <a:p>
            <a:pPr lvl="3"/>
            <a:r>
              <a:rPr lang="en-US" sz="900" dirty="0" smtClean="0"/>
              <a:t>To mute all the HE STAs who is not participating this TXOP</a:t>
            </a:r>
          </a:p>
          <a:p>
            <a:pPr lvl="1"/>
            <a:r>
              <a:rPr lang="en-US" sz="1200" dirty="0" smtClean="0"/>
              <a:t>STA 3 finds channel 4 is busy, STA 7 finds channel 7 is busy</a:t>
            </a:r>
          </a:p>
          <a:p>
            <a:r>
              <a:rPr lang="en-US" sz="1600" dirty="0" smtClean="0"/>
              <a:t>Define a new trigger variant (Bandwidth Query Report Poll) to solicit trigger based PPDU with a new A-control field (Bandwidth Query Report)</a:t>
            </a:r>
          </a:p>
          <a:p>
            <a:pPr lvl="1"/>
            <a:endParaRPr lang="en-US" sz="1200" dirty="0" smtClean="0"/>
          </a:p>
        </p:txBody>
      </p:sp>
      <p:cxnSp>
        <p:nvCxnSpPr>
          <p:cNvPr id="193" name="Straight Connector 192"/>
          <p:cNvCxnSpPr/>
          <p:nvPr/>
        </p:nvCxnSpPr>
        <p:spPr>
          <a:xfrm>
            <a:off x="1248946" y="4229791"/>
            <a:ext cx="772775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Rectangle 193"/>
          <p:cNvSpPr/>
          <p:nvPr/>
        </p:nvSpPr>
        <p:spPr>
          <a:xfrm>
            <a:off x="1455227" y="3923268"/>
            <a:ext cx="931758"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700" b="1" dirty="0" smtClean="0">
                <a:solidFill>
                  <a:schemeClr val="tx1"/>
                </a:solidFill>
              </a:rPr>
              <a:t>MU-RTS</a:t>
            </a:r>
          </a:p>
        </p:txBody>
      </p:sp>
      <p:sp>
        <p:nvSpPr>
          <p:cNvPr id="195" name="Rectangle 194"/>
          <p:cNvSpPr/>
          <p:nvPr/>
        </p:nvSpPr>
        <p:spPr>
          <a:xfrm>
            <a:off x="3380522" y="4229791"/>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98" name="Straight Connector 197"/>
          <p:cNvCxnSpPr/>
          <p:nvPr/>
        </p:nvCxnSpPr>
        <p:spPr>
          <a:xfrm>
            <a:off x="1455228" y="4308613"/>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1466849" y="6104743"/>
            <a:ext cx="767715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978913" y="6311024"/>
            <a:ext cx="8165087"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a:off x="1473430" y="5898461"/>
            <a:ext cx="76705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1447801" y="5692180"/>
            <a:ext cx="769619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1455228" y="5485898"/>
            <a:ext cx="7612572"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1455228" y="5315630"/>
            <a:ext cx="7612572"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1459101" y="5142096"/>
            <a:ext cx="760869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a:off x="1459101" y="4959058"/>
            <a:ext cx="760869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a:off x="3194554" y="4248210"/>
            <a:ext cx="0" cy="20500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8" name="Rectangle 207"/>
          <p:cNvSpPr/>
          <p:nvPr/>
        </p:nvSpPr>
        <p:spPr>
          <a:xfrm>
            <a:off x="3418392" y="4273128"/>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09" name="Rectangle 208"/>
          <p:cNvSpPr/>
          <p:nvPr/>
        </p:nvSpPr>
        <p:spPr>
          <a:xfrm>
            <a:off x="3485704" y="4304609"/>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10" name="Rectangle 209"/>
          <p:cNvSpPr/>
          <p:nvPr/>
        </p:nvSpPr>
        <p:spPr>
          <a:xfrm>
            <a:off x="1473429" y="6112268"/>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11" name="Rectangle 210"/>
          <p:cNvSpPr/>
          <p:nvPr/>
        </p:nvSpPr>
        <p:spPr>
          <a:xfrm>
            <a:off x="1469790" y="5903248"/>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12" name="TextBox 211"/>
          <p:cNvSpPr txBox="1"/>
          <p:nvPr/>
        </p:nvSpPr>
        <p:spPr>
          <a:xfrm>
            <a:off x="609600" y="6161142"/>
            <a:ext cx="859210" cy="249299"/>
          </a:xfrm>
          <a:prstGeom prst="rect">
            <a:avLst/>
          </a:prstGeom>
          <a:noFill/>
        </p:spPr>
        <p:txBody>
          <a:bodyPr wrap="none" lIns="0" tIns="0" rIns="0" bIns="0" rtlCol="0" anchor="t">
            <a:spAutoFit/>
          </a:bodyPr>
          <a:lstStyle/>
          <a:p>
            <a:pPr>
              <a:lnSpc>
                <a:spcPct val="90000"/>
              </a:lnSpc>
              <a:spcBef>
                <a:spcPts val="600"/>
              </a:spcBef>
            </a:pPr>
            <a:r>
              <a:rPr lang="en-US" sz="900" dirty="0" smtClean="0"/>
              <a:t>Channel1 </a:t>
            </a:r>
            <a:br>
              <a:rPr lang="en-US" sz="900" dirty="0" smtClean="0"/>
            </a:br>
            <a:r>
              <a:rPr lang="en-US" sz="900" dirty="0" smtClean="0"/>
              <a:t>(primary channel )</a:t>
            </a:r>
          </a:p>
        </p:txBody>
      </p:sp>
      <p:sp>
        <p:nvSpPr>
          <p:cNvPr id="213" name="Rectangle 212"/>
          <p:cNvSpPr/>
          <p:nvPr/>
        </p:nvSpPr>
        <p:spPr>
          <a:xfrm>
            <a:off x="5968279" y="5310546"/>
            <a:ext cx="2984471" cy="189627"/>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14" name="TextBox 213"/>
          <p:cNvSpPr txBox="1"/>
          <p:nvPr/>
        </p:nvSpPr>
        <p:spPr>
          <a:xfrm>
            <a:off x="943015" y="5972417"/>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Channel2</a:t>
            </a:r>
          </a:p>
        </p:txBody>
      </p:sp>
      <p:sp>
        <p:nvSpPr>
          <p:cNvPr id="215" name="TextBox 214"/>
          <p:cNvSpPr txBox="1"/>
          <p:nvPr/>
        </p:nvSpPr>
        <p:spPr>
          <a:xfrm>
            <a:off x="943015" y="5738335"/>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Channel3</a:t>
            </a:r>
          </a:p>
        </p:txBody>
      </p:sp>
      <p:sp>
        <p:nvSpPr>
          <p:cNvPr id="216" name="TextBox 215"/>
          <p:cNvSpPr txBox="1"/>
          <p:nvPr/>
        </p:nvSpPr>
        <p:spPr>
          <a:xfrm>
            <a:off x="943015" y="5541003"/>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Channel4</a:t>
            </a:r>
          </a:p>
        </p:txBody>
      </p:sp>
      <p:sp>
        <p:nvSpPr>
          <p:cNvPr id="217" name="TextBox 216"/>
          <p:cNvSpPr txBox="1"/>
          <p:nvPr/>
        </p:nvSpPr>
        <p:spPr>
          <a:xfrm>
            <a:off x="943015" y="5336016"/>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Channel5</a:t>
            </a:r>
          </a:p>
        </p:txBody>
      </p:sp>
      <p:sp>
        <p:nvSpPr>
          <p:cNvPr id="218" name="TextBox 217"/>
          <p:cNvSpPr txBox="1"/>
          <p:nvPr/>
        </p:nvSpPr>
        <p:spPr>
          <a:xfrm>
            <a:off x="943015" y="5163553"/>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Channel6</a:t>
            </a:r>
          </a:p>
        </p:txBody>
      </p:sp>
      <p:sp>
        <p:nvSpPr>
          <p:cNvPr id="219" name="TextBox 218"/>
          <p:cNvSpPr txBox="1"/>
          <p:nvPr/>
        </p:nvSpPr>
        <p:spPr>
          <a:xfrm>
            <a:off x="943015" y="5000992"/>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Channel7</a:t>
            </a:r>
          </a:p>
        </p:txBody>
      </p:sp>
      <p:sp>
        <p:nvSpPr>
          <p:cNvPr id="220" name="TextBox 219"/>
          <p:cNvSpPr txBox="1"/>
          <p:nvPr/>
        </p:nvSpPr>
        <p:spPr>
          <a:xfrm>
            <a:off x="943015" y="4809350"/>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Channel8</a:t>
            </a:r>
          </a:p>
        </p:txBody>
      </p:sp>
      <p:sp>
        <p:nvSpPr>
          <p:cNvPr id="221" name="TextBox 220"/>
          <p:cNvSpPr txBox="1"/>
          <p:nvPr/>
        </p:nvSpPr>
        <p:spPr>
          <a:xfrm>
            <a:off x="1499940" y="6160747"/>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222" name="TextBox 221"/>
          <p:cNvSpPr txBox="1"/>
          <p:nvPr/>
        </p:nvSpPr>
        <p:spPr>
          <a:xfrm>
            <a:off x="1493099" y="5954860"/>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223" name="Rectangle 222"/>
          <p:cNvSpPr/>
          <p:nvPr/>
        </p:nvSpPr>
        <p:spPr>
          <a:xfrm flipV="1">
            <a:off x="3212111" y="5909408"/>
            <a:ext cx="959557" cy="41519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24" name="TextBox 223"/>
          <p:cNvSpPr txBox="1"/>
          <p:nvPr/>
        </p:nvSpPr>
        <p:spPr>
          <a:xfrm>
            <a:off x="3263002" y="5928553"/>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2 </a:t>
            </a:r>
            <a:r>
              <a:rPr lang="en-US" sz="1050" dirty="0"/>
              <a:t>4</a:t>
            </a:r>
            <a:r>
              <a:rPr lang="en-US" sz="1050" dirty="0" smtClean="0"/>
              <a:t>0 MHz</a:t>
            </a:r>
          </a:p>
        </p:txBody>
      </p:sp>
      <p:sp>
        <p:nvSpPr>
          <p:cNvPr id="225" name="Rectangle 224"/>
          <p:cNvSpPr/>
          <p:nvPr/>
        </p:nvSpPr>
        <p:spPr>
          <a:xfrm flipV="1">
            <a:off x="3212111" y="6127949"/>
            <a:ext cx="959557" cy="19402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26" name="TextBox 225"/>
          <p:cNvSpPr txBox="1"/>
          <p:nvPr/>
        </p:nvSpPr>
        <p:spPr>
          <a:xfrm>
            <a:off x="3263002" y="6147094"/>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1 </a:t>
            </a:r>
            <a:r>
              <a:rPr lang="en-US" sz="1050" dirty="0"/>
              <a:t>2</a:t>
            </a:r>
            <a:r>
              <a:rPr lang="en-US" sz="1050" dirty="0" smtClean="0"/>
              <a:t>0 MHz</a:t>
            </a:r>
          </a:p>
        </p:txBody>
      </p:sp>
      <p:cxnSp>
        <p:nvCxnSpPr>
          <p:cNvPr id="227" name="Straight Connector 226"/>
          <p:cNvCxnSpPr/>
          <p:nvPr/>
        </p:nvCxnSpPr>
        <p:spPr>
          <a:xfrm>
            <a:off x="5206165" y="4259156"/>
            <a:ext cx="0" cy="20500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28" name="Rectangle 227"/>
          <p:cNvSpPr/>
          <p:nvPr/>
        </p:nvSpPr>
        <p:spPr>
          <a:xfrm>
            <a:off x="5208730" y="3915354"/>
            <a:ext cx="547518"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BQRP</a:t>
            </a:r>
            <a:endParaRPr lang="en-US" sz="900" b="1" dirty="0"/>
          </a:p>
        </p:txBody>
      </p:sp>
      <p:cxnSp>
        <p:nvCxnSpPr>
          <p:cNvPr id="229" name="Straight Connector 228"/>
          <p:cNvCxnSpPr/>
          <p:nvPr/>
        </p:nvCxnSpPr>
        <p:spPr>
          <a:xfrm>
            <a:off x="5208731" y="4300700"/>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0" name="Rectangle 229"/>
          <p:cNvSpPr/>
          <p:nvPr/>
        </p:nvSpPr>
        <p:spPr>
          <a:xfrm>
            <a:off x="5226933" y="6104776"/>
            <a:ext cx="529317" cy="198858"/>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1" name="Rectangle 230"/>
          <p:cNvSpPr/>
          <p:nvPr/>
        </p:nvSpPr>
        <p:spPr>
          <a:xfrm>
            <a:off x="5223294" y="5928553"/>
            <a:ext cx="532955" cy="166063"/>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2" name="Rectangle 231"/>
          <p:cNvSpPr/>
          <p:nvPr/>
        </p:nvSpPr>
        <p:spPr>
          <a:xfrm>
            <a:off x="5208732" y="5717012"/>
            <a:ext cx="547517" cy="17720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3" name="Rectangle 232"/>
          <p:cNvSpPr/>
          <p:nvPr/>
        </p:nvSpPr>
        <p:spPr>
          <a:xfrm>
            <a:off x="5224944" y="5473449"/>
            <a:ext cx="531305" cy="20950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4" name="TextBox 233"/>
          <p:cNvSpPr txBox="1"/>
          <p:nvPr/>
        </p:nvSpPr>
        <p:spPr>
          <a:xfrm>
            <a:off x="5253443" y="6152833"/>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35" name="Rectangle 234"/>
          <p:cNvSpPr/>
          <p:nvPr/>
        </p:nvSpPr>
        <p:spPr>
          <a:xfrm>
            <a:off x="5204462" y="4762872"/>
            <a:ext cx="551787" cy="565230"/>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6" name="TextBox 235"/>
          <p:cNvSpPr txBox="1"/>
          <p:nvPr/>
        </p:nvSpPr>
        <p:spPr>
          <a:xfrm>
            <a:off x="5246602" y="594694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37" name="TextBox 236"/>
          <p:cNvSpPr txBox="1"/>
          <p:nvPr/>
        </p:nvSpPr>
        <p:spPr>
          <a:xfrm>
            <a:off x="5246602" y="5599986"/>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3</a:t>
            </a:r>
          </a:p>
        </p:txBody>
      </p:sp>
      <p:sp>
        <p:nvSpPr>
          <p:cNvPr id="238" name="TextBox 237"/>
          <p:cNvSpPr txBox="1"/>
          <p:nvPr/>
        </p:nvSpPr>
        <p:spPr>
          <a:xfrm>
            <a:off x="5246602" y="4984300"/>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7</a:t>
            </a:r>
          </a:p>
        </p:txBody>
      </p:sp>
      <p:sp>
        <p:nvSpPr>
          <p:cNvPr id="239" name="TextBox 238"/>
          <p:cNvSpPr txBox="1"/>
          <p:nvPr/>
        </p:nvSpPr>
        <p:spPr>
          <a:xfrm>
            <a:off x="5246602" y="478679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40" name="Rectangle 239"/>
          <p:cNvSpPr/>
          <p:nvPr/>
        </p:nvSpPr>
        <p:spPr>
          <a:xfrm>
            <a:off x="5962530" y="4227675"/>
            <a:ext cx="519195"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BQR</a:t>
            </a:r>
            <a:endParaRPr lang="en-US" sz="900" b="1" dirty="0"/>
          </a:p>
        </p:txBody>
      </p:sp>
      <p:sp>
        <p:nvSpPr>
          <p:cNvPr id="241" name="Rectangle 240"/>
          <p:cNvSpPr/>
          <p:nvPr/>
        </p:nvSpPr>
        <p:spPr>
          <a:xfrm>
            <a:off x="5996951" y="6117003"/>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2" name="TextBox 241"/>
          <p:cNvSpPr txBox="1"/>
          <p:nvPr/>
        </p:nvSpPr>
        <p:spPr>
          <a:xfrm>
            <a:off x="6035595" y="615958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43" name="Rectangle 242"/>
          <p:cNvSpPr/>
          <p:nvPr/>
        </p:nvSpPr>
        <p:spPr>
          <a:xfrm>
            <a:off x="5990285" y="5912037"/>
            <a:ext cx="565528" cy="203653"/>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4" name="TextBox 243"/>
          <p:cNvSpPr txBox="1"/>
          <p:nvPr/>
        </p:nvSpPr>
        <p:spPr>
          <a:xfrm>
            <a:off x="6028929" y="596030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45" name="Rectangle 244"/>
          <p:cNvSpPr/>
          <p:nvPr/>
        </p:nvSpPr>
        <p:spPr>
          <a:xfrm>
            <a:off x="5987805" y="5591123"/>
            <a:ext cx="565528" cy="96689"/>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6" name="TextBox 245"/>
          <p:cNvSpPr txBox="1"/>
          <p:nvPr/>
        </p:nvSpPr>
        <p:spPr>
          <a:xfrm>
            <a:off x="6007941" y="5608895"/>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solidFill>
                  <a:schemeClr val="tx2">
                    <a:lumMod val="60000"/>
                    <a:lumOff val="40000"/>
                  </a:schemeClr>
                </a:solidFill>
              </a:rPr>
              <a:t>STA 3</a:t>
            </a:r>
          </a:p>
        </p:txBody>
      </p:sp>
      <p:sp>
        <p:nvSpPr>
          <p:cNvPr id="247" name="Rectangle 246"/>
          <p:cNvSpPr/>
          <p:nvPr/>
        </p:nvSpPr>
        <p:spPr>
          <a:xfrm>
            <a:off x="5973783" y="5498261"/>
            <a:ext cx="565528" cy="98983"/>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8" name="TextBox 247"/>
          <p:cNvSpPr txBox="1"/>
          <p:nvPr/>
        </p:nvSpPr>
        <p:spPr>
          <a:xfrm>
            <a:off x="6004769" y="5517111"/>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49" name="Rectangle 248"/>
          <p:cNvSpPr/>
          <p:nvPr/>
        </p:nvSpPr>
        <p:spPr>
          <a:xfrm>
            <a:off x="5968279" y="4946761"/>
            <a:ext cx="565528" cy="197966"/>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solidFill>
                <a:schemeClr val="tx2">
                  <a:lumMod val="60000"/>
                  <a:lumOff val="40000"/>
                </a:schemeClr>
              </a:solidFill>
            </a:endParaRPr>
          </a:p>
        </p:txBody>
      </p:sp>
      <p:sp>
        <p:nvSpPr>
          <p:cNvPr id="250" name="Rectangle 249"/>
          <p:cNvSpPr/>
          <p:nvPr/>
        </p:nvSpPr>
        <p:spPr>
          <a:xfrm>
            <a:off x="5968279" y="5128342"/>
            <a:ext cx="565528" cy="120467"/>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51" name="TextBox 250"/>
          <p:cNvSpPr txBox="1"/>
          <p:nvPr/>
        </p:nvSpPr>
        <p:spPr>
          <a:xfrm>
            <a:off x="6006923" y="5158161"/>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52" name="TextBox 251"/>
          <p:cNvSpPr txBox="1"/>
          <p:nvPr/>
        </p:nvSpPr>
        <p:spPr>
          <a:xfrm>
            <a:off x="6006923" y="498670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solidFill>
                  <a:srgbClr val="FF0000"/>
                </a:solidFill>
              </a:rPr>
              <a:t>STA 7</a:t>
            </a:r>
          </a:p>
        </p:txBody>
      </p:sp>
      <p:sp>
        <p:nvSpPr>
          <p:cNvPr id="253" name="Rectangle 252"/>
          <p:cNvSpPr/>
          <p:nvPr/>
        </p:nvSpPr>
        <p:spPr>
          <a:xfrm>
            <a:off x="5968279" y="4774608"/>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54" name="TextBox 253"/>
          <p:cNvSpPr txBox="1"/>
          <p:nvPr/>
        </p:nvSpPr>
        <p:spPr>
          <a:xfrm>
            <a:off x="6006923" y="4817186"/>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55" name="Rectangle 254"/>
          <p:cNvSpPr/>
          <p:nvPr/>
        </p:nvSpPr>
        <p:spPr>
          <a:xfrm>
            <a:off x="6752349" y="3915354"/>
            <a:ext cx="1415070"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DATA</a:t>
            </a:r>
          </a:p>
        </p:txBody>
      </p:sp>
      <p:sp>
        <p:nvSpPr>
          <p:cNvPr id="256" name="Rectangle 255"/>
          <p:cNvSpPr/>
          <p:nvPr/>
        </p:nvSpPr>
        <p:spPr>
          <a:xfrm>
            <a:off x="8331275" y="4227675"/>
            <a:ext cx="519195"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BA</a:t>
            </a:r>
          </a:p>
        </p:txBody>
      </p:sp>
      <p:cxnSp>
        <p:nvCxnSpPr>
          <p:cNvPr id="257" name="Straight Connector 256"/>
          <p:cNvCxnSpPr/>
          <p:nvPr/>
        </p:nvCxnSpPr>
        <p:spPr>
          <a:xfrm>
            <a:off x="5962530" y="4259156"/>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a:off x="6787655" y="4259156"/>
            <a:ext cx="0" cy="205001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a:off x="8338177" y="4259156"/>
            <a:ext cx="0" cy="206544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0" name="Rectangle 259"/>
          <p:cNvSpPr/>
          <p:nvPr/>
        </p:nvSpPr>
        <p:spPr>
          <a:xfrm>
            <a:off x="6815245" y="6111355"/>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1" name="Rectangle 260"/>
          <p:cNvSpPr/>
          <p:nvPr/>
        </p:nvSpPr>
        <p:spPr>
          <a:xfrm>
            <a:off x="6811606" y="5902336"/>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2" name="Rectangle 261"/>
          <p:cNvSpPr/>
          <p:nvPr/>
        </p:nvSpPr>
        <p:spPr>
          <a:xfrm>
            <a:off x="6787656" y="5490674"/>
            <a:ext cx="1422468" cy="9263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3" name="TextBox 262"/>
          <p:cNvSpPr txBox="1"/>
          <p:nvPr/>
        </p:nvSpPr>
        <p:spPr>
          <a:xfrm>
            <a:off x="6841756" y="6159834"/>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64" name="Rectangle 263"/>
          <p:cNvSpPr/>
          <p:nvPr/>
        </p:nvSpPr>
        <p:spPr>
          <a:xfrm>
            <a:off x="6792775" y="4769873"/>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5" name="TextBox 264"/>
          <p:cNvSpPr txBox="1"/>
          <p:nvPr/>
        </p:nvSpPr>
        <p:spPr>
          <a:xfrm>
            <a:off x="6834915" y="5953948"/>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66" name="TextBox 265"/>
          <p:cNvSpPr txBox="1"/>
          <p:nvPr/>
        </p:nvSpPr>
        <p:spPr>
          <a:xfrm>
            <a:off x="6834915" y="4793798"/>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67" name="Rectangle 266"/>
          <p:cNvSpPr/>
          <p:nvPr/>
        </p:nvSpPr>
        <p:spPr>
          <a:xfrm>
            <a:off x="8366849" y="6124005"/>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8" name="TextBox 267"/>
          <p:cNvSpPr txBox="1"/>
          <p:nvPr/>
        </p:nvSpPr>
        <p:spPr>
          <a:xfrm>
            <a:off x="8405493" y="6166582"/>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69" name="Rectangle 268"/>
          <p:cNvSpPr/>
          <p:nvPr/>
        </p:nvSpPr>
        <p:spPr>
          <a:xfrm>
            <a:off x="8360183" y="5909409"/>
            <a:ext cx="565528" cy="21328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0" name="TextBox 269"/>
          <p:cNvSpPr txBox="1"/>
          <p:nvPr/>
        </p:nvSpPr>
        <p:spPr>
          <a:xfrm>
            <a:off x="8398827" y="5967302"/>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71" name="Rectangle 270"/>
          <p:cNvSpPr/>
          <p:nvPr/>
        </p:nvSpPr>
        <p:spPr>
          <a:xfrm>
            <a:off x="8343681" y="5505262"/>
            <a:ext cx="565528" cy="8586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2" name="Rectangle 271"/>
          <p:cNvSpPr/>
          <p:nvPr/>
        </p:nvSpPr>
        <p:spPr>
          <a:xfrm>
            <a:off x="8338177" y="5135344"/>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3" name="Rectangle 272"/>
          <p:cNvSpPr/>
          <p:nvPr/>
        </p:nvSpPr>
        <p:spPr>
          <a:xfrm>
            <a:off x="8338177" y="4781610"/>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4" name="TextBox 273"/>
          <p:cNvSpPr txBox="1"/>
          <p:nvPr/>
        </p:nvSpPr>
        <p:spPr>
          <a:xfrm>
            <a:off x="8376821" y="482418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75" name="Rectangle 274"/>
          <p:cNvSpPr/>
          <p:nvPr/>
        </p:nvSpPr>
        <p:spPr>
          <a:xfrm>
            <a:off x="5962530" y="5687812"/>
            <a:ext cx="3014171" cy="189627"/>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6" name="Rectangle 275"/>
          <p:cNvSpPr/>
          <p:nvPr/>
        </p:nvSpPr>
        <p:spPr>
          <a:xfrm>
            <a:off x="5962530" y="5252266"/>
            <a:ext cx="565528" cy="6023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7" name="TextBox 276"/>
          <p:cNvSpPr txBox="1"/>
          <p:nvPr/>
        </p:nvSpPr>
        <p:spPr>
          <a:xfrm>
            <a:off x="6009311" y="5227636"/>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78" name="Rectangle 277"/>
          <p:cNvSpPr/>
          <p:nvPr/>
        </p:nvSpPr>
        <p:spPr>
          <a:xfrm>
            <a:off x="6795276" y="5142018"/>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9" name="TextBox 278"/>
          <p:cNvSpPr txBox="1"/>
          <p:nvPr/>
        </p:nvSpPr>
        <p:spPr>
          <a:xfrm>
            <a:off x="6800414" y="5154868"/>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80" name="TextBox 279"/>
          <p:cNvSpPr txBox="1"/>
          <p:nvPr/>
        </p:nvSpPr>
        <p:spPr>
          <a:xfrm>
            <a:off x="6802803" y="522434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81" name="TextBox 280"/>
          <p:cNvSpPr txBox="1"/>
          <p:nvPr/>
        </p:nvSpPr>
        <p:spPr>
          <a:xfrm>
            <a:off x="8362305" y="5150615"/>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82" name="TextBox 281"/>
          <p:cNvSpPr txBox="1"/>
          <p:nvPr/>
        </p:nvSpPr>
        <p:spPr>
          <a:xfrm>
            <a:off x="8364693" y="5220090"/>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83" name="TextBox 282"/>
          <p:cNvSpPr txBox="1"/>
          <p:nvPr/>
        </p:nvSpPr>
        <p:spPr>
          <a:xfrm>
            <a:off x="6817225" y="5513857"/>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84" name="TextBox 283"/>
          <p:cNvSpPr txBox="1"/>
          <p:nvPr/>
        </p:nvSpPr>
        <p:spPr>
          <a:xfrm>
            <a:off x="8359726" y="5521364"/>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85" name="TextBox 284"/>
          <p:cNvSpPr txBox="1"/>
          <p:nvPr/>
        </p:nvSpPr>
        <p:spPr>
          <a:xfrm>
            <a:off x="5246602" y="5496845"/>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86" name="TextBox 285"/>
          <p:cNvSpPr txBox="1"/>
          <p:nvPr/>
        </p:nvSpPr>
        <p:spPr>
          <a:xfrm>
            <a:off x="5239808" y="525618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87" name="TextBox 286"/>
          <p:cNvSpPr txBox="1"/>
          <p:nvPr/>
        </p:nvSpPr>
        <p:spPr>
          <a:xfrm>
            <a:off x="5239808" y="515304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88" name="Rectangle 287"/>
          <p:cNvSpPr/>
          <p:nvPr/>
        </p:nvSpPr>
        <p:spPr>
          <a:xfrm>
            <a:off x="5208732" y="5321057"/>
            <a:ext cx="547517" cy="17720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89" name="Rectangle 288"/>
          <p:cNvSpPr/>
          <p:nvPr/>
        </p:nvSpPr>
        <p:spPr>
          <a:xfrm>
            <a:off x="324171" y="3489785"/>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solidFill>
                  <a:schemeClr val="tx1"/>
                </a:solidFill>
              </a:rPr>
              <a:t>Non-HT PPDU</a:t>
            </a:r>
          </a:p>
        </p:txBody>
      </p:sp>
      <p:sp>
        <p:nvSpPr>
          <p:cNvPr id="290" name="Rectangle 289"/>
          <p:cNvSpPr/>
          <p:nvPr/>
        </p:nvSpPr>
        <p:spPr>
          <a:xfrm>
            <a:off x="324171" y="3883873"/>
            <a:ext cx="620293"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HE PPDU</a:t>
            </a:r>
          </a:p>
        </p:txBody>
      </p:sp>
      <p:cxnSp>
        <p:nvCxnSpPr>
          <p:cNvPr id="291" name="Straight Arrow Connector 290"/>
          <p:cNvCxnSpPr/>
          <p:nvPr/>
        </p:nvCxnSpPr>
        <p:spPr>
          <a:xfrm flipH="1">
            <a:off x="2386987" y="3777833"/>
            <a:ext cx="6463483"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2" name="TextBox 291"/>
          <p:cNvSpPr txBox="1"/>
          <p:nvPr/>
        </p:nvSpPr>
        <p:spPr>
          <a:xfrm>
            <a:off x="3143350" y="3559100"/>
            <a:ext cx="274662" cy="149973"/>
          </a:xfrm>
          <a:prstGeom prst="rect">
            <a:avLst/>
          </a:prstGeom>
          <a:noFill/>
        </p:spPr>
        <p:txBody>
          <a:bodyPr wrap="none" lIns="0" tIns="0" rIns="0" bIns="0" rtlCol="0" anchor="t">
            <a:spAutoFit/>
          </a:bodyPr>
          <a:lstStyle/>
          <a:p>
            <a:pPr>
              <a:lnSpc>
                <a:spcPct val="90000"/>
              </a:lnSpc>
              <a:spcBef>
                <a:spcPts val="600"/>
              </a:spcBef>
            </a:pPr>
            <a:r>
              <a:rPr lang="en-US" sz="1200" dirty="0" smtClean="0"/>
              <a:t>NAV</a:t>
            </a:r>
          </a:p>
        </p:txBody>
      </p:sp>
      <p:sp>
        <p:nvSpPr>
          <p:cNvPr id="105"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15</a:t>
            </a:fld>
            <a:endParaRPr lang="en-US" dirty="0"/>
          </a:p>
        </p:txBody>
      </p:sp>
      <p:sp>
        <p:nvSpPr>
          <p:cNvPr id="106"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15591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304800" y="1295400"/>
            <a:ext cx="8534400" cy="4876800"/>
          </a:xfrm>
        </p:spPr>
        <p:txBody>
          <a:bodyPr/>
          <a:lstStyle/>
          <a:p>
            <a:r>
              <a:rPr lang="en-US" altLang="zh-CN" dirty="0" smtClean="0"/>
              <a:t>Do you support to adopt spec text IEEE 802.11-16/1383r0 into 11ax draft specification D0.5 </a:t>
            </a:r>
            <a:r>
              <a:rPr lang="en-US" altLang="zh-CN" dirty="0" smtClean="0"/>
              <a:t>with the following features</a:t>
            </a:r>
            <a:endParaRPr lang="en-US" altLang="zh-CN" dirty="0" smtClean="0"/>
          </a:p>
          <a:p>
            <a:pPr lvl="1"/>
            <a:r>
              <a:rPr lang="en-US" altLang="zh-CN" dirty="0" smtClean="0"/>
              <a:t>A HE AP transmits a new trigger variant (Bandwidth Query Report Poll) to solicit bandwidth Query Report from one or multiple HE non AP STAs</a:t>
            </a:r>
          </a:p>
          <a:p>
            <a:pPr lvl="1"/>
            <a:r>
              <a:rPr lang="en-US" altLang="zh-CN" dirty="0" smtClean="0"/>
              <a:t>A HE non AP STA after receiving Bandwidth Query Report Poll from a HE AP responds with channel availability information in a new A-control field (Bandwidth Query Report)</a:t>
            </a:r>
          </a:p>
          <a:p>
            <a:pPr lvl="1"/>
            <a:r>
              <a:rPr lang="en-US" altLang="zh-CN" dirty="0" smtClean="0"/>
              <a:t>It is optional for a non AP STA to support the Bandwidth Query mechanism</a:t>
            </a:r>
          </a:p>
          <a:p>
            <a:pPr marL="457200" lvl="1" indent="0">
              <a:buNone/>
            </a:pPr>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smtClean="0"/>
              <a:t>No</a:t>
            </a:r>
          </a:p>
          <a:p>
            <a:pPr marL="800100" lvl="1" indent="-342900">
              <a:buFont typeface="Times New Roman" pitchFamily="18" charset="0"/>
              <a:buChar char="‒"/>
            </a:pPr>
            <a:r>
              <a:rPr lang="en-US" altLang="zh-CN" dirty="0" smtClean="0"/>
              <a:t>Abstain</a:t>
            </a:r>
            <a:endParaRPr lang="en-US" altLang="zh-CN" dirty="0"/>
          </a:p>
          <a:p>
            <a:pPr marL="457200" lvl="1" indent="0">
              <a:buNone/>
            </a:pPr>
            <a:endParaRPr lang="en-US" altLang="zh-CN" dirty="0"/>
          </a:p>
          <a:p>
            <a:pPr marL="0" indent="0">
              <a:buNone/>
            </a:pPr>
            <a:endParaRPr lang="zh-CN" altLang="en-US" dirty="0"/>
          </a:p>
        </p:txBody>
      </p:sp>
      <p:sp>
        <p:nvSpPr>
          <p:cNvPr id="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16</a:t>
            </a:fld>
            <a:endParaRPr lang="en-US" dirty="0"/>
          </a:p>
        </p:txBody>
      </p:sp>
      <p:sp>
        <p:nvSpPr>
          <p:cNvPr id="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4087957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369332"/>
          </a:xfrm>
          <a:ln/>
        </p:spPr>
        <p:txBody>
          <a:bodyPr/>
          <a:lstStyle>
            <a:lvl1pPr>
              <a:defRPr>
                <a:solidFill>
                  <a:schemeClr val="tx1"/>
                </a:solidFill>
              </a:defRPr>
            </a:lvl1pPr>
          </a:lstStyle>
          <a:p>
            <a:pPr>
              <a:defRPr/>
            </a:pPr>
            <a:r>
              <a:rPr lang="en-US" altLang="ko-KR" dirty="0"/>
              <a:t>Zhou Lan, Broadcom et al</a:t>
            </a:r>
          </a:p>
          <a:p>
            <a:pPr>
              <a:defRPr/>
            </a:pPr>
            <a:r>
              <a:rPr lang="en-US" altLang="ko-KR" dirty="0" smtClean="0"/>
              <a:t>.</a:t>
            </a:r>
            <a:endParaRPr lang="en-US" altLang="ko-KR" dirty="0"/>
          </a:p>
        </p:txBody>
      </p:sp>
      <p:graphicFrame>
        <p:nvGraphicFramePr>
          <p:cNvPr id="7" name="Table 6"/>
          <p:cNvGraphicFramePr>
            <a:graphicFrameLocks noGrp="1"/>
          </p:cNvGraphicFramePr>
          <p:nvPr>
            <p:extLst>
              <p:ext uri="{D42A27DB-BD31-4B8C-83A1-F6EECF244321}">
                <p14:modId xmlns:p14="http://schemas.microsoft.com/office/powerpoint/2010/main" val="1433327574"/>
              </p:ext>
            </p:extLst>
          </p:nvPr>
        </p:nvGraphicFramePr>
        <p:xfrm>
          <a:off x="762000" y="1905000"/>
          <a:ext cx="7239000" cy="26670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80504">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7" name="Table 6"/>
          <p:cNvGraphicFramePr>
            <a:graphicFrameLocks noGrp="1"/>
          </p:cNvGraphicFramePr>
          <p:nvPr>
            <p:extLst>
              <p:ext uri="{D42A27DB-BD31-4B8C-83A1-F6EECF244321}">
                <p14:modId xmlns:p14="http://schemas.microsoft.com/office/powerpoint/2010/main" val="3231518026"/>
              </p:ext>
            </p:extLst>
          </p:nvPr>
        </p:nvGraphicFramePr>
        <p:xfrm>
          <a:off x="762000" y="13716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6178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7" name="Table 6"/>
          <p:cNvGraphicFramePr>
            <a:graphicFrameLocks noGrp="1"/>
          </p:cNvGraphicFramePr>
          <p:nvPr>
            <p:extLst>
              <p:ext uri="{D42A27DB-BD31-4B8C-83A1-F6EECF244321}">
                <p14:modId xmlns:p14="http://schemas.microsoft.com/office/powerpoint/2010/main" val="1724053118"/>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extLst>
              <p:ext uri="{D42A27DB-BD31-4B8C-83A1-F6EECF244321}">
                <p14:modId xmlns:p14="http://schemas.microsoft.com/office/powerpoint/2010/main" val="1273590823"/>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extLst>
      <p:ext uri="{BB962C8B-B14F-4D97-AF65-F5344CB8AC3E}">
        <p14:creationId xmlns:p14="http://schemas.microsoft.com/office/powerpoint/2010/main" val="4084828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369332"/>
          </a:xfrm>
          <a:ln/>
        </p:spPr>
        <p:txBody>
          <a:bodyPr/>
          <a:lstStyle>
            <a:lvl1pPr>
              <a:defRPr>
                <a:solidFill>
                  <a:schemeClr val="tx1"/>
                </a:solidFill>
              </a:defRPr>
            </a:lvl1pPr>
          </a:lstStyle>
          <a:p>
            <a:pPr>
              <a:defRPr/>
            </a:pPr>
            <a:r>
              <a:rPr lang="en-US" altLang="ko-KR" dirty="0"/>
              <a:t>Zhou Lan, Broadcom et al</a:t>
            </a:r>
          </a:p>
          <a:p>
            <a:pPr>
              <a:defRPr/>
            </a:pPr>
            <a:r>
              <a:rPr lang="en-US" altLang="ko-KR" dirty="0" smtClean="0"/>
              <a:t>.</a:t>
            </a:r>
            <a:endParaRPr lang="en-US" altLang="ko-KR" dirty="0"/>
          </a:p>
        </p:txBody>
      </p:sp>
      <p:graphicFrame>
        <p:nvGraphicFramePr>
          <p:cNvPr id="9" name="Table 8"/>
          <p:cNvGraphicFramePr>
            <a:graphicFrameLocks noGrp="1"/>
          </p:cNvGraphicFramePr>
          <p:nvPr>
            <p:extLst>
              <p:ext uri="{D42A27DB-BD31-4B8C-83A1-F6EECF244321}">
                <p14:modId xmlns:p14="http://schemas.microsoft.com/office/powerpoint/2010/main" val="2881948546"/>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joonsuk@apple.com</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guoqing_li@apple.com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ericwong@apple.com</a:t>
                      </a:r>
                      <a:r>
                        <a:rPr lang="en-US" sz="900" u="none" dirty="0">
                          <a:solidFill>
                            <a:srgbClr val="000000"/>
                          </a:solidFill>
                          <a:latin typeface="Times New Roman"/>
                          <a:ea typeface="Times New Roman"/>
                          <a:cs typeface="Arial"/>
                        </a:rPr>
                        <a:t> </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13431043"/>
              </p:ext>
            </p:extLst>
          </p:nvPr>
        </p:nvGraphicFramePr>
        <p:xfrm>
          <a:off x="789972" y="993996"/>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extLst>
              <p:ext uri="{D42A27DB-BD31-4B8C-83A1-F6EECF244321}">
                <p14:modId xmlns:p14="http://schemas.microsoft.com/office/powerpoint/2010/main" val="1087746164"/>
              </p:ext>
            </p:extLst>
          </p:nvPr>
        </p:nvGraphicFramePr>
        <p:xfrm>
          <a:off x="762000" y="1121576"/>
          <a:ext cx="7467600" cy="48982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42719435"/>
              </p:ext>
            </p:extLst>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200" b="0" i="0" u="none" strike="noStrike" dirty="0">
                          <a:solidFill>
                            <a:srgbClr val="000000"/>
                          </a:solidFill>
                          <a:latin typeface="+mj-lt"/>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7" name="Table 6"/>
          <p:cNvGraphicFramePr>
            <a:graphicFrameLocks noGrp="1"/>
          </p:cNvGraphicFramePr>
          <p:nvPr>
            <p:extLst>
              <p:ext uri="{D42A27DB-BD31-4B8C-83A1-F6EECF244321}">
                <p14:modId xmlns:p14="http://schemas.microsoft.com/office/powerpoint/2010/main" val="2158457566"/>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108014</TotalTime>
  <Words>2259</Words>
  <Application>Microsoft Office PowerPoint</Application>
  <PresentationFormat>On-screen Show (4:3)</PresentationFormat>
  <Paragraphs>687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MAC support of preamble puncture</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Abstract</vt:lpstr>
      <vt:lpstr>Current rule settings</vt:lpstr>
      <vt:lpstr>One example</vt:lpstr>
      <vt:lpstr>DL General protocol  </vt:lpstr>
      <vt:lpstr>DL protocol example 1  </vt:lpstr>
      <vt:lpstr>Straw poll</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Zhou Lan</cp:lastModifiedBy>
  <cp:revision>2065</cp:revision>
  <cp:lastPrinted>1998-02-10T13:28:06Z</cp:lastPrinted>
  <dcterms:created xsi:type="dcterms:W3CDTF">2007-05-21T21:00:37Z</dcterms:created>
  <dcterms:modified xsi:type="dcterms:W3CDTF">2016-11-05T21:52:42Z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