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theme/theme4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48" r:id="rId1"/>
    <p:sldMasterId id="2147483661" r:id="rId2"/>
  </p:sldMasterIdLst>
  <p:notesMasterIdLst>
    <p:notesMasterId r:id="rId18"/>
  </p:notesMasterIdLst>
  <p:handoutMasterIdLst>
    <p:handoutMasterId r:id="rId19"/>
  </p:handoutMasterIdLst>
  <p:sldIdLst>
    <p:sldId id="256" r:id="rId3"/>
    <p:sldId id="257" r:id="rId4"/>
    <p:sldId id="314" r:id="rId5"/>
    <p:sldId id="280" r:id="rId6"/>
    <p:sldId id="282" r:id="rId7"/>
    <p:sldId id="319" r:id="rId8"/>
    <p:sldId id="321" r:id="rId9"/>
    <p:sldId id="313" r:id="rId10"/>
    <p:sldId id="315" r:id="rId11"/>
    <p:sldId id="316" r:id="rId12"/>
    <p:sldId id="317" r:id="rId13"/>
    <p:sldId id="322" r:id="rId14"/>
    <p:sldId id="323" r:id="rId15"/>
    <p:sldId id="312" r:id="rId16"/>
    <p:sldId id="318" r:id="rId17"/>
  </p:sldIdLst>
  <p:sldSz cx="9144000" cy="6858000" type="screen4x3"/>
  <p:notesSz cx="6858000" cy="9144000"/>
  <p:defaultTextStyle>
    <a:defPPr>
      <a:defRPr lang="en-GB"/>
    </a:defPPr>
    <a:lvl1pPr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1pPr>
    <a:lvl2pPr marL="742950" indent="-28575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2pPr>
    <a:lvl3pPr marL="11430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3pPr>
    <a:lvl4pPr marL="16002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4pPr>
    <a:lvl5pPr marL="2057400" indent="-228600" algn="l" defTabSz="449263" rtl="0" eaLnBrk="0" fontAlgn="base" hangingPunct="0">
      <a:spcBef>
        <a:spcPct val="0"/>
      </a:spcBef>
      <a:spcAft>
        <a:spcPct val="0"/>
      </a:spcAft>
      <a:buClr>
        <a:srgbClr val="000000"/>
      </a:buClr>
      <a:buSzPct val="100000"/>
      <a:buFont typeface="Times New Roman" pitchFamily="16" charset="0"/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5pPr>
    <a:lvl6pPr marL="22860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6pPr>
    <a:lvl7pPr marL="27432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7pPr>
    <a:lvl8pPr marL="32004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8pPr>
    <a:lvl9pPr marL="3657600" algn="l" defTabSz="914400" rtl="0" eaLnBrk="1" latinLnBrk="0" hangingPunct="1">
      <a:defRPr sz="2400" kern="1200">
        <a:solidFill>
          <a:schemeClr val="bg1"/>
        </a:solidFill>
        <a:latin typeface="Times New Roman" pitchFamily="16" charset="0"/>
        <a:ea typeface="MS Gothic" charset="-128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  <p15:guide id="3" orient="horz" pos="2838">
          <p15:clr>
            <a:srgbClr val="A4A3A4"/>
          </p15:clr>
        </p15:guide>
        <p15:guide id="4" pos="2136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20768" autoAdjust="0"/>
    <p:restoredTop sz="94750" autoAdjust="0"/>
  </p:normalViewPr>
  <p:slideViewPr>
    <p:cSldViewPr>
      <p:cViewPr varScale="1">
        <p:scale>
          <a:sx n="58" d="100"/>
          <a:sy n="58" d="100"/>
        </p:scale>
        <p:origin x="832" y="56"/>
      </p:cViewPr>
      <p:guideLst>
        <p:guide orient="horz" pos="2160"/>
        <p:guide pos="2880"/>
      </p:guideLst>
    </p:cSldViewPr>
  </p:slideViewPr>
  <p:outlineViewPr>
    <p:cViewPr varScale="1">
      <p:scale>
        <a:sx n="170" d="200"/>
        <a:sy n="170" d="2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3528"/>
    </p:cViewPr>
  </p:sorterViewPr>
  <p:notesViewPr>
    <p:cSldViewPr>
      <p:cViewPr>
        <p:scale>
          <a:sx n="100" d="100"/>
          <a:sy n="100" d="100"/>
        </p:scale>
        <p:origin x="-544" y="-48"/>
      </p:cViewPr>
      <p:guideLst>
        <p:guide orient="horz" pos="2880"/>
        <p:guide pos="2160"/>
        <p:guide orient="horz" pos="2838"/>
        <p:guide pos="2136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1.xml"/><Relationship Id="rId21" Type="http://schemas.openxmlformats.org/officeDocument/2006/relationships/viewProps" Target="viewProps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presProps" Target="pres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tableStyles" Target="tableStyles.xml"/><Relationship Id="rId10" Type="http://schemas.openxmlformats.org/officeDocument/2006/relationships/slide" Target="slides/slide8.xml"/><Relationship Id="rId19" Type="http://schemas.openxmlformats.org/officeDocument/2006/relationships/handoutMaster" Target="handoutMasters/handoutMaster1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316" y="0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/>
          <a:lstStyle>
            <a:lvl1pPr algn="r">
              <a:defRPr sz="1200"/>
            </a:lvl1pPr>
          </a:lstStyle>
          <a:p>
            <a:fld id="{B87CCAAF-252C-4847-8D16-EDD6B40E4912}" type="datetimeFigureOut">
              <a:rPr lang="en-US" smtClean="0"/>
              <a:pPr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316" y="8685705"/>
            <a:ext cx="2972115" cy="456731"/>
          </a:xfrm>
          <a:prstGeom prst="rect">
            <a:avLst/>
          </a:prstGeom>
        </p:spPr>
        <p:txBody>
          <a:bodyPr vert="horz" lIns="90233" tIns="45116" rIns="90233" bIns="45116" rtlCol="0" anchor="b"/>
          <a:lstStyle>
            <a:lvl1pPr algn="r">
              <a:defRPr sz="1200"/>
            </a:lvl1pPr>
          </a:lstStyle>
          <a:p>
            <a:fld id="{29996500-462A-4966-9632-4197CBF31A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374428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9" name="AutoShape 1"/>
          <p:cNvSpPr>
            <a:spLocks noChangeArrowheads="1"/>
          </p:cNvSpPr>
          <p:nvPr/>
        </p:nvSpPr>
        <p:spPr bwMode="auto">
          <a:xfrm>
            <a:off x="-76200" y="12700"/>
            <a:ext cx="6858000" cy="9144000"/>
          </a:xfrm>
          <a:prstGeom prst="roundRect">
            <a:avLst>
              <a:gd name="adj" fmla="val 19"/>
            </a:avLst>
          </a:prstGeom>
          <a:solidFill>
            <a:srgbClr val="FFFFFF"/>
          </a:solidFill>
          <a:ln w="9525">
            <a:noFill/>
            <a:round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/>
          </a:p>
        </p:txBody>
      </p:sp>
      <p:sp>
        <p:nvSpPr>
          <p:cNvPr id="2050" name="Rectangle 2"/>
          <p:cNvSpPr>
            <a:spLocks noGrp="1" noChangeArrowheads="1"/>
          </p:cNvSpPr>
          <p:nvPr>
            <p:ph type="hdr"/>
          </p:nvPr>
        </p:nvSpPr>
        <p:spPr bwMode="auto">
          <a:xfrm>
            <a:off x="4038600" y="76200"/>
            <a:ext cx="2362200" cy="21629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doc.: IEEE 802.11-16/0318r2</a:t>
            </a:r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46862" y="95415"/>
            <a:ext cx="1181938" cy="195518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4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March 2016</a:t>
            </a:r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/>
          </p:nvPr>
        </p:nvSpPr>
        <p:spPr bwMode="auto">
          <a:xfrm>
            <a:off x="3187212" y="8853069"/>
            <a:ext cx="505558" cy="35819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/>
              <a:t>Page </a:t>
            </a:r>
            <a:fld id="{47A7FEEB-9CD2-43FE-843C-C5350BEACB45}" type="slidenum">
              <a:rPr lang="en-US"/>
              <a:pPr/>
              <a:t>‹#›</a:t>
            </a:fld>
            <a:endParaRPr lang="en-US"/>
          </a:p>
        </p:txBody>
      </p:sp>
      <p:sp>
        <p:nvSpPr>
          <p:cNvPr id="2056" name="Rectangle 8"/>
          <p:cNvSpPr>
            <a:spLocks noChangeArrowheads="1"/>
          </p:cNvSpPr>
          <p:nvPr/>
        </p:nvSpPr>
        <p:spPr bwMode="auto">
          <a:xfrm>
            <a:off x="714376" y="8853069"/>
            <a:ext cx="718145" cy="184666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02330" algn="l"/>
                <a:tab pos="1804660" algn="l"/>
                <a:tab pos="2706990" algn="l"/>
                <a:tab pos="3609320" algn="l"/>
                <a:tab pos="4511650" algn="l"/>
                <a:tab pos="5413980" algn="l"/>
                <a:tab pos="6316309" algn="l"/>
                <a:tab pos="7218639" algn="l"/>
                <a:tab pos="8120969" algn="l"/>
                <a:tab pos="9023299" algn="l"/>
                <a:tab pos="9925629" algn="l"/>
              </a:tabLst>
            </a:pPr>
            <a:r>
              <a:rPr lang="en-US" sz="120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2057" name="Line 9"/>
          <p:cNvSpPr>
            <a:spLocks noChangeShapeType="1"/>
          </p:cNvSpPr>
          <p:nvPr/>
        </p:nvSpPr>
        <p:spPr bwMode="auto">
          <a:xfrm>
            <a:off x="715945" y="8851505"/>
            <a:ext cx="5426110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058" name="Line 10"/>
          <p:cNvSpPr>
            <a:spLocks noChangeShapeType="1"/>
          </p:cNvSpPr>
          <p:nvPr/>
        </p:nvSpPr>
        <p:spPr bwMode="auto">
          <a:xfrm>
            <a:off x="762000" y="290932"/>
            <a:ext cx="5576835" cy="1564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lIns="90233" tIns="45116" rIns="90233" bIns="45116"/>
          <a:lstStyle/>
          <a:p>
            <a:endParaRPr lang="en-GB"/>
          </a:p>
        </p:txBody>
      </p:sp>
      <p:sp>
        <p:nvSpPr>
          <p:cNvPr id="2" name="Footer Placeholder 1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Slide Image Placeholder 2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  <p:extLst>
      <p:ext uri="{BB962C8B-B14F-4D97-AF65-F5344CB8AC3E}">
        <p14:creationId xmlns:p14="http://schemas.microsoft.com/office/powerpoint/2010/main" val="640659187"/>
      </p:ext>
    </p:extLst>
  </p:cSld>
  <p:clrMap bg1="lt1" tx1="dk1" bg2="lt2" tx2="dk2" accent1="accent1" accent2="accent2" accent3="accent3" accent4="accent4" accent5="accent5" accent6="accent6" hlink="hlink" folHlink="folHlink"/>
  <p:hf hdr="0"/>
  <p:notesStyle>
    <a:lvl1pPr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1pPr>
    <a:lvl2pPr marL="742950" indent="-28575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2pPr>
    <a:lvl3pPr marL="11430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3pPr>
    <a:lvl4pPr marL="16002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4pPr>
    <a:lvl5pPr marL="2057400" indent="-228600" algn="l" defTabSz="449263" rtl="0" eaLnBrk="0" fontAlgn="base" hangingPunct="0">
      <a:spcBef>
        <a:spcPct val="30000"/>
      </a:spcBef>
      <a:spcAft>
        <a:spcPct val="0"/>
      </a:spcAft>
      <a:buClr>
        <a:srgbClr val="000000"/>
      </a:buClr>
      <a:buSzPct val="100000"/>
      <a:buFont typeface="Times New Roman" pitchFamily="16" charset="0"/>
      <a:defRPr sz="1200" kern="1200">
        <a:solidFill>
          <a:srgbClr val="000000"/>
        </a:solidFill>
        <a:latin typeface="Times New Roman" pitchFamily="16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465D53FD-DB5F-4815-BF01-6488A8FBD189}" type="slidenum">
              <a:rPr lang="en-US"/>
              <a:pPr/>
              <a:t>1</a:t>
            </a:fld>
            <a:endParaRPr lang="en-US" dirty="0"/>
          </a:p>
        </p:txBody>
      </p:sp>
      <p:sp>
        <p:nvSpPr>
          <p:cNvPr id="12289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2290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77044116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2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69126221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3"/>
          <p:cNvSpPr>
            <a:spLocks noGrp="1" noChangeArrowheads="1"/>
          </p:cNvSpPr>
          <p:nvPr>
            <p:ph type="dt"/>
          </p:nvPr>
        </p:nvSpPr>
        <p:spPr>
          <a:ln/>
        </p:spPr>
        <p:txBody>
          <a:bodyPr/>
          <a:lstStyle/>
          <a:p>
            <a:r>
              <a:rPr lang="en-US" dirty="0"/>
              <a:t>Month Year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ftr"/>
          </p:nvPr>
        </p:nvSpPr>
        <p:spPr>
          <a:xfrm>
            <a:off x="5298937" y="8853069"/>
            <a:ext cx="912201" cy="178313"/>
          </a:xfrm>
          <a:prstGeom prst="rect">
            <a:avLst/>
          </a:prstGeom>
          <a:ln/>
        </p:spPr>
        <p:txBody>
          <a:bodyPr/>
          <a:lstStyle/>
          <a:p>
            <a:r>
              <a:rPr lang="en-US" dirty="0"/>
              <a:t>John Doe, Some Company</a:t>
            </a:r>
          </a:p>
        </p:txBody>
      </p:sp>
      <p:sp>
        <p:nvSpPr>
          <p:cNvPr id="7" name="Rectangle 7"/>
          <p:cNvSpPr>
            <a:spLocks noGrp="1" noChangeArrowheads="1"/>
          </p:cNvSpPr>
          <p:nvPr>
            <p:ph type="sldNum"/>
          </p:nvPr>
        </p:nvSpPr>
        <p:spPr>
          <a:ln/>
        </p:spPr>
        <p:txBody>
          <a:bodyPr/>
          <a:lstStyle/>
          <a:p>
            <a:r>
              <a:rPr lang="en-US" dirty="0"/>
              <a:t>Page </a:t>
            </a:r>
            <a:fld id="{CA5AFF69-4AEE-4693-9CD6-98E2EBC076EC}" type="slidenum">
              <a:rPr lang="en-US"/>
              <a:pPr/>
              <a:t>4</a:t>
            </a:fld>
            <a:endParaRPr lang="en-US" dirty="0"/>
          </a:p>
        </p:txBody>
      </p:sp>
      <p:sp>
        <p:nvSpPr>
          <p:cNvPr id="13313" name="Text Box 1"/>
          <p:cNvSpPr txBox="1">
            <a:spLocks noChangeArrowheads="1"/>
          </p:cNvSpPr>
          <p:nvPr/>
        </p:nvSpPr>
        <p:spPr bwMode="auto">
          <a:xfrm>
            <a:off x="1141431" y="691353"/>
            <a:ext cx="4575140" cy="3417660"/>
          </a:xfrm>
          <a:prstGeom prst="rect">
            <a:avLst/>
          </a:prstGeom>
          <a:solidFill>
            <a:srgbClr val="FFFFFF"/>
          </a:solidFill>
          <a:ln w="9525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 wrap="none" lIns="90233" tIns="45116" rIns="90233" bIns="45116" anchor="ctr"/>
          <a:lstStyle/>
          <a:p>
            <a:endParaRPr lang="en-GB" dirty="0"/>
          </a:p>
        </p:txBody>
      </p:sp>
      <p:sp>
        <p:nvSpPr>
          <p:cNvPr id="13314" name="Rectangle 2"/>
          <p:cNvSpPr txBox="1">
            <a:spLocks noGrp="1" noChangeArrowheads="1"/>
          </p:cNvSpPr>
          <p:nvPr>
            <p:ph type="body"/>
          </p:nvPr>
        </p:nvSpPr>
        <p:spPr bwMode="auto">
          <a:xfrm>
            <a:off x="913772" y="4343636"/>
            <a:ext cx="5030456" cy="4207554"/>
          </a:xfrm>
          <a:prstGeom prst="rect">
            <a:avLst/>
          </a:prstGeom>
          <a:noFill/>
          <a:ln>
            <a:round/>
            <a:headEnd/>
            <a:tailEnd/>
          </a:ln>
        </p:spPr>
        <p:txBody>
          <a:bodyPr wrap="none" anchor="ctr"/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403076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Dmitry </a:t>
            </a:r>
            <a:r>
              <a:rPr lang="en-GB" dirty="0" err="1"/>
              <a:t>Cherniavsky</a:t>
            </a:r>
            <a:r>
              <a:rPr lang="en-GB" dirty="0"/>
              <a:t>, </a:t>
            </a:r>
            <a:r>
              <a:rPr lang="en-GB" dirty="0" err="1"/>
              <a:t>SiBEAM</a:t>
            </a:r>
            <a:r>
              <a:rPr lang="en-GB" dirty="0"/>
              <a:t>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DE40C9FC-4879-4F20-9ECA-A574A90476B7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685800"/>
            <a:ext cx="1941513" cy="5408613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685800"/>
            <a:ext cx="5676900" cy="5408613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9B0D65C8-A0CA-4DDA-83BB-89786621859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924047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57626966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7406592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6092822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989511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136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671579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290397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98195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dirty="0"/>
              <a:t>Slide </a:t>
            </a:r>
            <a:fld id="{440F5867-744E-4AA6-B0ED-4C44D2DFBB7B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1" name="Rectangle 4"/>
          <p:cNvSpPr>
            <a:spLocks noGrp="1" noChangeArrowheads="1"/>
          </p:cNvSpPr>
          <p:nvPr>
            <p:ph type="ftr" idx="14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12" name="Rectangle 3"/>
          <p:cNvSpPr>
            <a:spLocks noGrp="1" noChangeArrowheads="1"/>
          </p:cNvSpPr>
          <p:nvPr>
            <p:ph type="dt" idx="15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July 2015</a:t>
            </a:r>
            <a:endParaRPr lang="en-GB" dirty="0"/>
          </a:p>
        </p:txBody>
      </p:sp>
    </p:spTree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6019120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6403D70-A785-4142-AEDF-A4BDE2711EA5}" type="datetimeFigureOut">
              <a:rPr lang="en-US" smtClean="0"/>
              <a:t>11/5/2016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0DD8DE6-2786-462D-8083-ABB57BB5880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7200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25343290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3ABCC52B-A3F7-440B-BBF2-55191E6E777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981200"/>
            <a:ext cx="3808413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6613" y="1981200"/>
            <a:ext cx="3810000" cy="411321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7" name="Slide Number Placeholder 6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1CD163DD-D5E7-41DA-95F2-71530C24F8C3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idx="11"/>
          </p:nvPr>
        </p:nvSpPr>
        <p:spPr>
          <a:xfrm>
            <a:off x="5643570" y="6475413"/>
            <a:ext cx="2898768" cy="180975"/>
          </a:xfrm>
        </p:spPr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9B99EC4-A1FB-4C79-B9A5-C1FFD5A90380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06B781AF-4CCF-49B0-A572-DE54FBE5D94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F5D8E26B-7BCF-4D25-9C89-0168A6618F18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July 2015</a:t>
            </a:r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idx="11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Dmitry Cherniavsky, SiBEAM, Inc.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/>
              <a:t>Slide </a:t>
            </a:r>
            <a:fld id="{6B5E41C2-EF12-4EF2-8280-F2B4208277C2}" type="slidenum">
              <a:rPr lang="en-GB"/>
              <a:pPr/>
              <a:t>‹#›</a:t>
            </a:fld>
            <a:endParaRPr lang="en-GB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8.xml"/><Relationship Id="rId3" Type="http://schemas.openxmlformats.org/officeDocument/2006/relationships/slideLayout" Target="../slideLayouts/slideLayout13.xml"/><Relationship Id="rId7" Type="http://schemas.openxmlformats.org/officeDocument/2006/relationships/slideLayout" Target="../slideLayouts/slideLayout17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2.xml"/><Relationship Id="rId1" Type="http://schemas.openxmlformats.org/officeDocument/2006/relationships/slideLayout" Target="../slideLayouts/slideLayout11.xml"/><Relationship Id="rId6" Type="http://schemas.openxmlformats.org/officeDocument/2006/relationships/slideLayout" Target="../slideLayouts/slideLayout16.xml"/><Relationship Id="rId11" Type="http://schemas.openxmlformats.org/officeDocument/2006/relationships/slideLayout" Target="../slideLayouts/slideLayout21.xml"/><Relationship Id="rId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20.xml"/><Relationship Id="rId4" Type="http://schemas.openxmlformats.org/officeDocument/2006/relationships/slideLayout" Target="../slideLayouts/slideLayout14.xml"/><Relationship Id="rId9" Type="http://schemas.openxmlformats.org/officeDocument/2006/relationships/slideLayout" Target="../slideLayouts/slideLayout1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685800"/>
            <a:ext cx="7770813" cy="1065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GB" dirty="0"/>
              <a:t>Click to edit the title text format</a:t>
            </a:r>
          </a:p>
        </p:txBody>
      </p:sp>
      <p:sp>
        <p:nvSpPr>
          <p:cNvPr id="1026" name="Rectangle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981200"/>
            <a:ext cx="7770813" cy="4113213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/>
              <a:t>Click to edit the outline text format</a:t>
            </a:r>
          </a:p>
          <a:p>
            <a:pPr lvl="1"/>
            <a:r>
              <a:rPr lang="en-GB"/>
              <a:t>Second Outline Level</a:t>
            </a:r>
          </a:p>
          <a:p>
            <a:pPr lvl="2"/>
            <a:r>
              <a:rPr lang="en-GB"/>
              <a:t>Third Outline Level</a:t>
            </a:r>
          </a:p>
          <a:p>
            <a:pPr lvl="3"/>
            <a:r>
              <a:rPr lang="en-GB"/>
              <a:t>Fourth Outline Level</a:t>
            </a:r>
          </a:p>
          <a:p>
            <a:pPr lvl="4"/>
            <a:r>
              <a:rPr lang="en-GB"/>
              <a:t>Fifth Outline Level</a:t>
            </a:r>
          </a:p>
          <a:p>
            <a:pPr lvl="4"/>
            <a:r>
              <a:rPr lang="en-GB"/>
              <a:t>Sixth Outline Level</a:t>
            </a:r>
          </a:p>
          <a:p>
            <a:pPr lvl="4"/>
            <a:r>
              <a:rPr lang="en-GB"/>
              <a:t>Seventh Outline Level</a:t>
            </a:r>
          </a:p>
          <a:p>
            <a:pPr lvl="4"/>
            <a:r>
              <a:rPr lang="en-GB"/>
              <a:t>Eighth Outline Level</a:t>
            </a:r>
          </a:p>
          <a:p>
            <a:pPr lvl="4"/>
            <a:r>
              <a:rPr lang="en-GB"/>
              <a:t>Ninth Outline Level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dt"/>
          </p:nvPr>
        </p:nvSpPr>
        <p:spPr bwMode="auto">
          <a:xfrm>
            <a:off x="696912" y="333375"/>
            <a:ext cx="1874823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800" b="1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ftr"/>
          </p:nvPr>
        </p:nvSpPr>
        <p:spPr bwMode="auto">
          <a:xfrm>
            <a:off x="5357818" y="6475413"/>
            <a:ext cx="3184520" cy="180975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Shouxing Simon Qu, BlackBerry, Ltd..</a:t>
            </a: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sldNum"/>
          </p:nvPr>
        </p:nvSpPr>
        <p:spPr bwMode="auto">
          <a:xfrm>
            <a:off x="4344988" y="6475413"/>
            <a:ext cx="528637" cy="363537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t" anchorCtr="0" compatLnSpc="1">
            <a:prstTxWarp prst="textNoShape">
              <a:avLst/>
            </a:prstTxWarp>
          </a:bodyPr>
          <a:lstStyle>
            <a:lvl1pPr algn="ctr"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 sz="1200">
                <a:solidFill>
                  <a:srgbClr val="000000"/>
                </a:solidFill>
                <a:cs typeface="Arial Unicode MS" charset="0"/>
              </a:defRPr>
            </a:lvl1pPr>
          </a:lstStyle>
          <a:p>
            <a:r>
              <a:rPr lang="en-GB" dirty="0"/>
              <a:t>Slide </a:t>
            </a:r>
            <a:fld id="{D09C756B-EB39-4236-ADBB-73052B179AE4}" type="slidenum">
              <a:rPr lang="en-GB"/>
              <a:pPr/>
              <a:t>‹#›</a:t>
            </a:fld>
            <a:endParaRPr lang="en-GB" dirty="0"/>
          </a:p>
        </p:txBody>
      </p:sp>
      <p:sp>
        <p:nvSpPr>
          <p:cNvPr id="1030" name="Line 6"/>
          <p:cNvSpPr>
            <a:spLocks noChangeShapeType="1"/>
          </p:cNvSpPr>
          <p:nvPr/>
        </p:nvSpPr>
        <p:spPr bwMode="auto">
          <a:xfrm>
            <a:off x="685800" y="609600"/>
            <a:ext cx="77724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31" name="Rectangle 7"/>
          <p:cNvSpPr>
            <a:spLocks noChangeArrowheads="1"/>
          </p:cNvSpPr>
          <p:nvPr/>
        </p:nvSpPr>
        <p:spPr bwMode="auto">
          <a:xfrm>
            <a:off x="684213" y="6475413"/>
            <a:ext cx="714375" cy="182562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sz="1200" dirty="0">
                <a:solidFill>
                  <a:srgbClr val="000000"/>
                </a:solidFill>
              </a:rPr>
              <a:t>Submission</a:t>
            </a:r>
          </a:p>
        </p:txBody>
      </p:sp>
      <p:sp>
        <p:nvSpPr>
          <p:cNvPr id="1032" name="Line 8"/>
          <p:cNvSpPr>
            <a:spLocks noChangeShapeType="1"/>
          </p:cNvSpPr>
          <p:nvPr/>
        </p:nvSpPr>
        <p:spPr bwMode="auto">
          <a:xfrm>
            <a:off x="685800" y="6477000"/>
            <a:ext cx="7848600" cy="1588"/>
          </a:xfrm>
          <a:prstGeom prst="line">
            <a:avLst/>
          </a:prstGeom>
          <a:noFill/>
          <a:ln w="12600">
            <a:solidFill>
              <a:srgbClr val="000000"/>
            </a:solidFill>
            <a:miter lim="800000"/>
            <a:headEnd/>
            <a:tailEnd/>
          </a:ln>
          <a:effectLst/>
        </p:spPr>
        <p:txBody>
          <a:bodyPr/>
          <a:lstStyle/>
          <a:p>
            <a:endParaRPr lang="en-GB" dirty="0"/>
          </a:p>
        </p:txBody>
      </p:sp>
      <p:sp>
        <p:nvSpPr>
          <p:cNvPr id="10" name="Date Placeholder 3"/>
          <p:cNvSpPr txBox="1">
            <a:spLocks/>
          </p:cNvSpPr>
          <p:nvPr/>
        </p:nvSpPr>
        <p:spPr bwMode="auto">
          <a:xfrm>
            <a:off x="5000628" y="357166"/>
            <a:ext cx="3500462" cy="27305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0" tIns="0" rIns="0" bIns="0" numCol="1" anchor="b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 marL="0" marR="0" lvl="0" indent="0" algn="r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  <a:defRPr/>
            </a:pPr>
            <a:r>
              <a:rPr kumimoji="0" lang="en-GB" sz="1800" b="1" i="0" u="none" strike="noStrike" kern="1200" cap="none" spc="0" normalizeH="0" baseline="0" noProof="0" dirty="0">
                <a:ln>
                  <a:noFill/>
                </a:ln>
                <a:solidFill>
                  <a:srgbClr val="000000"/>
                </a:solidFill>
                <a:effectLst/>
                <a:uLnTx/>
                <a:uFillTx/>
                <a:latin typeface="Times New Roman" pitchFamily="16" charset="0"/>
                <a:ea typeface="MS Gothic" charset="-128"/>
                <a:cs typeface="Arial Unicode MS" charset="0"/>
              </a:rPr>
              <a:t>doc.: IEEE 802.11-16/1379r1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6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8" r:id="rId9"/>
    <p:sldLayoutId id="2147483659" r:id="rId10"/>
  </p:sldLayoutIdLst>
  <p:hf hdr="0"/>
  <p:txStyles>
    <p:titleStyle>
      <a:lvl1pPr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+mj-lt"/>
          <a:ea typeface="+mj-ea"/>
          <a:cs typeface="+mj-cs"/>
        </a:defRPr>
      </a:lvl1pPr>
      <a:lvl2pPr marL="742950" indent="-28575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2pPr>
      <a:lvl3pPr marL="1143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3pPr>
      <a:lvl4pPr marL="1600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4pPr>
      <a:lvl5pPr marL="20574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5pPr>
      <a:lvl6pPr marL="25146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6pPr>
      <a:lvl7pPr marL="29718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7pPr>
      <a:lvl8pPr marL="34290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8pPr>
      <a:lvl9pPr marL="3886200" indent="-228600" algn="ctr" defTabSz="449263" rtl="0" eaLnBrk="1" fontAlgn="base" hangingPunct="1">
        <a:spcBef>
          <a:spcPct val="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3200" b="1">
          <a:solidFill>
            <a:srgbClr val="000000"/>
          </a:solidFill>
          <a:latin typeface="Times New Roman" pitchFamily="16" charset="0"/>
          <a:ea typeface="MS Gothic" charset="-128"/>
        </a:defRPr>
      </a:lvl9pPr>
    </p:titleStyle>
    <p:bodyStyle>
      <a:lvl1pPr marL="342900" indent="-342900" algn="l" defTabSz="449263" rtl="0" eaLnBrk="1" fontAlgn="base" hangingPunct="1">
        <a:spcBef>
          <a:spcPts val="6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400" b="1">
          <a:solidFill>
            <a:srgbClr val="000000"/>
          </a:solidFill>
          <a:latin typeface="+mn-lt"/>
          <a:ea typeface="+mn-ea"/>
          <a:cs typeface="+mn-cs"/>
        </a:defRPr>
      </a:lvl1pPr>
      <a:lvl2pPr marL="742950" indent="-285750" algn="l" defTabSz="449263" rtl="0" eaLnBrk="1" fontAlgn="base" hangingPunct="1">
        <a:spcBef>
          <a:spcPts val="5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2000">
          <a:solidFill>
            <a:srgbClr val="000000"/>
          </a:solidFill>
          <a:latin typeface="+mn-lt"/>
          <a:ea typeface="+mn-ea"/>
        </a:defRPr>
      </a:lvl2pPr>
      <a:lvl3pPr marL="1143000" indent="-228600" algn="l" defTabSz="449263" rtl="0" eaLnBrk="1" fontAlgn="base" hangingPunct="1">
        <a:spcBef>
          <a:spcPts val="45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>
          <a:solidFill>
            <a:srgbClr val="000000"/>
          </a:solidFill>
          <a:latin typeface="+mn-lt"/>
          <a:ea typeface="+mn-ea"/>
        </a:defRPr>
      </a:lvl3pPr>
      <a:lvl4pPr marL="1600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4pPr>
      <a:lvl5pPr marL="20574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5pPr>
      <a:lvl6pPr marL="25146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6pPr>
      <a:lvl7pPr marL="29718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7pPr>
      <a:lvl8pPr marL="34290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8pPr>
      <a:lvl9pPr marL="3886200" indent="-228600" algn="l" defTabSz="449263" rtl="0" eaLnBrk="1" fontAlgn="base" hangingPunct="1">
        <a:spcBef>
          <a:spcPts val="400"/>
        </a:spcBef>
        <a:spcAft>
          <a:spcPct val="0"/>
        </a:spcAft>
        <a:buClr>
          <a:srgbClr val="000000"/>
        </a:buClr>
        <a:buSzPct val="100000"/>
        <a:buFont typeface="Times New Roman" pitchFamily="16" charset="0"/>
        <a:defRPr sz="1600">
          <a:solidFill>
            <a:srgbClr val="000000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6403D70-A785-4142-AEDF-A4BDE2711EA5}" type="datetimeFigureOut">
              <a:rPr lang="en-US" smtClean="0"/>
              <a:t>11/5/2016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0DD8DE6-2786-462D-8083-ABB57BB58805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2610014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2" r:id="rId1"/>
    <p:sldLayoutId id="2147483663" r:id="rId2"/>
    <p:sldLayoutId id="2147483664" r:id="rId3"/>
    <p:sldLayoutId id="2147483665" r:id="rId4"/>
    <p:sldLayoutId id="2147483666" r:id="rId5"/>
    <p:sldLayoutId id="2147483667" r:id="rId6"/>
    <p:sldLayoutId id="2147483668" r:id="rId7"/>
    <p:sldLayoutId id="2147483669" r:id="rId8"/>
    <p:sldLayoutId id="2147483670" r:id="rId9"/>
    <p:sldLayoutId id="2147483671" r:id="rId10"/>
    <p:sldLayoutId id="2147483672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3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3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3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7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93823DB3-BAA4-4F4A-B4B3-ED9ABE70E976}" type="slidenum">
              <a:rPr lang="en-GB" smtClean="0"/>
              <a:pPr/>
              <a:t>1</a:t>
            </a:fld>
            <a:endParaRPr lang="en-GB" dirty="0"/>
          </a:p>
        </p:txBody>
      </p:sp>
      <p:sp>
        <p:nvSpPr>
          <p:cNvPr id="3073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" y="719618"/>
            <a:ext cx="9067800" cy="1006476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US" dirty="0"/>
              <a:t>On Error Rate Performance of OOK in AWGN</a:t>
            </a:r>
            <a:endParaRPr lang="en-GB" dirty="0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685800" y="1905000"/>
            <a:ext cx="7772400" cy="396875"/>
          </a:xfrm>
          <a:ln/>
        </p:spPr>
        <p:txBody>
          <a:bodyPr/>
          <a:lstStyle/>
          <a:p>
            <a:pPr algn="ctr">
              <a:spcBef>
                <a:spcPts val="500"/>
              </a:spcBef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GB" sz="2000" dirty="0"/>
              <a:t>Date:</a:t>
            </a:r>
            <a:r>
              <a:rPr lang="en-GB" sz="2000" b="0" dirty="0"/>
              <a:t> </a:t>
            </a:r>
            <a:r>
              <a:rPr lang="en-GB" altLang="en-US" sz="2000" b="0" dirty="0"/>
              <a:t>2016-11-8</a:t>
            </a:r>
          </a:p>
        </p:txBody>
      </p:sp>
      <p:sp>
        <p:nvSpPr>
          <p:cNvPr id="3076" name="Rectangle 4"/>
          <p:cNvSpPr>
            <a:spLocks noChangeArrowheads="1"/>
          </p:cNvSpPr>
          <p:nvPr/>
        </p:nvSpPr>
        <p:spPr bwMode="auto">
          <a:xfrm>
            <a:off x="457200" y="2514600"/>
            <a:ext cx="1447800" cy="38100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lIns="92160" tIns="46080" rIns="92160" bIns="46080"/>
          <a:lstStyle/>
          <a:p>
            <a:pPr>
              <a:spcBef>
                <a:spcPts val="500"/>
              </a:spcBef>
              <a:tabLst>
                <a:tab pos="342900" algn="l"/>
                <a:tab pos="1257300" algn="l"/>
                <a:tab pos="2171700" algn="l"/>
                <a:tab pos="3086100" algn="l"/>
                <a:tab pos="4000500" algn="l"/>
                <a:tab pos="4914900" algn="l"/>
                <a:tab pos="5829300" algn="l"/>
                <a:tab pos="6743700" algn="l"/>
                <a:tab pos="7658100" algn="l"/>
                <a:tab pos="8572500" algn="l"/>
                <a:tab pos="9486900" algn="l"/>
                <a:tab pos="10401300" algn="l"/>
              </a:tabLst>
            </a:pPr>
            <a:r>
              <a:rPr lang="en-GB" sz="2000" dirty="0">
                <a:solidFill>
                  <a:srgbClr val="000000"/>
                </a:solidFill>
              </a:rPr>
              <a:t>Authors:</a:t>
            </a:r>
          </a:p>
        </p:txBody>
      </p:sp>
      <p:graphicFrame>
        <p:nvGraphicFramePr>
          <p:cNvPr id="9" name="Table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716219952"/>
              </p:ext>
            </p:extLst>
          </p:nvPr>
        </p:nvGraphicFramePr>
        <p:xfrm>
          <a:off x="457200" y="2991082"/>
          <a:ext cx="8305800" cy="285682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3716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24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905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448594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205660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</a:tblGrid>
              <a:tr h="418426"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Name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b="1" kern="1200" dirty="0">
                          <a:solidFill>
                            <a:schemeClr val="tx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Affiliations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Address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Phone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>
                          <a:solidFill>
                            <a:schemeClr val="tx1"/>
                          </a:solidFill>
                        </a:rPr>
                        <a:t>Email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571609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Shouxing Simon Qu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kern="1200" dirty="0">
                          <a:solidFill>
                            <a:schemeClr val="dk1"/>
                          </a:solidFill>
                          <a:effectLst/>
                          <a:latin typeface="+mn-lt"/>
                          <a:ea typeface="+mn-ea"/>
                          <a:cs typeface="+mn-cs"/>
                        </a:rPr>
                        <a:t>1001 Farrar Rd., Ottawa, ON, Canada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1-613-595-4205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squ@blackberry.com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65080"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James Lepp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600" dirty="0">
                          <a:solidFill>
                            <a:schemeClr val="tx1"/>
                          </a:solidFill>
                        </a:rPr>
                        <a:t>jlepp@blackberry.com</a:t>
                      </a:r>
                    </a:p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77782">
                <a:tc>
                  <a:txBody>
                    <a:bodyPr/>
                    <a:lstStyle/>
                    <a:p>
                      <a:r>
                        <a:rPr lang="en-US" dirty="0"/>
                        <a:t>Michael Montemurro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en-US" sz="1600" dirty="0"/>
                        <a:t>mmontemurro@blackberry.com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458655518"/>
                  </a:ext>
                </a:extLst>
              </a:tr>
              <a:tr h="618642">
                <a:tc>
                  <a:txBody>
                    <a:bodyPr/>
                    <a:lstStyle/>
                    <a:p>
                      <a:r>
                        <a:rPr lang="en-US" dirty="0"/>
                        <a:t>Stephen McCann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>
                          <a:solidFill>
                            <a:schemeClr val="tx1"/>
                          </a:solidFill>
                        </a:rPr>
                        <a:t>BlackBerry, Ltd.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endParaRPr lang="en-US" dirty="0"/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r>
                        <a:rPr lang="en-US" dirty="0"/>
                        <a:t>smccann@blackberry.com</a:t>
                      </a:r>
                    </a:p>
                  </a:txBody>
                  <a:tcPr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254105138"/>
                  </a:ext>
                </a:extLst>
              </a:tr>
            </a:tbl>
          </a:graphicData>
        </a:graphic>
      </p:graphicFrame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96912" y="751450"/>
            <a:ext cx="7770813" cy="990600"/>
          </a:xfrm>
        </p:spPr>
        <p:txBody>
          <a:bodyPr/>
          <a:lstStyle/>
          <a:p>
            <a:r>
              <a:rPr lang="en-US" sz="2800" dirty="0"/>
              <a:t>Optimum Threshold for </a:t>
            </a:r>
            <a:br>
              <a:rPr lang="en-US" sz="2800" dirty="0"/>
            </a:br>
            <a:r>
              <a:rPr lang="en-US" sz="2800" dirty="0"/>
              <a:t>Non-Coherent OOK Detection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10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lnSpc>
                    <a:spcPct val="150000"/>
                  </a:lnSpc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coherent OOK, optimum threshold is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For non-coherent OOK, the optimum threshold is SNR dependent.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 is not the optimum threshold in general</a:t>
                </a:r>
                <a14:m>
                  <m:oMath xmlns:m="http://schemas.openxmlformats.org/officeDocument/2006/math">
                    <m:r>
                      <a:rPr lang="en-US" sz="28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.</m:t>
                    </m:r>
                  </m:oMath>
                </a14:m>
                <a:endParaRPr lang="en-US" sz="2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800" dirty="0">
                    <a:solidFill>
                      <a:schemeClr val="tx1"/>
                    </a:solidFill>
                  </a:rPr>
                  <a:t>From simulation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 </a:t>
                </a:r>
                <a:r>
                  <a:rPr lang="en-US" sz="2800" dirty="0">
                    <a:solidFill>
                      <a:schemeClr val="tx1"/>
                    </a:solidFill>
                  </a:rPr>
                  <a:t>= 0.55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, the BER performance is improved by 0.5 dB (for BER=1e-3) compared to the detection with 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t</a:t>
                </a:r>
                <a:r>
                  <a:rPr lang="en-US" sz="2800" dirty="0">
                    <a:solidFill>
                      <a:schemeClr val="tx1"/>
                    </a:solidFill>
                  </a:rPr>
                  <a:t>=0.5</a:t>
                </a:r>
                <a:r>
                  <a:rPr lang="en-US" sz="2800" i="1" dirty="0">
                    <a:solidFill>
                      <a:schemeClr val="tx1"/>
                    </a:solidFill>
                  </a:rPr>
                  <a:t>A</a:t>
                </a:r>
                <a:r>
                  <a:rPr lang="en-US" sz="2800" dirty="0">
                    <a:solidFill>
                      <a:schemeClr val="tx1"/>
                    </a:solidFill>
                  </a:rPr>
                  <a:t>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46856" y="1981200"/>
                <a:ext cx="8724900" cy="3693319"/>
              </a:xfrm>
              <a:prstGeom prst="rect">
                <a:avLst/>
              </a:prstGeom>
              <a:blipFill>
                <a:blip r:embed="rId2"/>
                <a:stretch>
                  <a:fillRect l="-1257" r="-1117" b="-33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3"/>
          <p:cNvSpPr>
            <a:spLocks noGrp="1"/>
          </p:cNvSpPr>
          <p:nvPr>
            <p:ph type="dt" idx="4294967295"/>
          </p:nvPr>
        </p:nvSpPr>
        <p:spPr>
          <a:xfrm>
            <a:off x="696912" y="333375"/>
            <a:ext cx="2303451" cy="273050"/>
          </a:xfrm>
          <a:prstGeom prst="rect">
            <a:avLst/>
          </a:prstGeom>
        </p:spPr>
        <p:txBody>
          <a:bodyPr/>
          <a:lstStyle/>
          <a:p>
            <a:r>
              <a:rPr lang="en-US" sz="1800" b="1" dirty="0">
                <a:solidFill>
                  <a:schemeClr val="tx1"/>
                </a:solidFill>
              </a:rPr>
              <a:t>November 2016</a:t>
            </a:r>
            <a:endParaRPr lang="en-GB" sz="18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915052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 bwMode="auto">
          <a:xfrm>
            <a:off x="533400" y="5486400"/>
            <a:ext cx="8008938" cy="83099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2400" dirty="0"/>
              <a:t>Envelope Detection for OOK with Threshold </a:t>
            </a:r>
            <a:r>
              <a:rPr lang="en-US" sz="2400" i="1" dirty="0"/>
              <a:t>t </a:t>
            </a:r>
            <a:r>
              <a:rPr lang="en-US" sz="2400" dirty="0"/>
              <a:t>= 0.55</a:t>
            </a:r>
            <a:r>
              <a:rPr lang="en-US" sz="2400" i="1" dirty="0"/>
              <a:t>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11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712519" y="5486400"/>
            <a:ext cx="78486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, the difference between coherent &amp; non-coherent OOK is ~0.7 dB (at BER=1e-3). </a:t>
            </a:r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57400" y="1565665"/>
            <a:ext cx="5029200" cy="37719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797736872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OOK with OFDM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12</a:t>
            </a:fld>
            <a:endParaRPr lang="en-GB" dirty="0"/>
          </a:p>
        </p:txBody>
      </p:sp>
      <p:sp>
        <p:nvSpPr>
          <p:cNvPr id="7" name="TextBox 6"/>
          <p:cNvSpPr txBox="1"/>
          <p:nvPr/>
        </p:nvSpPr>
        <p:spPr>
          <a:xfrm>
            <a:off x="500062" y="1749177"/>
            <a:ext cx="8218488" cy="452431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In principle, the theoretical results are applicable to both single-carrier (SC) system and OFDM system.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all subcarriers of OFDM are modulated with the same modulation scheme as SC, both have the same BER performance in AWGN.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If subcarriers have different SNRs, be careful with the difference between the SNR of the interested subcarrier and the average SNR of the whole OFDM symbol. </a:t>
            </a: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E.g.  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64 tones in total; 63 tones are idle; 1 tone is in use.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r>
              <a:rPr lang="en-US" sz="2200" dirty="0">
                <a:solidFill>
                  <a:schemeClr val="tx1"/>
                </a:solidFill>
              </a:rPr>
              <a:t>SNR of the used tone = average SNR + 18 dB.</a:t>
            </a:r>
          </a:p>
          <a:p>
            <a:pPr marL="1085850" lvl="1" indent="-342900">
              <a:buFont typeface="Courier New" panose="02070309020205020404" pitchFamily="49" charset="0"/>
              <a:buChar char="o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sz="2200" dirty="0">
                <a:solidFill>
                  <a:schemeClr val="tx1"/>
                </a:solidFill>
              </a:rPr>
              <a:t>Use the SNR of interested subcarrier in above BER expressions.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2200" dirty="0">
              <a:solidFill>
                <a:schemeClr val="tx1"/>
              </a:solidFill>
            </a:endParaRPr>
          </a:p>
        </p:txBody>
      </p:sp>
      <p:sp>
        <p:nvSpPr>
          <p:cNvPr id="8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8522679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Result: OFDM-OOK in AWGN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/>
              <a:t>September 2015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/>
              <a:t>Shouxing Simon Qu, BlackBerry, Ltd..</a:t>
            </a:r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/>
              <a:t>Slide </a:t>
            </a:r>
            <a:fld id="{D09C756B-EB39-4236-ADBB-73052B179AE4}" type="slidenum">
              <a:rPr lang="en-GB" smtClean="0"/>
              <a:pPr/>
              <a:t>13</a:t>
            </a:fld>
            <a:endParaRPr lang="en-GB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35518" y="1981200"/>
            <a:ext cx="4717692" cy="3538270"/>
          </a:xfrm>
          <a:prstGeom prst="rect">
            <a:avLst/>
          </a:prstGeom>
        </p:spPr>
      </p:pic>
      <p:sp>
        <p:nvSpPr>
          <p:cNvPr id="7" name="TextBox 6"/>
          <p:cNvSpPr txBox="1"/>
          <p:nvPr/>
        </p:nvSpPr>
        <p:spPr>
          <a:xfrm>
            <a:off x="5253210" y="2362200"/>
            <a:ext cx="3886200" cy="20621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64 subcarriers in total:</a:t>
            </a:r>
          </a:p>
          <a:p>
            <a:r>
              <a:rPr lang="en-US" dirty="0">
                <a:solidFill>
                  <a:schemeClr val="tx1"/>
                </a:solidFill>
              </a:rPr>
              <a:t>	 63 subcarriers are idle</a:t>
            </a:r>
          </a:p>
          <a:p>
            <a:r>
              <a:rPr lang="en-US" dirty="0">
                <a:solidFill>
                  <a:schemeClr val="tx1"/>
                </a:solidFill>
              </a:rPr>
              <a:t>        1 subcarrier for OOK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Well </a:t>
            </a:r>
            <a:r>
              <a:rPr lang="en-US" dirty="0" err="1">
                <a:solidFill>
                  <a:schemeClr val="tx1"/>
                </a:solidFill>
              </a:rPr>
              <a:t>onsistent</a:t>
            </a:r>
            <a:r>
              <a:rPr lang="en-US" dirty="0">
                <a:solidFill>
                  <a:schemeClr val="tx1"/>
                </a:solidFill>
              </a:rPr>
              <a:t> with theoretical results.</a:t>
            </a:r>
          </a:p>
        </p:txBody>
      </p:sp>
    </p:spTree>
    <p:extLst>
      <p:ext uri="{BB962C8B-B14F-4D97-AF65-F5344CB8AC3E}">
        <p14:creationId xmlns:p14="http://schemas.microsoft.com/office/powerpoint/2010/main" val="887138703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838200"/>
          </a:xfrm>
        </p:spPr>
        <p:txBody>
          <a:bodyPr/>
          <a:lstStyle/>
          <a:p>
            <a:r>
              <a:rPr lang="en-US" dirty="0"/>
              <a:t>Conclusions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14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541338" y="1752600"/>
            <a:ext cx="8069262" cy="458587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Theoretical results of OOK error rate performance in AWGN are available, applicable to both SC and OFDM-OOK.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detection threshold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is optimum for coherent detector, but not optimum for non-coherent detector.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With threshold </a:t>
            </a:r>
            <a:r>
              <a:rPr lang="en-US" i="1" dirty="0">
                <a:solidFill>
                  <a:schemeClr val="tx1"/>
                </a:solidFill>
              </a:rPr>
              <a:t>t </a:t>
            </a:r>
            <a:r>
              <a:rPr lang="en-US" dirty="0">
                <a:solidFill>
                  <a:schemeClr val="tx1"/>
                </a:solidFill>
              </a:rPr>
              <a:t>= 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 for the envelope detector, the error rate performance of non-coherent OOK is improved by ~0.5 dB at BER = 1e-3 compared to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.</a:t>
            </a:r>
          </a:p>
          <a:p>
            <a:pPr marL="342900" indent="-342900">
              <a:buFont typeface="Arial" panose="020B0604020202020204" pitchFamily="34" charset="0"/>
              <a:buChar char="•"/>
            </a:pPr>
            <a:endParaRPr lang="en-US" sz="800" dirty="0">
              <a:solidFill>
                <a:schemeClr val="tx1"/>
              </a:solidFill>
            </a:endParaRPr>
          </a:p>
          <a:p>
            <a:pPr marL="342900" indent="-342900">
              <a:buFont typeface="Arial" panose="020B0604020202020204" pitchFamily="34" charset="0"/>
              <a:buChar char="•"/>
            </a:pPr>
            <a:r>
              <a:rPr lang="en-US" dirty="0">
                <a:solidFill>
                  <a:schemeClr val="tx1"/>
                </a:solidFill>
              </a:rPr>
              <a:t>The error-rate performance difference between coherent OOK and non-coherent OOK (with </a:t>
            </a:r>
            <a:r>
              <a:rPr lang="en-US" i="1" dirty="0">
                <a:solidFill>
                  <a:schemeClr val="tx1"/>
                </a:solidFill>
              </a:rPr>
              <a:t>t</a:t>
            </a:r>
            <a:r>
              <a:rPr lang="en-US" dirty="0">
                <a:solidFill>
                  <a:schemeClr val="tx1"/>
                </a:solidFill>
              </a:rPr>
              <a:t>=0.55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) in AWGN is around 0.7 dB (for BER=1e-3 and PER=0.1).</a:t>
            </a:r>
          </a:p>
          <a:p>
            <a:endParaRPr lang="en-US" sz="2000" u="sng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71945765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15</a:t>
            </a:fld>
            <a:endParaRPr lang="en-GB" dirty="0"/>
          </a:p>
        </p:txBody>
      </p:sp>
      <p:sp>
        <p:nvSpPr>
          <p:cNvPr id="6" name="TextBox 5"/>
          <p:cNvSpPr txBox="1"/>
          <p:nvPr/>
        </p:nvSpPr>
        <p:spPr>
          <a:xfrm>
            <a:off x="473076" y="838200"/>
            <a:ext cx="8289924" cy="5410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en-US" sz="2000" u="sng" dirty="0">
              <a:solidFill>
                <a:schemeClr val="tx1"/>
              </a:solidFill>
            </a:endParaRPr>
          </a:p>
          <a:p>
            <a:r>
              <a:rPr lang="en-US" b="1" dirty="0">
                <a:solidFill>
                  <a:schemeClr val="tx1"/>
                </a:solidFill>
              </a:rPr>
              <a:t>REFERENCES</a:t>
            </a:r>
          </a:p>
          <a:p>
            <a:r>
              <a:rPr lang="en-US" sz="2000" dirty="0"/>
              <a:t>:</a:t>
            </a:r>
            <a:endParaRPr lang="en-US" sz="20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[1] Minyoung Park at.al, “LP-WUR (Low-Power Wake-Up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Receiver) Follow-Up”, IEEE 802.11-16/0341r0, Mar. 14,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[2] Eunsung Park at.al, “</a:t>
            </a:r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Performance Investigation on Wake-Up </a:t>
            </a:r>
          </a:p>
          <a:p>
            <a:r>
              <a:rPr lang="en-US" altLang="ko-KR" sz="2200" dirty="0">
                <a:solidFill>
                  <a:schemeClr val="tx1"/>
                </a:solidFill>
                <a:ea typeface="굴림" panose="020B0600000101010101" pitchFamily="34" charset="-127"/>
              </a:rPr>
              <a:t>      Receiver</a:t>
            </a:r>
            <a:r>
              <a:rPr lang="en-US" sz="2200" dirty="0">
                <a:solidFill>
                  <a:schemeClr val="tx1"/>
                </a:solidFill>
              </a:rPr>
              <a:t>”, IEEE 802.11-16/0865r1, July 26,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[3] </a:t>
            </a:r>
            <a:r>
              <a:rPr lang="en-US" dirty="0">
                <a:solidFill>
                  <a:schemeClr val="tx1"/>
                </a:solidFill>
              </a:rPr>
              <a:t>Eunsung Park at.al, “</a:t>
            </a:r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Further Investigation on WUR </a:t>
            </a:r>
          </a:p>
          <a:p>
            <a:r>
              <a:rPr lang="en-US" altLang="ko-KR" dirty="0">
                <a:solidFill>
                  <a:schemeClr val="tx1"/>
                </a:solidFill>
                <a:ea typeface="굴림" panose="020B0600000101010101" pitchFamily="34" charset="-127"/>
              </a:rPr>
              <a:t>     Performance”, </a:t>
            </a:r>
            <a:r>
              <a:rPr lang="en-US" sz="2200" dirty="0">
                <a:solidFill>
                  <a:schemeClr val="tx1"/>
                </a:solidFill>
              </a:rPr>
              <a:t>IEEE 802.11-16/1144r0, Sept. 12, 2016.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[4] Peyton Z. Peebles, Jr., </a:t>
            </a:r>
            <a:r>
              <a:rPr lang="en-US" sz="2200" i="1" dirty="0">
                <a:solidFill>
                  <a:schemeClr val="tx1"/>
                </a:solidFill>
              </a:rPr>
              <a:t>Digital Communication Systems</a:t>
            </a:r>
            <a:r>
              <a:rPr lang="en-US" sz="2200" dirty="0">
                <a:solidFill>
                  <a:schemeClr val="tx1"/>
                </a:solidFill>
              </a:rPr>
              <a:t>, </a:t>
            </a:r>
          </a:p>
          <a:p>
            <a:r>
              <a:rPr lang="en-US" sz="2200" dirty="0">
                <a:solidFill>
                  <a:schemeClr val="tx1"/>
                </a:solidFill>
              </a:rPr>
              <a:t>      Prentice-Hall, 1987.</a:t>
            </a:r>
          </a:p>
          <a:p>
            <a:endParaRPr lang="en-US" sz="800" dirty="0">
              <a:solidFill>
                <a:schemeClr val="tx1"/>
              </a:solidFill>
            </a:endParaRPr>
          </a:p>
          <a:p>
            <a:r>
              <a:rPr lang="en-US" sz="2200" dirty="0">
                <a:solidFill>
                  <a:schemeClr val="tx1"/>
                </a:solidFill>
              </a:rPr>
              <a:t>[5] Mischa Schwartz, </a:t>
            </a:r>
            <a:r>
              <a:rPr lang="en-US" sz="2200" i="1" dirty="0">
                <a:solidFill>
                  <a:schemeClr val="tx1"/>
                </a:solidFill>
              </a:rPr>
              <a:t>Information Transmission, Modulation, and </a:t>
            </a:r>
          </a:p>
          <a:p>
            <a:r>
              <a:rPr lang="en-US" sz="2200" i="1" dirty="0">
                <a:solidFill>
                  <a:schemeClr val="tx1"/>
                </a:solidFill>
              </a:rPr>
              <a:t>      Noise</a:t>
            </a:r>
            <a:r>
              <a:rPr lang="en-US" sz="2200" dirty="0">
                <a:solidFill>
                  <a:schemeClr val="tx1"/>
                </a:solidFill>
              </a:rPr>
              <a:t>, McGraw-Hill Publishing Company, 4-th Edition, 1990.</a:t>
            </a:r>
          </a:p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7253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2</a:t>
            </a:fld>
            <a:endParaRPr lang="en-GB" dirty="0"/>
          </a:p>
        </p:txBody>
      </p:sp>
      <p:sp>
        <p:nvSpPr>
          <p:cNvPr id="4097" name="Rectangle 1"/>
          <p:cNvSpPr>
            <a:spLocks noGrp="1" noChangeArrowheads="1"/>
          </p:cNvSpPr>
          <p:nvPr>
            <p:ph type="title"/>
          </p:nvPr>
        </p:nvSpPr>
        <p:spPr>
          <a:xfrm>
            <a:off x="762000" y="685800"/>
            <a:ext cx="7696200" cy="762000"/>
          </a:xfrm>
          <a:ln/>
        </p:spPr>
        <p:txBody>
          <a:bodyPr/>
          <a:lstStyle/>
          <a:p>
            <a:pPr>
              <a:tabLst>
                <a:tab pos="0" algn="l"/>
                <a:tab pos="914400" algn="l"/>
                <a:tab pos="1828800" algn="l"/>
                <a:tab pos="2743200" algn="l"/>
                <a:tab pos="3657600" algn="l"/>
                <a:tab pos="4572000" algn="l"/>
                <a:tab pos="5486400" algn="l"/>
                <a:tab pos="6400800" algn="l"/>
                <a:tab pos="7315200" algn="l"/>
                <a:tab pos="8229600" algn="l"/>
                <a:tab pos="9144000" algn="l"/>
                <a:tab pos="10058400" algn="l"/>
              </a:tabLst>
            </a:pPr>
            <a:r>
              <a:rPr lang="en-GB" dirty="0"/>
              <a:t>Abstract</a:t>
            </a:r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457200" y="2057400"/>
            <a:ext cx="8382000" cy="3810000"/>
          </a:xfrm>
        </p:spPr>
        <p:txBody>
          <a:bodyPr/>
          <a:lstStyle/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Theoretic results of error rate performance of OOK in AWGN are reviewed, for both coherent and non-coherent detection.</a:t>
            </a:r>
          </a:p>
          <a:p>
            <a:pPr marL="0" indent="0"/>
            <a:endParaRPr lang="en-US" altLang="en-US" sz="800" b="0" dirty="0">
              <a:solidFill>
                <a:schemeClr val="tx1"/>
              </a:solidFill>
            </a:endParaRPr>
          </a:p>
          <a:p>
            <a:pPr marL="0" indent="0"/>
            <a:r>
              <a:rPr lang="en-US" altLang="en-US" sz="2800" b="0" dirty="0">
                <a:solidFill>
                  <a:schemeClr val="tx1"/>
                </a:solidFill>
              </a:rPr>
              <a:t>Optimum threshold issue of non-coherent detection of OOK in AWGN is addressed.</a:t>
            </a:r>
          </a:p>
        </p:txBody>
      </p:sp>
      <p:sp>
        <p:nvSpPr>
          <p:cNvPr id="9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3</a:t>
            </a:fld>
            <a:endParaRPr lang="en-GB" dirty="0"/>
          </a:p>
        </p:txBody>
      </p:sp>
      <p:sp>
        <p:nvSpPr>
          <p:cNvPr id="10" name="Rectangle 2"/>
          <p:cNvSpPr>
            <a:spLocks noGrp="1" noChangeArrowheads="1"/>
          </p:cNvSpPr>
          <p:nvPr>
            <p:ph idx="1"/>
          </p:nvPr>
        </p:nvSpPr>
        <p:spPr>
          <a:xfrm>
            <a:off x="152400" y="2057400"/>
            <a:ext cx="8610600" cy="4267200"/>
          </a:xfrm>
        </p:spPr>
        <p:txBody>
          <a:bodyPr/>
          <a:lstStyle/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On-off keying (OOK) has been considered as the default modulation scheme for WUR [1].</a:t>
            </a:r>
          </a:p>
          <a:p>
            <a:pPr marL="0" indent="0" algn="just"/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Error rate performance of OOK was evaluated by simulation and reported recently [2]-[3].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Mature theoretical results are available [4]-[5] on OOK error rate performance in AWGN.</a:t>
            </a:r>
          </a:p>
          <a:p>
            <a:pPr marL="457200" indent="-457200" algn="just">
              <a:buFont typeface="Arial" panose="020B0604020202020204" pitchFamily="34" charset="0"/>
              <a:buChar char="•"/>
            </a:pPr>
            <a:endParaRPr lang="en-US" altLang="en-US" sz="800" b="0" dirty="0">
              <a:solidFill>
                <a:schemeClr val="tx1"/>
              </a:solidFill>
            </a:endParaRPr>
          </a:p>
          <a:p>
            <a:pPr marL="457200" indent="-457200" algn="just">
              <a:buFont typeface="Arial" panose="020B0604020202020204" pitchFamily="34" charset="0"/>
              <a:buChar char="•"/>
            </a:pPr>
            <a:r>
              <a:rPr lang="en-US" altLang="en-US" b="0" dirty="0">
                <a:solidFill>
                  <a:schemeClr val="tx1"/>
                </a:solidFill>
              </a:rPr>
              <a:t>It should be helpful to review these theoretical results as a reference for performance evaluation.</a:t>
            </a:r>
          </a:p>
          <a:p>
            <a:pPr marL="0" indent="0" algn="just"/>
            <a:endParaRPr lang="en-US" sz="800" b="0" dirty="0"/>
          </a:p>
          <a:p>
            <a:endParaRPr lang="en-US" b="0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34649456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  <a:p>
            <a:r>
              <a:rPr lang="en-GB" dirty="0"/>
              <a:t>..</a:t>
            </a:r>
          </a:p>
          <a:p>
            <a:r>
              <a:rPr lang="en-GB" dirty="0"/>
              <a:t>.</a:t>
            </a:r>
          </a:p>
        </p:txBody>
      </p:sp>
      <p:sp>
        <p:nvSpPr>
          <p:cNvPr id="6" name="Slide Number Placeholder 5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4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0" name="Rectangle 2"/>
              <p:cNvSpPr>
                <a:spLocks noGrp="1" noChangeArrowheads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</p:spPr>
            <p:txBody>
              <a:bodyPr/>
              <a:lstStyle/>
              <a:p>
                <a:pPr marL="0" indent="0" algn="just"/>
                <a:endParaRPr lang="en-US" sz="800" b="0" dirty="0"/>
              </a:p>
              <a:p>
                <a:pPr algn="just">
                  <a:buFont typeface="Arial" panose="020B0604020202020204" pitchFamily="34" charset="0"/>
                  <a:buChar char="•"/>
                </a:pPr>
                <a:r>
                  <a:rPr lang="en-US" b="0" dirty="0"/>
                  <a:t>Baseband OOK signal:</a:t>
                </a:r>
                <a:endParaRPr lang="en-US" sz="800" b="0" dirty="0"/>
              </a:p>
              <a:p>
                <a:pPr marL="404813" indent="-404813"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𝑠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i="1">
                        <a:latin typeface="Cambria Math" panose="02040503050406030204" pitchFamily="18" charset="0"/>
                      </a:rPr>
                      <m:t>=</m:t>
                    </m:r>
                    <m:nary>
                      <m:naryPr>
                        <m:chr m:val="∑"/>
                        <m:limLoc m:val="undOvr"/>
                        <m:supHide m:val="on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naryPr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  <m:sup/>
                      <m:e>
                        <m:sSub>
                          <m:sSub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sSubPr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𝑎</m:t>
                            </m:r>
                          </m:e>
                          <m:sub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𝑘</m:t>
                            </m:r>
                          </m:sub>
                        </m:sSub>
                        <m:r>
                          <a:rPr lang="en-US" i="1">
                            <a:latin typeface="Cambria Math" panose="02040503050406030204" pitchFamily="18" charset="0"/>
                          </a:rPr>
                          <m:t> </m:t>
                        </m:r>
                        <m:r>
                          <a:rPr lang="en-US" i="1">
                            <a:latin typeface="Cambria Math" panose="02040503050406030204" pitchFamily="18" charset="0"/>
                          </a:rPr>
                          <m:t>𝑔</m:t>
                        </m:r>
                        <m:d>
                          <m:d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f>
                              <m:fPr>
                                <m:ctrlPr>
                                  <a:rPr lang="en-US" i="1"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𝑡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−</m:t>
                                </m:r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𝑘𝑇</m:t>
                                </m:r>
                              </m:num>
                              <m:den>
                                <m:r>
                                  <a:rPr lang="en-US" i="1">
                                    <a:latin typeface="Cambria Math" panose="02040503050406030204" pitchFamily="18" charset="0"/>
                                  </a:rPr>
                                  <m:t>𝑇</m:t>
                                </m:r>
                              </m:den>
                            </m:f>
                          </m:e>
                        </m:d>
                      </m:e>
                    </m:nary>
                  </m:oMath>
                </a14:m>
                <a:r>
                  <a:rPr lang="en-US" b="0" dirty="0"/>
                  <a:t>,</a:t>
                </a:r>
                <a:r>
                  <a:rPr lang="en-US" dirty="0"/>
                  <a:t>			</a:t>
                </a:r>
                <a:r>
                  <a:rPr lang="en-US" b="0" dirty="0"/>
                  <a:t>(1)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r>
                  <a:rPr lang="en-US" dirty="0"/>
                  <a:t>{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latin typeface="Cambria Math" panose="02040503050406030204" pitchFamily="18" charset="0"/>
                          </a:rPr>
                          <m:t>𝑎</m:t>
                        </m:r>
                      </m:e>
                      <m:sub>
                        <m:r>
                          <a:rPr lang="en-US" i="1">
                            <a:latin typeface="Cambria Math" panose="02040503050406030204" pitchFamily="18" charset="0"/>
                          </a:rPr>
                          <m:t>𝑘</m:t>
                        </m:r>
                      </m:sub>
                    </m:sSub>
                  </m:oMath>
                </a14:m>
                <a:r>
                  <a:rPr lang="en-US" b="0" dirty="0"/>
                  <a:t>}: input bits, independently takes 1 or 0 with equal probability.</a:t>
                </a:r>
              </a:p>
              <a:p>
                <a:pPr marL="404813" indent="-404813">
                  <a:buFont typeface="Arial" panose="020B0604020202020204" pitchFamily="34" charset="0"/>
                  <a:buChar char="•"/>
                  <a:tabLst>
                    <a:tab pos="912813" algn="l"/>
                    <a:tab pos="1827213" algn="l"/>
                    <a:tab pos="2741613" algn="l"/>
                    <a:tab pos="3656013" algn="l"/>
                    <a:tab pos="4570413" algn="l"/>
                    <a:tab pos="5484813" algn="l"/>
                    <a:tab pos="6399213" algn="l"/>
                    <a:tab pos="7313613" algn="l"/>
                    <a:tab pos="8228013" algn="l"/>
                    <a:tab pos="9142413" algn="l"/>
                    <a:tab pos="10056813" algn="l"/>
                  </a:tabLst>
                </a:pPr>
                <a:endParaRPr lang="en-US" sz="800" b="0" dirty="0"/>
              </a:p>
              <a:p>
                <a:pPr>
                  <a:buFont typeface="Arial" panose="020B0604020202020204" pitchFamily="34" charset="0"/>
                  <a:buChar char="•"/>
                </a:pP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</m:oMath>
                </a14:m>
                <a:r>
                  <a:rPr lang="en-US" b="0" dirty="0"/>
                  <a:t>: non-zero pulse in a symbol duration. 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pPr marL="457200" lvl="1" indent="0"/>
                <a:r>
                  <a:rPr lang="en-US" sz="2400" dirty="0"/>
                  <a:t>E</a:t>
                </a:r>
                <a:r>
                  <a:rPr lang="en-US" sz="2400" b="0" dirty="0"/>
                  <a:t>. g. a typical non-return-to-zero (NRZ) pulse,</a:t>
                </a:r>
              </a:p>
              <a:p>
                <a:pPr>
                  <a:buFont typeface="Arial" panose="020B0604020202020204" pitchFamily="34" charset="0"/>
                  <a:buChar char="•"/>
                </a:pPr>
                <a:endParaRPr lang="en-US" sz="800" b="0" dirty="0"/>
              </a:p>
              <a:p>
                <a:r>
                  <a:rPr lang="en-US" dirty="0"/>
                  <a:t>							</a:t>
                </a:r>
                <a14:m>
                  <m:oMath xmlns:m="http://schemas.openxmlformats.org/officeDocument/2006/math">
                    <m:r>
                      <a:rPr lang="en-US" i="1">
                        <a:latin typeface="Cambria Math" panose="02040503050406030204" pitchFamily="18" charset="0"/>
                      </a:rPr>
                      <m:t>𝑔</m:t>
                    </m:r>
                    <m:d>
                      <m:dPr>
                        <m:ctrlPr>
                          <a:rPr lang="en-US" b="0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b="0" i="1" smtClean="0">
                            <a:latin typeface="Cambria Math" panose="02040503050406030204" pitchFamily="18" charset="0"/>
                          </a:rPr>
                          <m:t>𝑡</m:t>
                        </m:r>
                      </m:e>
                    </m:d>
                    <m:r>
                      <a:rPr lang="en-US" b="0" i="1">
                        <a:latin typeface="Cambria Math" panose="02040503050406030204" pitchFamily="18" charset="0"/>
                      </a:rPr>
                      <m:t>=</m:t>
                    </m:r>
                    <m:d>
                      <m:dPr>
                        <m:begChr m:val="{"/>
                        <m:endChr m:val=""/>
                        <m:ctrlPr>
                          <a:rPr lang="en-US" i="1"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eqArr>
                          <m:eqArrPr>
                            <m:ctrlPr>
                              <a:rPr lang="en-US" i="1">
                                <a:latin typeface="Cambria Math" panose="02040503050406030204" pitchFamily="18" charset="0"/>
                              </a:rPr>
                            </m:ctrlPr>
                          </m:eqArrPr>
                          <m:e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𝐴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,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𝑓𝑜𝑟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0≤</m:t>
                            </m:r>
                            <m:r>
                              <a:rPr lang="en-US" b="0" i="1" smtClean="0">
                                <a:latin typeface="Cambria Math" panose="02040503050406030204" pitchFamily="18" charset="0"/>
                              </a:rPr>
                              <m:t>𝑡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&lt;1</m:t>
                            </m:r>
                          </m:e>
                          <m:e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0,          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𝑜𝑡h𝑒𝑟𝑤𝑖𝑠𝑒</m:t>
                            </m:r>
                            <m:r>
                              <a:rPr lang="en-US" i="1">
                                <a:latin typeface="Cambria Math" panose="02040503050406030204" pitchFamily="18" charset="0"/>
                              </a:rPr>
                              <m:t>  </m:t>
                            </m:r>
                          </m:e>
                        </m:eqArr>
                      </m:e>
                    </m:d>
                    <m:r>
                      <a:rPr lang="en-US" b="0" i="0" smtClean="0">
                        <a:latin typeface="Cambria Math" panose="02040503050406030204" pitchFamily="18" charset="0"/>
                      </a:rPr>
                      <m:t>,</m:t>
                    </m:r>
                  </m:oMath>
                </a14:m>
                <a:r>
                  <a:rPr lang="en-US" sz="2200" dirty="0"/>
                  <a:t>				</a:t>
                </a:r>
                <a:r>
                  <a:rPr lang="en-US" dirty="0"/>
                  <a:t> </a:t>
                </a:r>
                <a:r>
                  <a:rPr lang="en-US" b="0" dirty="0"/>
                  <a:t>(2)</a:t>
                </a:r>
              </a:p>
              <a:p>
                <a:r>
                  <a:rPr lang="en-US" b="0" dirty="0"/>
                  <a:t>     where </a:t>
                </a:r>
                <a:r>
                  <a:rPr lang="en-US" b="0" i="1" dirty="0"/>
                  <a:t>A</a:t>
                </a:r>
                <a:r>
                  <a:rPr lang="en-US" b="0" dirty="0"/>
                  <a:t> &gt; 0 is a real number.</a:t>
                </a:r>
              </a:p>
              <a:p>
                <a:endParaRPr lang="en-US" b="0" dirty="0"/>
              </a:p>
            </p:txBody>
          </p:sp>
        </mc:Choice>
        <mc:Fallback xmlns="">
          <p:sp>
            <p:nvSpPr>
              <p:cNvPr id="10" name="Rectangle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89706" y="1614392"/>
                <a:ext cx="8839200" cy="4710208"/>
              </a:xfrm>
              <a:blipFill>
                <a:blip r:embed="rId3"/>
                <a:stretch>
                  <a:fillRect l="-897" r="-345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20000" cy="685800"/>
          </a:xfrm>
        </p:spPr>
        <p:txBody>
          <a:bodyPr/>
          <a:lstStyle/>
          <a:p>
            <a:r>
              <a:rPr lang="en-US" dirty="0"/>
              <a:t>Introduction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20220307"/>
      </p:ext>
    </p:extLst>
  </p:cSld>
  <p:clrMapOvr>
    <a:masterClrMapping/>
  </p:clrMapOvr>
  <p:transition spd="med"/>
  <p:timing>
    <p:tnLst>
      <p:par>
        <p:cTn id="1" dur="indefinite" restart="never" nodeType="tmRoot">
          <p:childTnLst>
            <p:seq concurrent="1" nextAc="seek">
              <p:cTn id="2" dur="0" nodeType="mainSeq"/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685800" y="762000"/>
            <a:ext cx="7696200" cy="763587"/>
          </a:xfrm>
        </p:spPr>
        <p:txBody>
          <a:bodyPr/>
          <a:lstStyle/>
          <a:p>
            <a:r>
              <a:rPr lang="en-US" dirty="0"/>
              <a:t>NRZ OOK Waveform</a:t>
            </a:r>
          </a:p>
        </p:txBody>
      </p:sp>
      <p:sp>
        <p:nvSpPr>
          <p:cNvPr id="11" name="Rectangle 2"/>
          <p:cNvSpPr txBox="1">
            <a:spLocks noChangeArrowheads="1"/>
          </p:cNvSpPr>
          <p:nvPr/>
        </p:nvSpPr>
        <p:spPr bwMode="auto">
          <a:xfrm>
            <a:off x="866660" y="3642660"/>
            <a:ext cx="7928769" cy="2681940"/>
          </a:xfrm>
          <a:prstGeom prst="rect">
            <a:avLst/>
          </a:prstGeom>
          <a:noFill/>
          <a:ln w="9525">
            <a:noFill/>
            <a:round/>
            <a:headEnd/>
            <a:tailEnd/>
          </a:ln>
          <a:effectLst/>
        </p:spPr>
        <p:txBody>
          <a:bodyPr vert="horz" wrap="square" lIns="92160" tIns="46080" rIns="92160" bIns="46080" numCol="1" anchor="t" anchorCtr="0" compatLnSpc="1">
            <a:prstTxWarp prst="textNoShape">
              <a:avLst/>
            </a:prstTxWarp>
          </a:bodyPr>
          <a:lstStyle>
            <a:lvl1pPr marL="342900" indent="-342900" algn="l" defTabSz="449263" rtl="0" eaLnBrk="1" fontAlgn="base" hangingPunct="1">
              <a:spcBef>
                <a:spcPts val="6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400" b="1">
                <a:solidFill>
                  <a:srgbClr val="000000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49263" rtl="0" eaLnBrk="1" fontAlgn="base" hangingPunct="1">
              <a:spcBef>
                <a:spcPts val="5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2000">
                <a:solidFill>
                  <a:srgbClr val="000000"/>
                </a:solidFill>
                <a:latin typeface="+mn-lt"/>
                <a:ea typeface="+mn-ea"/>
              </a:defRPr>
            </a:lvl2pPr>
            <a:lvl3pPr marL="1143000" indent="-228600" algn="l" defTabSz="449263" rtl="0" eaLnBrk="1" fontAlgn="base" hangingPunct="1">
              <a:spcBef>
                <a:spcPts val="45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>
                <a:solidFill>
                  <a:srgbClr val="000000"/>
                </a:solidFill>
                <a:latin typeface="+mn-lt"/>
                <a:ea typeface="+mn-ea"/>
              </a:defRPr>
            </a:lvl3pPr>
            <a:lvl4pPr marL="1600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4pPr>
            <a:lvl5pPr marL="20574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5pPr>
            <a:lvl6pPr marL="25146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6pPr>
            <a:lvl7pPr marL="29718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7pPr>
            <a:lvl8pPr marL="34290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8pPr>
            <a:lvl9pPr marL="3886200" indent="-228600" algn="l" defTabSz="449263" rtl="0" eaLnBrk="1" fontAlgn="base" hangingPunct="1">
              <a:spcBef>
                <a:spcPts val="40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defRPr sz="1600">
                <a:solidFill>
                  <a:srgbClr val="000000"/>
                </a:solidFill>
                <a:latin typeface="+mn-lt"/>
                <a:ea typeface="+mn-ea"/>
              </a:defRPr>
            </a:lvl9pPr>
          </a:lstStyle>
          <a:p>
            <a:pPr>
              <a:buFont typeface="Arial" panose="020B0604020202020204" pitchFamily="34" charset="0"/>
              <a:buChar char="•"/>
            </a:pPr>
            <a:r>
              <a:rPr lang="en-US" sz="2200" b="0" kern="0" dirty="0"/>
              <a:t>Non-coherent Detection (with envelope detector): based on the magnitude of received signal. </a:t>
            </a:r>
            <a:endParaRPr lang="en-US" altLang="en-US" sz="2200" b="0" kern="0" dirty="0"/>
          </a:p>
          <a:p>
            <a:pPr>
              <a:buFont typeface="Arial" panose="020B0604020202020204" pitchFamily="34" charset="0"/>
              <a:buChar char="•"/>
            </a:pPr>
            <a:endParaRPr lang="en-US" altLang="en-US" sz="800" b="0" kern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/>
              <a:t>Coherent detection: base on the received signal value with  phase synchronization.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sz="800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r>
              <a:rPr lang="en-US" sz="2200" b="0" dirty="0">
                <a:solidFill>
                  <a:schemeClr val="tx1"/>
                </a:solidFill>
              </a:rPr>
              <a:t>The PDFs of the decision variable are different with coherent detection and non-coherent detection.  </a:t>
            </a:r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algn="just">
              <a:buFont typeface="Arial" panose="020B0604020202020204" pitchFamily="34" charset="0"/>
              <a:buChar char="•"/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dirty="0"/>
          </a:p>
          <a:p>
            <a:pPr marL="0" indent="0" algn="just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US" b="0" kern="0" dirty="0"/>
          </a:p>
          <a:p>
            <a:pPr marL="404813" indent="-404813">
              <a:tabLst>
                <a:tab pos="912813" algn="l"/>
                <a:tab pos="1827213" algn="l"/>
                <a:tab pos="2741613" algn="l"/>
                <a:tab pos="3656013" algn="l"/>
                <a:tab pos="4570413" algn="l"/>
                <a:tab pos="5484813" algn="l"/>
                <a:tab pos="6399213" algn="l"/>
                <a:tab pos="7313613" algn="l"/>
                <a:tab pos="8228013" algn="l"/>
                <a:tab pos="9142413" algn="l"/>
                <a:tab pos="10056813" algn="l"/>
              </a:tabLst>
            </a:pPr>
            <a:endParaRPr lang="en-GB" altLang="en-US" kern="0" dirty="0"/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5</a:t>
            </a:fld>
            <a:endParaRPr lang="en-GB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57400" y="1322024"/>
            <a:ext cx="5326412" cy="2320636"/>
          </a:xfrm>
          <a:prstGeom prst="rect">
            <a:avLst/>
          </a:prstGeom>
        </p:spPr>
      </p:pic>
      <p:sp>
        <p:nvSpPr>
          <p:cNvPr id="14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3251823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Coherent Detection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idx="10"/>
          </p:nvPr>
        </p:nvSpPr>
        <p:spPr/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6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 Gaussian distribution, for either “ON” or “OFF” is transmitted.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	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</m:t>
                    </m:r>
                    <m:f>
                      <m:f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2</m:t>
                        </m:r>
                      </m:den>
                    </m:f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 </m:t>
                    </m:r>
                    <m:r>
                      <m:rPr>
                        <m:sty m:val="p"/>
                      </m:rP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erfc</m:t>
                    </m:r>
                    <m:d>
                      <m:d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ad>
                          <m:radPr>
                            <m:degHide m:val="on"/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radPr>
                          <m:deg/>
                          <m:e>
                            <m:f>
                              <m:fPr>
                                <m:type m:val="lin"/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fPr>
                              <m:num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  <m:t>𝜀</m:t>
                                </m:r>
                              </m:num>
                              <m:den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</m:den>
                            </m:f>
                          </m:e>
                        </m:rad>
                      </m:e>
                    </m:d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	(3)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  <a:ea typeface="Cambria Math" panose="02040503050406030204" pitchFamily="18" charset="0"/>
                  </a:rPr>
                  <a:t>where </a:t>
                </a:r>
                <a14:m>
                  <m:oMath xmlns:m="http://schemas.openxmlformats.org/officeDocument/2006/math"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𝜀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 is signal-to-noise ratio (SNR).</a:t>
                </a: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99656" y="4527276"/>
                <a:ext cx="7747937" cy="1860894"/>
              </a:xfrm>
              <a:prstGeom prst="rect">
                <a:avLst/>
              </a:prstGeom>
              <a:blipFill>
                <a:blip r:embed="rId2"/>
                <a:stretch>
                  <a:fillRect l="-944" t="-2295" b="-590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8" name="TextBox 7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571735" y="1343141"/>
            <a:ext cx="4114800" cy="30861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4864661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685801"/>
            <a:ext cx="7770813" cy="685800"/>
          </a:xfrm>
        </p:spPr>
        <p:txBody>
          <a:bodyPr/>
          <a:lstStyle/>
          <a:p>
            <a:r>
              <a:rPr lang="en-US" sz="2800" dirty="0"/>
              <a:t>Non-Coherent Detection (Envelope Detector)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idx="11"/>
          </p:nvPr>
        </p:nvSpPr>
        <p:spPr/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idx="12"/>
          </p:nvPr>
        </p:nvSpPr>
        <p:spPr/>
        <p:txBody>
          <a:bodyPr/>
          <a:lstStyle/>
          <a:p>
            <a:r>
              <a:rPr lang="en-GB" dirty="0"/>
              <a:t>Slide </a:t>
            </a:r>
            <a:fld id="{D09C756B-EB39-4236-ADBB-73052B179AE4}" type="slidenum">
              <a:rPr lang="en-GB" smtClean="0"/>
              <a:pPr/>
              <a:t>7</a:t>
            </a:fld>
            <a:endParaRPr lang="en-GB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6" name="TextBox 5"/>
              <p:cNvSpPr txBox="1"/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The decision variable is of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Rayleigh distribution when “OFF” is transmitted, or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r>
                  <a:rPr lang="en-US" sz="2200" dirty="0">
                    <a:solidFill>
                      <a:schemeClr val="tx1"/>
                    </a:solidFill>
                  </a:rPr>
                  <a:t>Rice distribution when “ON” is transmitted.</a:t>
                </a:r>
              </a:p>
              <a:p>
                <a:pPr marL="1085850" lvl="1" indent="-342900">
                  <a:buFont typeface="Courier New" panose="02070309020205020404" pitchFamily="49" charset="0"/>
                  <a:buChar char="o"/>
                </a:pPr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BER: 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f>
                      <m:f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fPr>
                      <m:num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</m:t>
                        </m:r>
                      </m:num>
                      <m:den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2</m:t>
                        </m:r>
                      </m:den>
                    </m:f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  <a:ea typeface="Cambria Math" panose="02040503050406030204" pitchFamily="18" charset="0"/>
                          </a:rPr>
                          <m:t>1+</m:t>
                        </m:r>
                        <m:f>
                          <m:fPr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1</m:t>
                            </m:r>
                          </m:num>
                          <m:den>
                            <m:rad>
                              <m:radPr>
                                <m:degHide m:val="on"/>
                                <m:ctrlP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  <a:ea typeface="Cambria Math" panose="02040503050406030204" pitchFamily="18" charset="0"/>
                                  </a:rPr>
                                </m:ctrlPr>
                              </m:radPr>
                              <m:deg/>
                              <m:e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2</m:t>
                                </m:r>
                                <m:r>
                                  <a:rPr lang="en-US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𝜋𝜀</m:t>
                                </m:r>
                              </m:e>
                            </m:rad>
                          </m:den>
                        </m:f>
                      </m:e>
                    </m:d>
                    <m:r>
                      <a:rPr lang="en-US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𝑒𝑥𝑝</m:t>
                    </m:r>
                    <m:d>
                      <m:dPr>
                        <m:ctrlP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dPr>
                      <m:e>
                        <m:r>
                          <a:rPr lang="en-US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−</m:t>
                        </m:r>
                        <m:f>
                          <m:fPr>
                            <m:type m:val="lin"/>
                            <m:ctrlP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fPr>
                          <m:num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  <a:ea typeface="Cambria Math" panose="02040503050406030204" pitchFamily="18" charset="0"/>
                              </a:rPr>
                              <m:t>𝜀</m:t>
                            </m:r>
                          </m:num>
                          <m:den>
                            <m:r>
                              <a:rPr lang="en-US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2</m:t>
                            </m:r>
                          </m:den>
                        </m:f>
                      </m:e>
                    </m:d>
                    <m:r>
                      <a:rPr lang="en-US" b="0" i="0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dirty="0">
                    <a:solidFill>
                      <a:schemeClr val="tx1"/>
                    </a:solidFill>
                  </a:rPr>
                  <a:t>			(4)</a:t>
                </a: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endParaRPr lang="en-US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6" name="TextBox 5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794401" y="4389550"/>
                <a:ext cx="7747937" cy="2288640"/>
              </a:xfrm>
              <a:prstGeom prst="rect">
                <a:avLst/>
              </a:prstGeom>
              <a:blipFill>
                <a:blip r:embed="rId2"/>
                <a:stretch>
                  <a:fillRect l="-865" r="-110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9" name="Date Placeholder 2"/>
          <p:cNvSpPr>
            <a:spLocks noGrp="1"/>
          </p:cNvSpPr>
          <p:nvPr>
            <p:ph type="dt" idx="10"/>
          </p:nvPr>
        </p:nvSpPr>
        <p:spPr>
          <a:xfrm>
            <a:off x="696912" y="333375"/>
            <a:ext cx="1874823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sp>
        <p:nvSpPr>
          <p:cNvPr id="10" name="TextBox 9"/>
          <p:cNvSpPr txBox="1"/>
          <p:nvPr/>
        </p:nvSpPr>
        <p:spPr>
          <a:xfrm>
            <a:off x="6926208" y="2590800"/>
            <a:ext cx="93968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(</a:t>
            </a:r>
            <a:r>
              <a:rPr lang="en-US" i="1" dirty="0">
                <a:solidFill>
                  <a:schemeClr val="tx1"/>
                </a:solidFill>
              </a:rPr>
              <a:t>A</a:t>
            </a:r>
            <a:r>
              <a:rPr lang="en-US" dirty="0">
                <a:solidFill>
                  <a:schemeClr val="tx1"/>
                </a:solidFill>
              </a:rPr>
              <a:t>=1)</a:t>
            </a: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2438400" y="1295400"/>
            <a:ext cx="426720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9599935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ectangle 13"/>
          <p:cNvSpPr/>
          <p:nvPr/>
        </p:nvSpPr>
        <p:spPr bwMode="auto">
          <a:xfrm>
            <a:off x="609600" y="5442860"/>
            <a:ext cx="8001000" cy="881740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7" name="Title 1"/>
          <p:cNvSpPr>
            <a:spLocks noGrp="1"/>
          </p:cNvSpPr>
          <p:nvPr>
            <p:ph type="title"/>
          </p:nvPr>
        </p:nvSpPr>
        <p:spPr>
          <a:xfrm>
            <a:off x="685800" y="685800"/>
            <a:ext cx="7620000" cy="685800"/>
          </a:xfrm>
        </p:spPr>
        <p:txBody>
          <a:bodyPr/>
          <a:lstStyle/>
          <a:p>
            <a:r>
              <a:rPr lang="en-US" dirty="0"/>
              <a:t>BER of OOK in AWGN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85800" y="5442860"/>
            <a:ext cx="8085463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For  BER=1e-3, the performance difference between coherent  &amp; non-coherent OOK is  ~ 1.2 dB.</a:t>
            </a:r>
          </a:p>
        </p:txBody>
      </p:sp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8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2" name="Picture 1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61531" y="1344058"/>
            <a:ext cx="5334000" cy="40005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9931776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 bwMode="auto">
          <a:xfrm>
            <a:off x="436402" y="5166853"/>
            <a:ext cx="8248975" cy="1264257"/>
          </a:xfrm>
          <a:prstGeom prst="rect">
            <a:avLst/>
          </a:prstGeom>
          <a:solidFill>
            <a:schemeClr val="accent1">
              <a:lumMod val="40000"/>
              <a:lumOff val="60000"/>
            </a:schemeClr>
          </a:solidFill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l" defTabSz="449263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>
                <a:srgbClr val="000000"/>
              </a:buClr>
              <a:buSzPct val="100000"/>
              <a:buFont typeface="Times New Roman" pitchFamily="16" charset="0"/>
              <a:buNone/>
              <a:tabLst/>
            </a:pPr>
            <a:endParaRPr kumimoji="0" lang="en-US" sz="2400" b="0" i="0" u="none" strike="noStrike" cap="none" normalizeH="0" baseline="0" dirty="0">
              <a:ln>
                <a:noFill/>
              </a:ln>
              <a:solidFill>
                <a:schemeClr val="bg1"/>
              </a:solidFill>
              <a:effectLst/>
              <a:latin typeface="Times New Roman" pitchFamily="16" charset="0"/>
              <a:ea typeface="MS Gothic" charset="-128"/>
            </a:endParaRPr>
          </a:p>
        </p:txBody>
      </p:sp>
      <p:sp>
        <p:nvSpPr>
          <p:cNvPr id="10" name="Title 1"/>
          <p:cNvSpPr>
            <a:spLocks noGrp="1"/>
          </p:cNvSpPr>
          <p:nvPr>
            <p:ph type="title"/>
          </p:nvPr>
        </p:nvSpPr>
        <p:spPr>
          <a:xfrm>
            <a:off x="712790" y="629292"/>
            <a:ext cx="7696200" cy="701819"/>
          </a:xfrm>
        </p:spPr>
        <p:txBody>
          <a:bodyPr/>
          <a:lstStyle/>
          <a:p>
            <a:r>
              <a:rPr lang="en-US" sz="2800" dirty="0"/>
              <a:t>Packet-Error Rate (m=100)</a:t>
            </a:r>
            <a:endParaRPr lang="en-US" sz="2800" b="0" dirty="0"/>
          </a:p>
        </p:txBody>
      </p:sp>
      <mc:AlternateContent xmlns:mc="http://schemas.openxmlformats.org/markup-compatibility/2006">
        <mc:Choice xmlns:a14="http://schemas.microsoft.com/office/drawing/2010/main" Requires="a14">
          <p:sp>
            <p:nvSpPr>
              <p:cNvPr id="11" name="TextBox 10"/>
              <p:cNvSpPr txBox="1"/>
              <p:nvPr/>
            </p:nvSpPr>
            <p:spPr>
              <a:xfrm>
                <a:off x="696912" y="5166853"/>
                <a:ext cx="8085463" cy="1294009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PER:		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𝑝𝑒𝑟</m:t>
                        </m:r>
                      </m:sub>
                    </m:sSub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=1−</m:t>
                    </m:r>
                    <m:sSup>
                      <m:sSup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pPr>
                      <m:e>
                        <m:d>
                          <m:dPr>
                            <m:ctrlP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</m:ctrlPr>
                          </m:dPr>
                          <m:e>
                            <m:r>
                              <a:rPr lang="en-US" sz="2200" i="1">
                                <a:solidFill>
                                  <a:schemeClr val="tx1"/>
                                </a:solidFill>
                                <a:latin typeface="Cambria Math" panose="02040503050406030204" pitchFamily="18" charset="0"/>
                              </a:rPr>
                              <m:t>1−</m:t>
                            </m:r>
                            <m:sSub>
                              <m:sSubPr>
                                <m:ctrlP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</m:ctrlPr>
                              </m:sSubPr>
                              <m:e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𝑃</m:t>
                                </m:r>
                              </m:e>
                              <m:sub>
                                <m:r>
                                  <a:rPr lang="en-US" sz="2200" i="1">
                                    <a:solidFill>
                                      <a:schemeClr val="tx1"/>
                                    </a:solidFill>
                                    <a:latin typeface="Cambria Math" panose="02040503050406030204" pitchFamily="18" charset="0"/>
                                  </a:rPr>
                                  <m:t>𝑏𝑒𝑟</m:t>
                                </m:r>
                              </m:sub>
                            </m:sSub>
                          </m:e>
                        </m:d>
                      </m:e>
                      <m:sup>
                        <m:r>
                          <a:rPr lang="en-US" sz="2200" b="0" i="1" smtClean="0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𝑚</m:t>
                        </m:r>
                      </m:sup>
                    </m:sSup>
                    <m:r>
                      <a:rPr lang="en-US" sz="2200" i="1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≈</m:t>
                    </m:r>
                    <m:r>
                      <a:rPr lang="en-US" sz="2200" b="0" i="1" smtClean="0">
                        <a:solidFill>
                          <a:schemeClr val="tx1"/>
                        </a:solidFill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𝑚</m:t>
                    </m:r>
                    <m:sSub>
                      <m:sSubPr>
                        <m:ctrlP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</m:ctrlPr>
                      </m:sSubPr>
                      <m:e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𝑃</m:t>
                        </m:r>
                      </m:e>
                      <m:sub>
                        <m:r>
                          <a:rPr lang="en-US" sz="2200" i="1">
                            <a:solidFill>
                              <a:schemeClr val="tx1"/>
                            </a:solidFill>
                            <a:latin typeface="Cambria Math" panose="02040503050406030204" pitchFamily="18" charset="0"/>
                          </a:rPr>
                          <m:t>𝑏𝑒𝑟</m:t>
                        </m:r>
                      </m:sub>
                    </m:sSub>
                    <m:r>
                      <a:rPr lang="en-US" sz="2200">
                        <a:solidFill>
                          <a:schemeClr val="tx1"/>
                        </a:solidFill>
                        <a:latin typeface="Cambria Math" panose="02040503050406030204" pitchFamily="18" charset="0"/>
                      </a:rPr>
                      <m:t>.</m:t>
                    </m:r>
                  </m:oMath>
                </a14:m>
                <a:r>
                  <a:rPr lang="en-US" sz="2200" dirty="0">
                    <a:solidFill>
                      <a:schemeClr val="tx1"/>
                    </a:solidFill>
                  </a:rPr>
                  <a:t>			(5)</a:t>
                </a:r>
              </a:p>
              <a:p>
                <a:endParaRPr lang="en-US" sz="800" dirty="0">
                  <a:solidFill>
                    <a:schemeClr val="tx1"/>
                  </a:solidFill>
                </a:endParaRPr>
              </a:p>
              <a:p>
                <a:pPr marL="342900" indent="-342900">
                  <a:buFont typeface="Arial" panose="020B0604020202020204" pitchFamily="34" charset="0"/>
                  <a:buChar char="•"/>
                </a:pPr>
                <a:r>
                  <a:rPr lang="en-US" sz="2200" dirty="0">
                    <a:solidFill>
                      <a:schemeClr val="tx1"/>
                    </a:solidFill>
                  </a:rPr>
                  <a:t>For  PER=1e-1, the performance difference between coherent  &amp; non-coherent OOK is  ~ 1.2 dB.</a:t>
                </a:r>
              </a:p>
            </p:txBody>
          </p:sp>
        </mc:Choice>
        <mc:Fallback>
          <p:sp>
            <p:nvSpPr>
              <p:cNvPr id="11" name="TextBox 10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96912" y="5166853"/>
                <a:ext cx="8085463" cy="1294009"/>
              </a:xfrm>
              <a:prstGeom prst="rect">
                <a:avLst/>
              </a:prstGeom>
              <a:blipFill>
                <a:blip r:embed="rId2"/>
                <a:stretch>
                  <a:fillRect l="-829" t="-3302" b="-566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12" name="Footer Placeholder 4"/>
          <p:cNvSpPr>
            <a:spLocks noGrp="1"/>
          </p:cNvSpPr>
          <p:nvPr>
            <p:ph type="ftr" idx="14"/>
          </p:nvPr>
        </p:nvSpPr>
        <p:spPr>
          <a:xfrm>
            <a:off x="5500694" y="6475413"/>
            <a:ext cx="3041644" cy="180975"/>
          </a:xfrm>
        </p:spPr>
        <p:txBody>
          <a:bodyPr/>
          <a:lstStyle/>
          <a:p>
            <a:r>
              <a:rPr lang="en-GB" dirty="0"/>
              <a:t>Shouxing Simon Qu, BlackBerry, Ltd..</a:t>
            </a:r>
          </a:p>
        </p:txBody>
      </p:sp>
      <p:sp>
        <p:nvSpPr>
          <p:cNvPr id="13" name="Slide Number Placeholder 5"/>
          <p:cNvSpPr>
            <a:spLocks noGrp="1"/>
          </p:cNvSpPr>
          <p:nvPr>
            <p:ph type="sldNum" idx="12"/>
          </p:nvPr>
        </p:nvSpPr>
        <p:spPr>
          <a:xfrm>
            <a:off x="4344988" y="6475413"/>
            <a:ext cx="528637" cy="363537"/>
          </a:xfrm>
        </p:spPr>
        <p:txBody>
          <a:bodyPr/>
          <a:lstStyle/>
          <a:p>
            <a:r>
              <a:rPr lang="en-GB" dirty="0"/>
              <a:t>Slide </a:t>
            </a:r>
            <a:fld id="{351F4386-A5E2-41A1-B4D0-BE653C929E06}" type="slidenum">
              <a:rPr lang="en-GB"/>
              <a:pPr/>
              <a:t>9</a:t>
            </a:fld>
            <a:endParaRPr lang="en-GB" dirty="0"/>
          </a:p>
        </p:txBody>
      </p:sp>
      <p:sp>
        <p:nvSpPr>
          <p:cNvPr id="15" name="Date Placeholder 3"/>
          <p:cNvSpPr>
            <a:spLocks noGrp="1"/>
          </p:cNvSpPr>
          <p:nvPr>
            <p:ph type="dt" idx="15"/>
          </p:nvPr>
        </p:nvSpPr>
        <p:spPr>
          <a:xfrm>
            <a:off x="696912" y="333375"/>
            <a:ext cx="2303451" cy="273050"/>
          </a:xfrm>
        </p:spPr>
        <p:txBody>
          <a:bodyPr/>
          <a:lstStyle/>
          <a:p>
            <a:r>
              <a:rPr lang="en-US" dirty="0"/>
              <a:t>November 2016</a:t>
            </a:r>
            <a:endParaRPr lang="en-GB" dirty="0"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66800" y="1331111"/>
            <a:ext cx="5040624" cy="3780468"/>
          </a:xfrm>
          <a:prstGeom prst="rect">
            <a:avLst/>
          </a:prstGeom>
        </p:spPr>
      </p:pic>
      <p:sp>
        <p:nvSpPr>
          <p:cNvPr id="4" name="TextBox 3"/>
          <p:cNvSpPr txBox="1"/>
          <p:nvPr/>
        </p:nvSpPr>
        <p:spPr>
          <a:xfrm>
            <a:off x="6423175" y="2424974"/>
            <a:ext cx="1959191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chemeClr val="tx1"/>
                </a:solidFill>
              </a:rPr>
              <a:t>m: Packet size</a:t>
            </a:r>
          </a:p>
        </p:txBody>
      </p:sp>
    </p:spTree>
    <p:extLst>
      <p:ext uri="{BB962C8B-B14F-4D97-AF65-F5344CB8AC3E}">
        <p14:creationId xmlns:p14="http://schemas.microsoft.com/office/powerpoint/2010/main" val="3475892284"/>
      </p:ext>
    </p:extLst>
  </p:cSld>
  <p:clrMapOvr>
    <a:masterClrMapping/>
  </p:clrMapOvr>
</p:sld>
</file>

<file path=ppt/theme/theme1.xml><?xml version="1.0" encoding="utf-8"?>
<a:theme xmlns:a="http://schemas.openxmlformats.org/drawingml/2006/main" name="IEEE802.11">
  <a:themeElements>
    <a:clrScheme name="Office Theme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 Theme">
      <a:majorFont>
        <a:latin typeface="Times New Roman"/>
        <a:ea typeface="MS Gothic"/>
        <a:cs typeface=""/>
      </a:majorFont>
      <a:minorFont>
        <a:latin typeface="Times New Roman"/>
        <a:ea typeface="MS Gothic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B8FF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449263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>
            <a:srgbClr val="000000"/>
          </a:buClr>
          <a:buSzPct val="100000"/>
          <a:buFont typeface="Times New Roman" pitchFamily="16" charset="0"/>
          <a:buNone/>
          <a:tabLst/>
          <a:defRPr kumimoji="0" lang="en-GB" sz="2400" b="0" i="0" u="none" strike="noStrike" cap="none" normalizeH="0" baseline="0" smtClean="0">
            <a:ln>
              <a:noFill/>
            </a:ln>
            <a:solidFill>
              <a:schemeClr val="bg1"/>
            </a:solidFill>
            <a:effectLst/>
            <a:latin typeface="Times New Roman" pitchFamily="16" charset="0"/>
            <a:ea typeface="MS Gothic" charset="-128"/>
          </a:defRPr>
        </a:defPPr>
      </a:lstStyle>
    </a:lnDef>
  </a:objectDefaults>
  <a:extraClrSchemeLst>
    <a:extraClrScheme>
      <a:clrScheme name="Office Theme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Office Theme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Office Theme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Presentation1" id="{6F2D85B4-B705-4018-9CF0-E6E4BD03567D}" vid="{6A25E773-D890-44CD-BA7F-9C3E9F9CAE58}"/>
    </a:ext>
  </a:extLst>
</a:theme>
</file>

<file path=ppt/theme/theme2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IEEE802.11</Template>
  <TotalTime>2609</TotalTime>
  <Words>955</Words>
  <Application>Microsoft Office PowerPoint</Application>
  <PresentationFormat>On-screen Show (4:3)</PresentationFormat>
  <Paragraphs>193</Paragraphs>
  <Slides>15</Slides>
  <Notes>4</Notes>
  <HiddenSlides>0</HiddenSlides>
  <MMClips>0</MMClips>
  <ScaleCrop>false</ScaleCrop>
  <HeadingPairs>
    <vt:vector size="6" baseType="variant">
      <vt:variant>
        <vt:lpstr>Fonts Used</vt:lpstr>
      </vt:variant>
      <vt:variant>
        <vt:i4>8</vt:i4>
      </vt:variant>
      <vt:variant>
        <vt:lpstr>Theme</vt:lpstr>
      </vt:variant>
      <vt:variant>
        <vt:i4>2</vt:i4>
      </vt:variant>
      <vt:variant>
        <vt:lpstr>Slide Titles</vt:lpstr>
      </vt:variant>
      <vt:variant>
        <vt:i4>15</vt:i4>
      </vt:variant>
    </vt:vector>
  </HeadingPairs>
  <TitlesOfParts>
    <vt:vector size="25" baseType="lpstr">
      <vt:lpstr>Arial Unicode MS</vt:lpstr>
      <vt:lpstr>굴림</vt:lpstr>
      <vt:lpstr>MS Gothic</vt:lpstr>
      <vt:lpstr>Arial</vt:lpstr>
      <vt:lpstr>Calibri</vt:lpstr>
      <vt:lpstr>Cambria Math</vt:lpstr>
      <vt:lpstr>Courier New</vt:lpstr>
      <vt:lpstr>Times New Roman</vt:lpstr>
      <vt:lpstr>IEEE802.11</vt:lpstr>
      <vt:lpstr>Custom Design</vt:lpstr>
      <vt:lpstr>On Error Rate Performance of OOK in AWGN</vt:lpstr>
      <vt:lpstr>Abstract</vt:lpstr>
      <vt:lpstr>Introduction</vt:lpstr>
      <vt:lpstr>Introduction</vt:lpstr>
      <vt:lpstr>NRZ OOK Waveform</vt:lpstr>
      <vt:lpstr>Coherent Detection</vt:lpstr>
      <vt:lpstr>Non-Coherent Detection (Envelope Detector)</vt:lpstr>
      <vt:lpstr>BER of OOK in AWGN</vt:lpstr>
      <vt:lpstr>Packet-Error Rate (m=100)</vt:lpstr>
      <vt:lpstr>Optimum Threshold for  Non-Coherent OOK Detection</vt:lpstr>
      <vt:lpstr>Envelope Detection for OOK with Threshold t = 0.55A</vt:lpstr>
      <vt:lpstr>OOK with OFDM</vt:lpstr>
      <vt:lpstr>Simulation Result: OFDM-OOK in AWGN</vt:lpstr>
      <vt:lpstr>Conclusions</vt:lpstr>
      <vt:lpstr>PowerPoint Presentation</vt:lpstr>
    </vt:vector>
  </TitlesOfParts>
  <Company>SiBEAM, Inc.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Beamforming to Enable Concurrent Links for 802.11ay.</dc:title>
  <dc:creator>Dmitry Cherniavsky</dc:creator>
  <cp:lastModifiedBy>Simon Qu</cp:lastModifiedBy>
  <cp:revision>466</cp:revision>
  <cp:lastPrinted>2016-11-04T14:51:49Z</cp:lastPrinted>
  <dcterms:created xsi:type="dcterms:W3CDTF">2015-07-11T00:31:05Z</dcterms:created>
  <dcterms:modified xsi:type="dcterms:W3CDTF">2016-11-05T12:47:09Z</dcterms:modified>
</cp:coreProperties>
</file>