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17"/>
  </p:notesMasterIdLst>
  <p:handoutMasterIdLst>
    <p:handoutMasterId r:id="rId18"/>
  </p:handoutMasterIdLst>
  <p:sldIdLst>
    <p:sldId id="256" r:id="rId3"/>
    <p:sldId id="257" r:id="rId4"/>
    <p:sldId id="314" r:id="rId5"/>
    <p:sldId id="280" r:id="rId6"/>
    <p:sldId id="282" r:id="rId7"/>
    <p:sldId id="319" r:id="rId8"/>
    <p:sldId id="321" r:id="rId9"/>
    <p:sldId id="313" r:id="rId10"/>
    <p:sldId id="315" r:id="rId11"/>
    <p:sldId id="316" r:id="rId12"/>
    <p:sldId id="317" r:id="rId13"/>
    <p:sldId id="322" r:id="rId14"/>
    <p:sldId id="312" r:id="rId15"/>
    <p:sldId id="318" r:id="rId16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838">
          <p15:clr>
            <a:srgbClr val="A4A3A4"/>
          </p15:clr>
        </p15:guide>
        <p15:guide id="4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68" autoAdjust="0"/>
    <p:restoredTop sz="94750" autoAdjust="0"/>
  </p:normalViewPr>
  <p:slideViewPr>
    <p:cSldViewPr>
      <p:cViewPr varScale="1">
        <p:scale>
          <a:sx n="58" d="100"/>
          <a:sy n="58" d="100"/>
        </p:scale>
        <p:origin x="832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528"/>
    </p:cViewPr>
  </p:sorterViewPr>
  <p:notesViewPr>
    <p:cSldViewPr>
      <p:cViewPr>
        <p:scale>
          <a:sx n="100" d="100"/>
          <a:sy n="100" d="100"/>
        </p:scale>
        <p:origin x="-544" y="-48"/>
      </p:cViewPr>
      <p:guideLst>
        <p:guide orient="horz" pos="2880"/>
        <p:guide pos="2160"/>
        <p:guide orient="horz" pos="2838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316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316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-76200" y="12700"/>
            <a:ext cx="6858000" cy="9144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38600" y="76200"/>
            <a:ext cx="2362200" cy="2162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802.11-16/0318r2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6862" y="95415"/>
            <a:ext cx="1181938" cy="195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2016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87212" y="8853069"/>
            <a:ext cx="505558" cy="3581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4376" y="8853069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851505"/>
            <a:ext cx="5426110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762000" y="290932"/>
            <a:ext cx="5576835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126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Dmitry </a:t>
            </a:r>
            <a:r>
              <a:rPr lang="en-GB" dirty="0" err="1"/>
              <a:t>Cherniavsky</a:t>
            </a:r>
            <a:r>
              <a:rPr lang="en-GB" dirty="0"/>
              <a:t>, </a:t>
            </a:r>
            <a:r>
              <a:rPr lang="en-GB" dirty="0" err="1"/>
              <a:t>SiBEAM</a:t>
            </a:r>
            <a:r>
              <a:rPr lang="en-GB" dirty="0"/>
              <a:t>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24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26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06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28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95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1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71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0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8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Dmitry Cherniavsky, SiBEAM,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19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0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43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Cherniavsky, SiBEAM,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Shouxing Simon Qu, BlackBerry, Ltd..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802.11-16/1379r0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3D70-A785-4142-AEDF-A4BDE2711EA5}" type="datetimeFigureOut">
              <a:rPr lang="en-US" smtClean="0"/>
              <a:t>11/4/2016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D8DE6-2786-462D-8083-ABB57BB588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100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" y="719618"/>
            <a:ext cx="9067800" cy="10064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On Error Rate Performance of OOK in AWGN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altLang="en-US" sz="2000" b="0" dirty="0"/>
              <a:t>2016-11-8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7200" y="2514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219952"/>
              </p:ext>
            </p:extLst>
          </p:nvPr>
        </p:nvGraphicFramePr>
        <p:xfrm>
          <a:off x="457200" y="2991082"/>
          <a:ext cx="8305800" cy="2856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8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66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84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Affiliations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09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Shouxing Simon Qu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BlackBerry, Ltd.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1001 Farrar Rd., Ottawa, ON, Canada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1-613-595-4205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squ@blackberry.com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080"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James Lepp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BlackBerry, Ltd.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jlepp@blackberry.com</a:t>
                      </a:r>
                    </a:p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782">
                <a:tc>
                  <a:txBody>
                    <a:bodyPr/>
                    <a:lstStyle/>
                    <a:p>
                      <a:r>
                        <a:rPr lang="en-US" dirty="0"/>
                        <a:t>Michael Montemurro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BlackBerry, Ltd.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mmontemurro@blackberry.com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655518"/>
                  </a:ext>
                </a:extLst>
              </a:tr>
              <a:tr h="618642">
                <a:tc>
                  <a:txBody>
                    <a:bodyPr/>
                    <a:lstStyle/>
                    <a:p>
                      <a:r>
                        <a:rPr lang="en-US" dirty="0"/>
                        <a:t>Stephen McCann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BlackBerry, Ltd.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smccann@blackberry.com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10513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751450"/>
            <a:ext cx="7770813" cy="990600"/>
          </a:xfrm>
        </p:spPr>
        <p:txBody>
          <a:bodyPr/>
          <a:lstStyle/>
          <a:p>
            <a:r>
              <a:rPr lang="en-US" sz="2800" dirty="0"/>
              <a:t>Optimum Threshold for </a:t>
            </a:r>
            <a:br>
              <a:rPr lang="en-US" sz="2800" dirty="0"/>
            </a:br>
            <a:r>
              <a:rPr lang="en-US" sz="2800" dirty="0"/>
              <a:t>Non-Coherent OOK Detection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6856" y="1981200"/>
                <a:ext cx="8724900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800" dirty="0">
                    <a:solidFill>
                      <a:schemeClr val="tx1"/>
                    </a:solidFill>
                  </a:rPr>
                  <a:t>For coherent OOK, optimum threshold is 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t </a:t>
                </a:r>
                <a:r>
                  <a:rPr lang="en-US" sz="2800" dirty="0">
                    <a:solidFill>
                      <a:schemeClr val="tx1"/>
                    </a:solidFill>
                  </a:rPr>
                  <a:t>= 0.5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A</a:t>
                </a:r>
                <a:r>
                  <a:rPr lang="en-US" sz="2800" dirty="0">
                    <a:solidFill>
                      <a:schemeClr val="tx1"/>
                    </a:solidFill>
                  </a:rPr>
                  <a:t>.</a:t>
                </a:r>
                <a:endParaRPr lang="en-US" sz="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>
                    <a:solidFill>
                      <a:schemeClr val="tx1"/>
                    </a:solidFill>
                  </a:rPr>
                  <a:t>For non-coherent OOK, the optimum threshold is SNR dependent.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i="1" dirty="0">
                    <a:solidFill>
                      <a:schemeClr val="tx1"/>
                    </a:solidFill>
                  </a:rPr>
                  <a:t>t </a:t>
                </a:r>
                <a:r>
                  <a:rPr lang="en-US" sz="2800" dirty="0">
                    <a:solidFill>
                      <a:schemeClr val="tx1"/>
                    </a:solidFill>
                  </a:rPr>
                  <a:t>= 0.5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A</a:t>
                </a:r>
                <a:r>
                  <a:rPr lang="en-US" sz="2800" dirty="0">
                    <a:solidFill>
                      <a:schemeClr val="tx1"/>
                    </a:solidFill>
                  </a:rPr>
                  <a:t> is not the optimum threshold in general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800" dirty="0">
                    <a:solidFill>
                      <a:schemeClr val="tx1"/>
                    </a:solidFill>
                  </a:rPr>
                  <a:t>From simulation with 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t </a:t>
                </a:r>
                <a:r>
                  <a:rPr lang="en-US" sz="2800" dirty="0">
                    <a:solidFill>
                      <a:schemeClr val="tx1"/>
                    </a:solidFill>
                  </a:rPr>
                  <a:t>= 0.55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A</a:t>
                </a:r>
                <a:r>
                  <a:rPr lang="en-US" sz="2800" dirty="0">
                    <a:solidFill>
                      <a:schemeClr val="tx1"/>
                    </a:solidFill>
                  </a:rPr>
                  <a:t>, the BER performance is improved by 0.5 dB (for BER=1e-3) compared to the detection with 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t</a:t>
                </a:r>
                <a:r>
                  <a:rPr lang="en-US" sz="2800" dirty="0">
                    <a:solidFill>
                      <a:schemeClr val="tx1"/>
                    </a:solidFill>
                  </a:rPr>
                  <a:t>=0.5</a:t>
                </a:r>
                <a:r>
                  <a:rPr lang="en-US" sz="2800" i="1" dirty="0">
                    <a:solidFill>
                      <a:schemeClr val="tx1"/>
                    </a:solidFill>
                  </a:rPr>
                  <a:t>A</a:t>
                </a:r>
                <a:r>
                  <a:rPr lang="en-US" sz="2800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856" y="1981200"/>
                <a:ext cx="8724900" cy="3693319"/>
              </a:xfrm>
              <a:prstGeom prst="rect">
                <a:avLst/>
              </a:prstGeom>
              <a:blipFill>
                <a:blip r:embed="rId2"/>
                <a:stretch>
                  <a:fillRect l="-1257" r="-1117" b="-3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sz="1800" b="1" dirty="0">
                <a:solidFill>
                  <a:schemeClr val="tx1"/>
                </a:solidFill>
              </a:rPr>
              <a:t>November 2016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50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533400" y="5486400"/>
            <a:ext cx="8008938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Envelope Detection for OOK with Threshold </a:t>
            </a:r>
            <a:r>
              <a:rPr lang="en-US" sz="2400" i="1" dirty="0"/>
              <a:t>t </a:t>
            </a:r>
            <a:r>
              <a:rPr lang="en-US" sz="2400" dirty="0"/>
              <a:t>= 0.55</a:t>
            </a:r>
            <a:r>
              <a:rPr lang="en-US" sz="2400" i="1" dirty="0"/>
              <a:t>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12519" y="5486400"/>
            <a:ext cx="7848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With </a:t>
            </a:r>
            <a:r>
              <a:rPr lang="en-US" i="1" dirty="0">
                <a:solidFill>
                  <a:schemeClr val="tx1"/>
                </a:solidFill>
              </a:rPr>
              <a:t>t</a:t>
            </a:r>
            <a:r>
              <a:rPr lang="en-US" dirty="0">
                <a:solidFill>
                  <a:schemeClr val="tx1"/>
                </a:solidFill>
              </a:rPr>
              <a:t>=0.55</a:t>
            </a:r>
            <a:r>
              <a:rPr lang="en-US" i="1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, the difference between coherent &amp; non-coherent OOK is ~0.7 dB (at BER=1e-3).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565665"/>
            <a:ext cx="502920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736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OOK with OFDM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00062" y="1749177"/>
            <a:ext cx="82184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In principle, the theoretical results are applicable to both single-carrier (SC) system and OFDM system.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If all subcarriers of OFDM are modulated with the same modulation scheme as SC, both have the same BER performance in AWGN.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If subcarriers have different SNRs, be careful with the difference between the SNR of the interested subcarrier and the average SNR of the whole OFDM symbol. </a:t>
            </a: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E.g.  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</a:rPr>
              <a:t>64 tones in total; 63 tones are idle; 1 tone is in use.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</a:rPr>
              <a:t>SNR of the used tone = average SNR + 18 dB.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Use the SNR of interested subcarrier in above BER expressions.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5226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41338" y="1752600"/>
            <a:ext cx="806926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Theoretical results of OOK error rate performance in AWGN are available.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detection threshold </a:t>
            </a:r>
            <a:r>
              <a:rPr lang="en-US" i="1" dirty="0">
                <a:solidFill>
                  <a:schemeClr val="tx1"/>
                </a:solidFill>
              </a:rPr>
              <a:t>t</a:t>
            </a:r>
            <a:r>
              <a:rPr lang="en-US" dirty="0">
                <a:solidFill>
                  <a:schemeClr val="tx1"/>
                </a:solidFill>
              </a:rPr>
              <a:t>=0.5</a:t>
            </a:r>
            <a:r>
              <a:rPr lang="en-US" i="1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 is optimum for coherent detector, but not optimum for non-coherent detector.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With threshold </a:t>
            </a:r>
            <a:r>
              <a:rPr lang="en-US" i="1" dirty="0">
                <a:solidFill>
                  <a:schemeClr val="tx1"/>
                </a:solidFill>
              </a:rPr>
              <a:t>t </a:t>
            </a:r>
            <a:r>
              <a:rPr lang="en-US" dirty="0">
                <a:solidFill>
                  <a:schemeClr val="tx1"/>
                </a:solidFill>
              </a:rPr>
              <a:t>= 0.55</a:t>
            </a:r>
            <a:r>
              <a:rPr lang="en-US" i="1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 for the envelope detector, the error rate performance of non-coherent OOK is improved by ~0.5 dB at BER = 1e-3 compared to </a:t>
            </a:r>
            <a:r>
              <a:rPr lang="en-US" i="1" dirty="0">
                <a:solidFill>
                  <a:schemeClr val="tx1"/>
                </a:solidFill>
              </a:rPr>
              <a:t>t</a:t>
            </a:r>
            <a:r>
              <a:rPr lang="en-US" dirty="0">
                <a:solidFill>
                  <a:schemeClr val="tx1"/>
                </a:solidFill>
              </a:rPr>
              <a:t>=0.5</a:t>
            </a:r>
            <a:r>
              <a:rPr lang="en-US" i="1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error-rate performance difference between coherent OOK and non-coherent OOK (with </a:t>
            </a:r>
            <a:r>
              <a:rPr lang="en-US" i="1" dirty="0">
                <a:solidFill>
                  <a:schemeClr val="tx1"/>
                </a:solidFill>
              </a:rPr>
              <a:t>t</a:t>
            </a:r>
            <a:r>
              <a:rPr lang="en-US" dirty="0">
                <a:solidFill>
                  <a:schemeClr val="tx1"/>
                </a:solidFill>
              </a:rPr>
              <a:t>=0.55</a:t>
            </a:r>
            <a:r>
              <a:rPr lang="en-US" i="1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) in AWGN is around 0.7 dB (for BER=1e-3 and PER=0.1).</a:t>
            </a:r>
          </a:p>
          <a:p>
            <a:endParaRPr lang="en-US" sz="20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945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73076" y="838200"/>
            <a:ext cx="8289924" cy="541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u="sng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REFERENCES</a:t>
            </a:r>
          </a:p>
          <a:p>
            <a:r>
              <a:rPr lang="en-US" sz="2000" dirty="0"/>
              <a:t>: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[1] Minyoung Park at.al, “LP-WUR (Low-Power Wake-Up </a:t>
            </a:r>
          </a:p>
          <a:p>
            <a:r>
              <a:rPr lang="en-US" sz="2200" dirty="0">
                <a:solidFill>
                  <a:schemeClr val="tx1"/>
                </a:solidFill>
              </a:rPr>
              <a:t>      Receiver) Follow-Up”, IEEE 802.11-16/0341r0, Mar. 14, 2016.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[2] Eunsung Park at.al, “</a:t>
            </a:r>
            <a:r>
              <a:rPr lang="en-US" altLang="ko-KR" sz="2200" dirty="0">
                <a:solidFill>
                  <a:schemeClr val="tx1"/>
                </a:solidFill>
                <a:ea typeface="굴림" panose="020B0600000101010101" pitchFamily="34" charset="-127"/>
              </a:rPr>
              <a:t>Performance Investigation on Wake-Up </a:t>
            </a:r>
          </a:p>
          <a:p>
            <a:r>
              <a:rPr lang="en-US" altLang="ko-KR" sz="2200" dirty="0">
                <a:solidFill>
                  <a:schemeClr val="tx1"/>
                </a:solidFill>
                <a:ea typeface="굴림" panose="020B0600000101010101" pitchFamily="34" charset="-127"/>
              </a:rPr>
              <a:t>      Receiver</a:t>
            </a:r>
            <a:r>
              <a:rPr lang="en-US" sz="2200" dirty="0">
                <a:solidFill>
                  <a:schemeClr val="tx1"/>
                </a:solidFill>
              </a:rPr>
              <a:t>”, IEEE 802.11-16/0865r1, July 26, 2016.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[3] </a:t>
            </a:r>
            <a:r>
              <a:rPr lang="en-US" dirty="0">
                <a:solidFill>
                  <a:schemeClr val="tx1"/>
                </a:solidFill>
              </a:rPr>
              <a:t>Eunsung Park at.al, “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34" charset="-127"/>
              </a:rPr>
              <a:t>Further Investigation on WUR </a:t>
            </a:r>
          </a:p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34" charset="-127"/>
              </a:rPr>
              <a:t>     Performance”, </a:t>
            </a:r>
            <a:r>
              <a:rPr lang="en-US" sz="2200" dirty="0">
                <a:solidFill>
                  <a:schemeClr val="tx1"/>
                </a:solidFill>
              </a:rPr>
              <a:t>IEEE 802.11-16/1144r0, Sept. 12, 2016.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[4] Peyton Z. Peebles, Jr., </a:t>
            </a:r>
            <a:r>
              <a:rPr lang="en-US" sz="2200" i="1" dirty="0">
                <a:solidFill>
                  <a:schemeClr val="tx1"/>
                </a:solidFill>
              </a:rPr>
              <a:t>Digital Communication Systems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</a:p>
          <a:p>
            <a:r>
              <a:rPr lang="en-US" sz="2200" dirty="0">
                <a:solidFill>
                  <a:schemeClr val="tx1"/>
                </a:solidFill>
              </a:rPr>
              <a:t>      Prentice-Hall, 1987.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[5] Mischa Schwartz, </a:t>
            </a:r>
            <a:r>
              <a:rPr lang="en-US" sz="2200" i="1" dirty="0">
                <a:solidFill>
                  <a:schemeClr val="tx1"/>
                </a:solidFill>
              </a:rPr>
              <a:t>Information Transmission, Modulation, and </a:t>
            </a:r>
          </a:p>
          <a:p>
            <a:r>
              <a:rPr lang="en-US" sz="2200" i="1" dirty="0">
                <a:solidFill>
                  <a:schemeClr val="tx1"/>
                </a:solidFill>
              </a:rPr>
              <a:t>      Noise</a:t>
            </a:r>
            <a:r>
              <a:rPr lang="en-US" sz="2200" dirty="0">
                <a:solidFill>
                  <a:schemeClr val="tx1"/>
                </a:solidFill>
              </a:rPr>
              <a:t>, McGraw-Hill Publishing Company, 4-th Edition, 1990.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2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Shouxing Simon Qu, BlackBerry, Ltd..</a:t>
            </a:r>
          </a:p>
          <a:p>
            <a:r>
              <a:rPr lang="en-GB" dirty="0"/>
              <a:t>..</a:t>
            </a:r>
          </a:p>
          <a:p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696200" cy="7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382000" cy="3810000"/>
          </a:xfrm>
        </p:spPr>
        <p:txBody>
          <a:bodyPr/>
          <a:lstStyle/>
          <a:p>
            <a:pPr marL="0" indent="0"/>
            <a:endParaRPr lang="en-US" altLang="en-US" sz="8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2800" b="0" dirty="0">
                <a:solidFill>
                  <a:schemeClr val="tx1"/>
                </a:solidFill>
              </a:rPr>
              <a:t>Theoretic results of error rate performance of OOK in AWGN are reviewed, for both coherent and non-coherent detection.</a:t>
            </a:r>
          </a:p>
          <a:p>
            <a:pPr marL="0" indent="0"/>
            <a:endParaRPr lang="en-US" altLang="en-US" sz="8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2800" b="0" dirty="0">
                <a:solidFill>
                  <a:schemeClr val="tx1"/>
                </a:solidFill>
              </a:rPr>
              <a:t>Optimum threshold issue of non-coherent detection of OOK in AWGN is addressed.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Shouxing Simon Qu, BlackBerry, Ltd..</a:t>
            </a:r>
          </a:p>
          <a:p>
            <a:r>
              <a:rPr lang="en-GB" dirty="0"/>
              <a:t>..</a:t>
            </a:r>
          </a:p>
          <a:p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2057400"/>
            <a:ext cx="8610600" cy="4267200"/>
          </a:xfrm>
        </p:spPr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altLang="en-US" b="0" dirty="0">
                <a:solidFill>
                  <a:schemeClr val="tx1"/>
                </a:solidFill>
              </a:rPr>
              <a:t>On-off keying (OOK) has been considered as the default modulation scheme for WUR [1].</a:t>
            </a:r>
          </a:p>
          <a:p>
            <a:pPr marL="0" indent="0" algn="just"/>
            <a:endParaRPr lang="en-US" altLang="en-US" sz="800" b="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altLang="en-US" b="0" dirty="0">
                <a:solidFill>
                  <a:schemeClr val="tx1"/>
                </a:solidFill>
              </a:rPr>
              <a:t>Error rate performance of OOK was evaluated by simulation and reported recently [2]-[3].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altLang="en-US" sz="800" b="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altLang="en-US" b="0" dirty="0">
                <a:solidFill>
                  <a:schemeClr val="tx1"/>
                </a:solidFill>
              </a:rPr>
              <a:t>Mature theoretical results are available [4]-[5] on OOK error rate performance in AWGN.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altLang="en-US" sz="800" b="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altLang="en-US" b="0" dirty="0">
                <a:solidFill>
                  <a:schemeClr val="tx1"/>
                </a:solidFill>
              </a:rPr>
              <a:t>It should be helpful to review these theoretical results as a reference for performance evaluation.</a:t>
            </a:r>
          </a:p>
          <a:p>
            <a:pPr marL="0" indent="0" algn="just"/>
            <a:endParaRPr lang="en-US" sz="800" b="0" dirty="0"/>
          </a:p>
          <a:p>
            <a:endParaRPr lang="en-US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620000" cy="685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6494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Shouxing Simon Qu, BlackBerry, Ltd..</a:t>
            </a:r>
          </a:p>
          <a:p>
            <a:r>
              <a:rPr lang="en-GB" dirty="0"/>
              <a:t>..</a:t>
            </a:r>
          </a:p>
          <a:p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189706" y="1614392"/>
                <a:ext cx="8839200" cy="4710208"/>
              </a:xfrm>
            </p:spPr>
            <p:txBody>
              <a:bodyPr/>
              <a:lstStyle/>
              <a:p>
                <a:pPr marL="0" indent="0" algn="just"/>
                <a:endParaRPr lang="en-US" sz="800" b="0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b="0" dirty="0"/>
                  <a:t>Baseband OOK signal:</a:t>
                </a:r>
                <a:endParaRPr lang="en-US" sz="800" b="0" dirty="0"/>
              </a:p>
              <a:p>
                <a:pPr marL="404813" indent="-404813"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dirty="0"/>
                  <a:t>			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𝑘𝑇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</m:nary>
                  </m:oMath>
                </a14:m>
                <a:r>
                  <a:rPr lang="en-US" b="0" dirty="0"/>
                  <a:t>,</a:t>
                </a:r>
                <a:r>
                  <a:rPr lang="en-US" dirty="0"/>
                  <a:t>			</a:t>
                </a:r>
                <a:r>
                  <a:rPr lang="en-US" b="0" dirty="0"/>
                  <a:t>(1)</a:t>
                </a:r>
              </a:p>
              <a:p>
                <a:pPr marL="404813" indent="-404813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dirty="0"/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b="0" dirty="0"/>
                  <a:t>}: input bits, independently takes 1 or 0 with equal probability.</a:t>
                </a:r>
              </a:p>
              <a:p>
                <a:pPr marL="404813" indent="-404813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800" b="0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b="0" dirty="0"/>
                  <a:t>: non-zero pulse in a symbol duration.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800" b="0" dirty="0"/>
              </a:p>
              <a:p>
                <a:pPr marL="457200" lvl="1" indent="0"/>
                <a:r>
                  <a:rPr lang="en-US" sz="2400" dirty="0"/>
                  <a:t>E</a:t>
                </a:r>
                <a:r>
                  <a:rPr lang="en-US" sz="2400" b="0" dirty="0"/>
                  <a:t>. g. a typical non-return-to-zero (NRZ) pulse,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800" b="0" dirty="0"/>
              </a:p>
              <a:p>
                <a:r>
                  <a:rPr lang="en-US" dirty="0"/>
                  <a:t>						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     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𝑓𝑜𝑟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0≤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&lt;1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0,          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𝑜𝑡h𝑒𝑟𝑤𝑖𝑠𝑒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 </m:t>
                            </m:r>
                          </m:e>
                        </m:eqAr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200" dirty="0"/>
                  <a:t>				</a:t>
                </a:r>
                <a:r>
                  <a:rPr lang="en-US" dirty="0"/>
                  <a:t> </a:t>
                </a:r>
                <a:r>
                  <a:rPr lang="en-US" b="0" dirty="0"/>
                  <a:t>(2)</a:t>
                </a:r>
              </a:p>
              <a:p>
                <a:r>
                  <a:rPr lang="en-US" b="0" dirty="0"/>
                  <a:t>     where </a:t>
                </a:r>
                <a:r>
                  <a:rPr lang="en-US" b="0" i="1" dirty="0"/>
                  <a:t>A</a:t>
                </a:r>
                <a:r>
                  <a:rPr lang="en-US" b="0" dirty="0"/>
                  <a:t> &gt; 0 is a real number.</a:t>
                </a:r>
              </a:p>
              <a:p>
                <a:endParaRPr lang="en-US" b="0" dirty="0"/>
              </a:p>
            </p:txBody>
          </p:sp>
        </mc:Choice>
        <mc:Fallback xmlns="">
          <p:sp>
            <p:nvSpPr>
              <p:cNvPr id="10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9706" y="1614392"/>
                <a:ext cx="8839200" cy="4710208"/>
              </a:xfrm>
              <a:blipFill>
                <a:blip r:embed="rId3"/>
                <a:stretch>
                  <a:fillRect l="-897" r="-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620000" cy="685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20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696200" cy="763587"/>
          </a:xfrm>
        </p:spPr>
        <p:txBody>
          <a:bodyPr/>
          <a:lstStyle/>
          <a:p>
            <a:r>
              <a:rPr lang="en-US" dirty="0"/>
              <a:t>NRZ OOK Waveform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866660" y="3642660"/>
            <a:ext cx="7928769" cy="26819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200" b="0" kern="0" dirty="0"/>
              <a:t>Non-coherent Detection (with envelope detector): based on the magnitude of received signal. </a:t>
            </a:r>
            <a:endParaRPr lang="en-US" altLang="en-US" sz="22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800" b="0" kern="0" dirty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b="0" dirty="0"/>
              <a:t>Coherent detection: base on the received signal value with  phase synchronization.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800" b="0" dirty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b="0" dirty="0">
                <a:solidFill>
                  <a:schemeClr val="tx1"/>
                </a:solidFill>
              </a:rPr>
              <a:t>The PDFs of the decision variable are different with coherent detection and non-coherent detection.  </a:t>
            </a:r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kern="0" dirty="0"/>
          </a:p>
          <a:p>
            <a:pPr marL="404813" indent="-4048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en-US" kern="0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322024"/>
            <a:ext cx="5326412" cy="2320636"/>
          </a:xfrm>
          <a:prstGeom prst="rect">
            <a:avLst/>
          </a:prstGeom>
        </p:spPr>
      </p:pic>
      <p:sp>
        <p:nvSpPr>
          <p:cNvPr id="1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2518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800" dirty="0"/>
              <a:t>Coherent Detection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99656" y="4527276"/>
                <a:ext cx="7747937" cy="18608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chemeClr val="tx1"/>
                    </a:solidFill>
                  </a:rPr>
                  <a:t>The decision variable is of Gaussian distribution, for either “ON” or “OFF” is transmitted.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chemeClr val="tx1"/>
                    </a:solidFill>
                  </a:rPr>
                  <a:t>BER: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𝑏𝑒𝑟</m:t>
                        </m:r>
                      </m:sub>
                    </m:sSub>
                    <m:r>
                      <a:rPr lang="en-US" sz="2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2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2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erfc</m:t>
                    </m:r>
                    <m:d>
                      <m:d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type m:val="lin"/>
                                <m:ctrlP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𝜀</m:t>
                                </m:r>
                              </m:num>
                              <m:den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rad>
                      </m:e>
                    </m:d>
                    <m:r>
                      <a:rPr lang="en-US" sz="22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200" dirty="0">
                    <a:solidFill>
                      <a:schemeClr val="tx1"/>
                    </a:solidFill>
                  </a:rPr>
                  <a:t>				(3)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sz="2200" dirty="0">
                    <a:solidFill>
                      <a:schemeClr val="tx1"/>
                    </a:solidFill>
                  </a:rPr>
                  <a:t> is signal-to-noise ratio (SNR).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656" y="4527276"/>
                <a:ext cx="7747937" cy="1860894"/>
              </a:xfrm>
              <a:prstGeom prst="rect">
                <a:avLst/>
              </a:prstGeom>
              <a:blipFill>
                <a:blip r:embed="rId2"/>
                <a:stretch>
                  <a:fillRect l="-944" t="-2295" b="-59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926208" y="2590800"/>
            <a:ext cx="939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i="1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=1)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735" y="1343141"/>
            <a:ext cx="411480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46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800" dirty="0"/>
              <a:t>Non-Coherent Detection (Envelope Detector)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94401" y="4389550"/>
                <a:ext cx="7747937" cy="22886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chemeClr val="tx1"/>
                    </a:solidFill>
                  </a:rPr>
                  <a:t>The decision variable is of</a:t>
                </a:r>
              </a:p>
              <a:p>
                <a:pPr marL="1085850" lvl="1" indent="-342900">
                  <a:buFont typeface="Courier New" panose="02070309020205020404" pitchFamily="49" charset="0"/>
                  <a:buChar char="o"/>
                </a:pPr>
                <a:r>
                  <a:rPr lang="en-US" sz="2200" dirty="0">
                    <a:solidFill>
                      <a:schemeClr val="tx1"/>
                    </a:solidFill>
                  </a:rPr>
                  <a:t>Rayleigh distribution when “OFF” is transmitted, or</a:t>
                </a:r>
              </a:p>
              <a:p>
                <a:pPr marL="1085850" lvl="1" indent="-342900">
                  <a:buFont typeface="Courier New" panose="02070309020205020404" pitchFamily="49" charset="0"/>
                  <a:buChar char="o"/>
                </a:pPr>
                <a:r>
                  <a:rPr lang="en-US" sz="2200" dirty="0">
                    <a:solidFill>
                      <a:schemeClr val="tx1"/>
                    </a:solidFill>
                  </a:rPr>
                  <a:t>Rice distribution when “ON” is transmitted.</a:t>
                </a:r>
              </a:p>
              <a:p>
                <a:pPr marL="1085850" lvl="1" indent="-342900">
                  <a:buFont typeface="Courier New" panose="02070309020205020404" pitchFamily="49" charset="0"/>
                  <a:buChar char="o"/>
                </a:pPr>
                <a:endParaRPr lang="en-US" sz="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chemeClr val="tx1"/>
                    </a:solidFill>
                  </a:rPr>
                  <a:t>BER: 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𝑏𝑒𝑟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𝜋𝜀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𝑒𝑥𝑝</m:t>
                    </m:r>
                    <m:d>
                      <m:d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type m:val="lin"/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			(4)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401" y="4389550"/>
                <a:ext cx="7747937" cy="2288640"/>
              </a:xfrm>
              <a:prstGeom prst="rect">
                <a:avLst/>
              </a:prstGeom>
              <a:blipFill>
                <a:blip r:embed="rId2"/>
                <a:stretch>
                  <a:fillRect l="-865" r="-1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926208" y="2590800"/>
            <a:ext cx="939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i="1" dirty="0">
                <a:solidFill>
                  <a:schemeClr val="tx1"/>
                </a:solidFill>
              </a:rPr>
              <a:t>A</a:t>
            </a:r>
            <a:r>
              <a:rPr lang="en-US" dirty="0">
                <a:solidFill>
                  <a:schemeClr val="tx1"/>
                </a:solidFill>
              </a:rPr>
              <a:t>=1)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1295400"/>
            <a:ext cx="42672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999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auto">
          <a:xfrm>
            <a:off x="609600" y="5442860"/>
            <a:ext cx="8001000" cy="8817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20000" cy="685800"/>
          </a:xfrm>
        </p:spPr>
        <p:txBody>
          <a:bodyPr/>
          <a:lstStyle/>
          <a:p>
            <a:r>
              <a:rPr lang="en-US" dirty="0"/>
              <a:t>BER of OOK in AWGN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5442860"/>
            <a:ext cx="80854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For  BER=1e-3, the performance difference between coherent  &amp; non-coherent OOK is  ~ 1.2 dB.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1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1531" y="1344058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317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436402" y="5166853"/>
            <a:ext cx="8248975" cy="12642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12790" y="629292"/>
            <a:ext cx="7696200" cy="701819"/>
          </a:xfrm>
        </p:spPr>
        <p:txBody>
          <a:bodyPr/>
          <a:lstStyle/>
          <a:p>
            <a:r>
              <a:rPr lang="en-US" sz="2800" dirty="0"/>
              <a:t>Packet-Error Rate (N=100)</a:t>
            </a:r>
            <a:endParaRPr lang="en-US" sz="2800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96912" y="5166853"/>
                <a:ext cx="8085463" cy="12642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chemeClr val="tx1"/>
                    </a:solidFill>
                  </a:rPr>
                  <a:t>PER: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𝑝𝑒𝑟</m:t>
                        </m:r>
                      </m:sub>
                    </m:sSub>
                    <m:r>
                      <a:rPr lang="en-US" sz="2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=1−</m:t>
                    </m:r>
                    <m:sSup>
                      <m:sSup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b>
                              <m:sSubPr>
                                <m:ctrlP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2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𝑏𝑒𝑟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  <m:r>
                      <a:rPr lang="en-US" sz="2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2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𝑏𝑒𝑟</m:t>
                        </m:r>
                      </m:sub>
                    </m:sSub>
                    <m:r>
                      <a:rPr lang="en-US" sz="22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200" dirty="0">
                    <a:solidFill>
                      <a:schemeClr val="tx1"/>
                    </a:solidFill>
                  </a:rPr>
                  <a:t>			(5)</a:t>
                </a:r>
              </a:p>
              <a:p>
                <a:endParaRPr lang="en-US" sz="8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chemeClr val="tx1"/>
                    </a:solidFill>
                  </a:rPr>
                  <a:t>For  PER=1e-1, the performance difference between coherent  &amp; non-coherent OOK is  ~ 1.2 dB.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912" y="5166853"/>
                <a:ext cx="8085463" cy="1264257"/>
              </a:xfrm>
              <a:prstGeom prst="rect">
                <a:avLst/>
              </a:prstGeom>
              <a:blipFill>
                <a:blip r:embed="rId2"/>
                <a:stretch>
                  <a:fillRect l="-829" t="-2899" b="-91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Shouxing Simon Qu, BlackBerry, Ltd..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15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2016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9331" y="1285349"/>
            <a:ext cx="5040624" cy="3780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892284"/>
      </p:ext>
    </p:extLst>
  </p:cSld>
  <p:clrMapOvr>
    <a:masterClrMapping/>
  </p:clrMapOvr>
</p:sld>
</file>

<file path=ppt/theme/theme1.xml><?xml version="1.0" encoding="utf-8"?>
<a:theme xmlns:a="http://schemas.openxmlformats.org/drawingml/2006/main" name="IEEE802.1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</Template>
  <TotalTime>2596</TotalTime>
  <Words>921</Words>
  <Application>Microsoft Office PowerPoint</Application>
  <PresentationFormat>On-screen Show (4:3)</PresentationFormat>
  <Paragraphs>183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 Unicode MS</vt:lpstr>
      <vt:lpstr>굴림</vt:lpstr>
      <vt:lpstr>MS Gothic</vt:lpstr>
      <vt:lpstr>Arial</vt:lpstr>
      <vt:lpstr>Calibri</vt:lpstr>
      <vt:lpstr>Cambria Math</vt:lpstr>
      <vt:lpstr>Courier New</vt:lpstr>
      <vt:lpstr>Times New Roman</vt:lpstr>
      <vt:lpstr>IEEE802.11</vt:lpstr>
      <vt:lpstr>Custom Design</vt:lpstr>
      <vt:lpstr>On Error Rate Performance of OOK in AWGN</vt:lpstr>
      <vt:lpstr>Abstract</vt:lpstr>
      <vt:lpstr>Introduction</vt:lpstr>
      <vt:lpstr>Introduction</vt:lpstr>
      <vt:lpstr>NRZ OOK Waveform</vt:lpstr>
      <vt:lpstr>Coherent Detection</vt:lpstr>
      <vt:lpstr>Non-Coherent Detection (Envelope Detector)</vt:lpstr>
      <vt:lpstr>BER of OOK in AWGN</vt:lpstr>
      <vt:lpstr>Packet-Error Rate (N=100)</vt:lpstr>
      <vt:lpstr>Optimum Threshold for  Non-Coherent OOK Detection</vt:lpstr>
      <vt:lpstr>Envelope Detection for OOK with Threshold t = 0.55A</vt:lpstr>
      <vt:lpstr>OOK with OFDM</vt:lpstr>
      <vt:lpstr>Conclusions</vt:lpstr>
      <vt:lpstr>PowerPoint Presentation</vt:lpstr>
    </vt:vector>
  </TitlesOfParts>
  <Company>SiBEAM,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Beamforming to Enable Concurrent Links for 802.11ay.</dc:title>
  <dc:creator>Dmitry Cherniavsky</dc:creator>
  <cp:lastModifiedBy>Simon Qu</cp:lastModifiedBy>
  <cp:revision>461</cp:revision>
  <cp:lastPrinted>2016-11-04T14:51:49Z</cp:lastPrinted>
  <dcterms:created xsi:type="dcterms:W3CDTF">2015-07-11T00:31:05Z</dcterms:created>
  <dcterms:modified xsi:type="dcterms:W3CDTF">2016-11-04T17:26:18Z</dcterms:modified>
</cp:coreProperties>
</file>