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95" r:id="rId2"/>
    <p:sldId id="359" r:id="rId3"/>
    <p:sldId id="387" r:id="rId4"/>
    <p:sldId id="385" r:id="rId5"/>
    <p:sldId id="386" r:id="rId6"/>
    <p:sldId id="388" r:id="rId7"/>
    <p:sldId id="366" r:id="rId8"/>
    <p:sldId id="381" r:id="rId9"/>
    <p:sldId id="384" r:id="rId10"/>
    <p:sldId id="374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B050"/>
    <a:srgbClr val="FF0000"/>
    <a:srgbClr val="92D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220" autoAdjust="0"/>
    <p:restoredTop sz="98157" autoAdjust="0"/>
  </p:normalViewPr>
  <p:slideViewPr>
    <p:cSldViewPr>
      <p:cViewPr varScale="1">
        <p:scale>
          <a:sx n="66" d="100"/>
          <a:sy n="66" d="100"/>
        </p:scale>
        <p:origin x="1608" y="26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61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2928"/>
    </p:cViewPr>
  </p:sorterViewPr>
  <p:notesViewPr>
    <p:cSldViewPr>
      <p:cViewPr>
        <p:scale>
          <a:sx n="100" d="100"/>
          <a:sy n="100" d="100"/>
        </p:scale>
        <p:origin x="1608" y="-63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Nov 2015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691063" y="8982075"/>
            <a:ext cx="162718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Peter Ecclesine (Cisco Systems)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A2AEFAE9-F16A-44B0-9614-A9CC926917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9436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Nov 2015</a:t>
            </a:r>
            <a:endParaRPr lang="en-US" dirty="0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197350" y="8985250"/>
            <a:ext cx="208438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Peter Ecclesine (Cisco Systems)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CEF1741-1A40-4514-953E-00C57A8BD1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304903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Nov 2015</a:t>
            </a:r>
          </a:p>
        </p:txBody>
      </p:sp>
      <p:sp>
        <p:nvSpPr>
          <p:cNvPr id="47107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4710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/>
              <a:t>Peter Ecclesine (Cisco Systems)</a:t>
            </a:r>
          </a:p>
        </p:txBody>
      </p:sp>
      <p:sp>
        <p:nvSpPr>
          <p:cNvPr id="471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554447F-A678-4ED9-8E54-D24F45F2B035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471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71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0710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Nov 2015</a:t>
            </a:r>
          </a:p>
        </p:txBody>
      </p:sp>
      <p:sp>
        <p:nvSpPr>
          <p:cNvPr id="51203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/>
              <a:t>Peter Ecclesine (Cisco Systems)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2A966BB1-2648-428D-89B2-DEE69CF444F7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12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12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11842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9737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Nov 2015</a:t>
            </a:r>
          </a:p>
        </p:txBody>
      </p:sp>
      <p:sp>
        <p:nvSpPr>
          <p:cNvPr id="5939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939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  <p:sp>
        <p:nvSpPr>
          <p:cNvPr id="59397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9398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/>
              <a:t>Peter Ecclesine (Cisco Systems)</a:t>
            </a:r>
          </a:p>
        </p:txBody>
      </p:sp>
      <p:sp>
        <p:nvSpPr>
          <p:cNvPr id="59399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617E4734-E93D-4119-AD53-64F2B1E3BFF1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4004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2009</a:t>
            </a:r>
          </a:p>
        </p:txBody>
      </p:sp>
      <p:sp>
        <p:nvSpPr>
          <p:cNvPr id="6144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0088"/>
            <a:ext cx="4627562" cy="3470275"/>
          </a:xfrm>
          <a:ln/>
        </p:spPr>
      </p:sp>
      <p:sp>
        <p:nvSpPr>
          <p:cNvPr id="6144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 lIns="93646" tIns="46030" rIns="93646" bIns="46030"/>
          <a:lstStyle/>
          <a:p>
            <a:endParaRPr lang="en-GB"/>
          </a:p>
        </p:txBody>
      </p:sp>
      <p:sp>
        <p:nvSpPr>
          <p:cNvPr id="61445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61446" name="Footer Placeholder 4"/>
          <p:cNvSpPr txBox="1">
            <a:spLocks noGrp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/>
              <a:t>Peter Ecclesine (Cisco Systems)</a:t>
            </a:r>
          </a:p>
        </p:txBody>
      </p:sp>
      <p:sp>
        <p:nvSpPr>
          <p:cNvPr id="61447" name="Slide Number Placeholder 5"/>
          <p:cNvSpPr txBox="1">
            <a:spLocks noGrp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/>
              <a:t>Page </a:t>
            </a:r>
            <a:fld id="{21B25F91-49BD-4174-ABE5-DAB1B1B7A3E6}" type="slidenum">
              <a:rPr lang="en-US"/>
              <a:pPr algn="r" defTabSz="93345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31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91691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Ecclesine (Self)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8DA8A4D-514D-4F10-8470-E7DBD1F4BE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 2016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Ecclesine (Self)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7AC36D-AB09-4F67-BEBE-3C34A62A31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 2016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Ecclesine (Self)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D41E83-5642-4D1B-BE59-0E57F43E6E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 2016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Ecclesine (Self)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C4EEAD-D47F-49AB-A4FD-EAD18A4F25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 2016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Ecclesine (Self)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BD51C0-984A-42EB-B1D1-D00F04D390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91691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Ecclesine (Self)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284E455-25C1-4B8F-B461-78E9C8FDBA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 2016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Peter Ecclesine (Self)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0AD8484D-9D52-4005-BFCF-78AC5E78CF7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 2016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5418" y="6475413"/>
            <a:ext cx="133850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Peter Ecclesine (Self)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C3F39C-AE37-421C-B73C-6601D762A6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 2016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Ecclesine (Self)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42EEB20-A790-4875-9B11-1760A2C9DD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 2016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Ecclesine (Self)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221A0AF-1F4B-40A9-9FD3-C0B5836ED4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134011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Ecclesine (Self)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C852EAA-55A2-42ED-A7D0-B44537ACD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 2016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Ecclesine (Self)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C5AFE51-6B43-4F27-864D-DB62B645A2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 2016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Ecclesine (Self)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D375DA1-01C6-437F-9DBD-60D51F5D1C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5776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Nov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5418" y="6475413"/>
            <a:ext cx="133850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Peter Ecclesine (Self)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0AD8484D-9D52-4005-BFCF-78AC5E78CF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5181600" y="335776"/>
            <a:ext cx="32639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802.11-16/1373r2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28" r:id="rId1"/>
    <p:sldLayoutId id="2147485329" r:id="rId2"/>
    <p:sldLayoutId id="2147485341" r:id="rId3"/>
    <p:sldLayoutId id="2147485330" r:id="rId4"/>
    <p:sldLayoutId id="2147485331" r:id="rId5"/>
    <p:sldLayoutId id="2147485332" r:id="rId6"/>
    <p:sldLayoutId id="2147485334" r:id="rId7"/>
    <p:sldLayoutId id="2147485335" r:id="rId8"/>
    <p:sldLayoutId id="2147485336" r:id="rId9"/>
    <p:sldLayoutId id="2147485337" r:id="rId10"/>
    <p:sldLayoutId id="2147485338" r:id="rId11"/>
    <p:sldLayoutId id="2147485339" r:id="rId12"/>
    <p:sldLayoutId id="2147485340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mailto:Ping.FANG@huawei.com" TargetMode="External"/><Relationship Id="rId13" Type="http://schemas.openxmlformats.org/officeDocument/2006/relationships/hyperlink" Target="mailto:carlos.cordeiro@intel.com" TargetMode="External"/><Relationship Id="rId18" Type="http://schemas.openxmlformats.org/officeDocument/2006/relationships/hyperlink" Target="mailto:ddrgal@gmail.com" TargetMode="External"/><Relationship Id="rId3" Type="http://schemas.openxmlformats.org/officeDocument/2006/relationships/hyperlink" Target="mailto:edward.ks.au@huawei.com" TargetMode="External"/><Relationship Id="rId7" Type="http://schemas.openxmlformats.org/officeDocument/2006/relationships/hyperlink" Target="mailto:LRA@tiac.net" TargetMode="External"/><Relationship Id="rId12" Type="http://schemas.openxmlformats.org/officeDocument/2006/relationships/hyperlink" Target="mailto:robert.stacey@intel.com" TargetMode="External"/><Relationship Id="rId17" Type="http://schemas.openxmlformats.org/officeDocument/2006/relationships/hyperlink" Target="mailto:petere@ieee.org" TargetMode="External"/><Relationship Id="rId2" Type="http://schemas.openxmlformats.org/officeDocument/2006/relationships/notesSlide" Target="../notesSlides/notesSlide2.xml"/><Relationship Id="rId16" Type="http://schemas.openxmlformats.org/officeDocument/2006/relationships/hyperlink" Target="mailto:henry@LOGOUT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aasterja@qti.qualcomm.com" TargetMode="External"/><Relationship Id="rId11" Type="http://schemas.openxmlformats.org/officeDocument/2006/relationships/hyperlink" Target="mailto:d3e3e3@gmail.com" TargetMode="External"/><Relationship Id="rId5" Type="http://schemas.openxmlformats.org/officeDocument/2006/relationships/hyperlink" Target="mailto:yongho.seok@gmail.com" TargetMode="External"/><Relationship Id="rId15" Type="http://schemas.openxmlformats.org/officeDocument/2006/relationships/hyperlink" Target="mailto:alex.ashley@hotmail.co.uk" TargetMode="External"/><Relationship Id="rId10" Type="http://schemas.openxmlformats.org/officeDocument/2006/relationships/hyperlink" Target="mailto:shiwenhe@seu.edu.cn" TargetMode="External"/><Relationship Id="rId4" Type="http://schemas.openxmlformats.org/officeDocument/2006/relationships/hyperlink" Target="mailto:emily.h.qi@intel.com" TargetMode="External"/><Relationship Id="rId9" Type="http://schemas.openxmlformats.org/officeDocument/2006/relationships/hyperlink" Target="mailto:jiamin.chen@mail01.huawei.com" TargetMode="External"/><Relationship Id="rId14" Type="http://schemas.openxmlformats.org/officeDocument/2006/relationships/hyperlink" Target="mailto:chaochun.wang@mediatek.com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6/11-16-1333-02-0000-tgaj-mdr-report.doc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development.standards.ieee.org/myproject/Public/mytools/draft/styleman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1/Reports/802.11_Timelines.htm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E645108C-F4BD-42F7-A73B-AA473E24AA03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  <a:noFill/>
        </p:spPr>
        <p:txBody>
          <a:bodyPr/>
          <a:lstStyle/>
          <a:p>
            <a:r>
              <a:rPr lang="en-US" dirty="0"/>
              <a:t>802.11 WG Editor’s Meeting (Nov ‘16)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03388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2016-11-07</a:t>
            </a: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2753045"/>
              </p:ext>
            </p:extLst>
          </p:nvPr>
        </p:nvGraphicFramePr>
        <p:xfrm>
          <a:off x="533400" y="2508250"/>
          <a:ext cx="7734300" cy="2527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94" name="Document" r:id="rId4" imgW="8612253" imgH="2816806" progId="Word.Document.8">
                  <p:embed/>
                </p:oleObj>
              </mc:Choice>
              <mc:Fallback>
                <p:oleObj name="Document" r:id="rId4" imgW="8612253" imgH="2816806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508250"/>
                        <a:ext cx="7734300" cy="2527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0" name="Rectangle 5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031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Peter Ecclesine (Self)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 2016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MIB style, Visio and Frame practices</a:t>
            </a:r>
            <a:br>
              <a:rPr lang="en-US"/>
            </a:br>
            <a:endParaRPr lang="en-US"/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GB" sz="2000" dirty="0"/>
              <a:t>I’m going to suggest going forward we use a single style with appropriately set tabs,  and use leading</a:t>
            </a:r>
            <a:r>
              <a:rPr lang="en-US" sz="2000" dirty="0"/>
              <a:t> </a:t>
            </a:r>
            <a:r>
              <a:rPr lang="en-GB" sz="2000" dirty="0"/>
              <a:t>Tabs to distinguish the syntax and description parts. (Adrian Stephens Feb 9, 2010)</a:t>
            </a:r>
            <a:endParaRPr lang="en-US" sz="2000" dirty="0"/>
          </a:p>
          <a:p>
            <a:r>
              <a:rPr lang="en-GB" sz="2000" dirty="0">
                <a:solidFill>
                  <a:srgbClr val="FF0000"/>
                </a:solidFill>
              </a:rPr>
              <a:t>Two ways to format a figure &amp; its caption in frame:</a:t>
            </a:r>
            <a:endParaRPr lang="en-US" sz="2000" dirty="0">
              <a:solidFill>
                <a:srgbClr val="FF0000"/>
              </a:solidFill>
            </a:endParaRPr>
          </a:p>
          <a:p>
            <a:pPr lvl="1"/>
            <a:r>
              <a:rPr lang="en-GB" sz="1600" dirty="0">
                <a:solidFill>
                  <a:srgbClr val="FF0000"/>
                </a:solidFill>
              </a:rPr>
              <a:t>Insert a table.  Insert anchored frame inside table cell to hold graphics.  Use table caption as figure caption.</a:t>
            </a:r>
            <a:endParaRPr lang="en-US" sz="1600" dirty="0">
              <a:solidFill>
                <a:srgbClr val="FF0000"/>
              </a:solidFill>
            </a:endParaRPr>
          </a:p>
          <a:p>
            <a:pPr lvl="1"/>
            <a:r>
              <a:rPr lang="en-GB" sz="1600" dirty="0">
                <a:solidFill>
                  <a:srgbClr val="FF0000"/>
                </a:solidFill>
              </a:rPr>
              <a:t>Insert an anchored frame.  Insert caption inside a text frame inside the anchored frame.  Insert graphics inside the anchored frame.</a:t>
            </a:r>
            <a:endParaRPr lang="en-US" sz="1600" dirty="0">
              <a:solidFill>
                <a:srgbClr val="FF0000"/>
              </a:solidFill>
            </a:endParaRPr>
          </a:p>
          <a:p>
            <a:r>
              <a:rPr lang="en-GB" sz="2000" dirty="0"/>
              <a:t> Keep embedded figures using </a:t>
            </a:r>
            <a:r>
              <a:rPr lang="en-GB" sz="2000" dirty="0" err="1"/>
              <a:t>visio</a:t>
            </a:r>
            <a:r>
              <a:rPr lang="en-GB" sz="2000" dirty="0"/>
              <a:t> as long as possible</a:t>
            </a:r>
            <a:endParaRPr lang="en-US" sz="2000" dirty="0"/>
          </a:p>
          <a:p>
            <a:pPr lvl="1"/>
            <a:r>
              <a:rPr lang="en-GB" sz="1800" dirty="0"/>
              <a:t>Near the end of sponsor ballot,  turn these all into .</a:t>
            </a:r>
            <a:r>
              <a:rPr lang="en-GB" sz="1800" dirty="0" err="1"/>
              <a:t>wmf</a:t>
            </a:r>
            <a:r>
              <a:rPr lang="en-GB" sz="1800" dirty="0"/>
              <a:t> (windows meta file) format files (you can do this from </a:t>
            </a:r>
            <a:r>
              <a:rPr lang="en-GB" sz="1800" dirty="0" err="1"/>
              <a:t>visio</a:t>
            </a:r>
            <a:r>
              <a:rPr lang="en-GB" sz="1800" dirty="0"/>
              <a:t> using “save as”).   Keep separate files for the .</a:t>
            </a:r>
            <a:r>
              <a:rPr lang="en-GB" sz="1800" dirty="0" err="1"/>
              <a:t>vsd</a:t>
            </a:r>
            <a:r>
              <a:rPr lang="en-GB" sz="1800" dirty="0"/>
              <a:t> source and the .</a:t>
            </a:r>
            <a:r>
              <a:rPr lang="en-GB" sz="1800" dirty="0" err="1"/>
              <a:t>wmf</a:t>
            </a:r>
            <a:r>
              <a:rPr lang="en-GB" sz="1800" dirty="0"/>
              <a:t> file that is linked to from frame. There is likelihood we should use .</a:t>
            </a:r>
            <a:r>
              <a:rPr lang="en-GB" sz="1800" dirty="0" err="1"/>
              <a:t>emf</a:t>
            </a:r>
            <a:endParaRPr lang="en-GB" sz="1800" dirty="0"/>
          </a:p>
          <a:p>
            <a:r>
              <a:rPr lang="en-GB" sz="2000" dirty="0"/>
              <a:t>Frame templates for 11aa, 11ac, 11af</a:t>
            </a:r>
          </a:p>
        </p:txBody>
      </p:sp>
      <p:sp>
        <p:nvSpPr>
          <p:cNvPr id="3277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Nov 2016</a:t>
            </a:r>
          </a:p>
        </p:txBody>
      </p:sp>
      <p:sp>
        <p:nvSpPr>
          <p:cNvPr id="3277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Peter Ecclesine (Self)</a:t>
            </a:r>
          </a:p>
        </p:txBody>
      </p:sp>
      <p:sp>
        <p:nvSpPr>
          <p:cNvPr id="327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B6A5EF2C-B352-4DCD-8AF4-06278E96712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6409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/>
              <a:t>Slide </a:t>
            </a:r>
            <a:fld id="{AF256CC3-709F-4B73-B483-640656AD6A99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/>
              <a:t>Volunteer Editor Contacts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5181600"/>
          </a:xfrm>
          <a:noFill/>
        </p:spPr>
        <p:txBody>
          <a:bodyPr/>
          <a:lstStyle/>
          <a:p>
            <a:r>
              <a:rPr lang="en-US" sz="1600" dirty="0" err="1"/>
              <a:t>TGmc</a:t>
            </a:r>
            <a:r>
              <a:rPr lang="en-US" sz="1600" dirty="0"/>
              <a:t> – Adrian Stephens </a:t>
            </a:r>
            <a:r>
              <a:rPr lang="en-US" sz="1600" b="0" dirty="0"/>
              <a:t>– adrian.p.stephens@ieee.org </a:t>
            </a:r>
            <a:r>
              <a:rPr lang="en-US" sz="1600" dirty="0"/>
              <a:t>, Edward Au – </a:t>
            </a:r>
            <a:r>
              <a:rPr lang="en-US" sz="1600" b="0" u="sng" dirty="0">
                <a:hlinkClick r:id="rId3"/>
              </a:rPr>
              <a:t>edward.ks.au@huawei.com</a:t>
            </a:r>
            <a:r>
              <a:rPr lang="en-US" sz="1600" dirty="0"/>
              <a:t>, Emily Qi – </a:t>
            </a:r>
            <a:r>
              <a:rPr lang="en-US" sz="1600" b="0" dirty="0">
                <a:hlinkClick r:id="rId4"/>
              </a:rPr>
              <a:t>emily.h.qi@intel.com</a:t>
            </a:r>
            <a:r>
              <a:rPr lang="en-US" sz="1600" b="0" dirty="0"/>
              <a:t> </a:t>
            </a:r>
            <a:endParaRPr lang="en-US" sz="1600" dirty="0"/>
          </a:p>
          <a:p>
            <a:r>
              <a:rPr lang="en-US" sz="1600" dirty="0" err="1"/>
              <a:t>TGah</a:t>
            </a:r>
            <a:r>
              <a:rPr lang="en-US" sz="1600" dirty="0"/>
              <a:t> – Yongho Seok </a:t>
            </a:r>
            <a:r>
              <a:rPr lang="en-US" sz="1600" b="0" dirty="0">
                <a:hlinkClick r:id="rId5"/>
              </a:rPr>
              <a:t>yongho.seok@gmail.com</a:t>
            </a:r>
            <a:r>
              <a:rPr lang="en-US" sz="1600" b="0" dirty="0"/>
              <a:t>,  </a:t>
            </a:r>
            <a:r>
              <a:rPr lang="en-US" sz="1600" dirty="0"/>
              <a:t>Alfred </a:t>
            </a:r>
            <a:r>
              <a:rPr lang="en-US" sz="1600" dirty="0" err="1"/>
              <a:t>Asterjadhi</a:t>
            </a:r>
            <a:r>
              <a:rPr lang="en-US" sz="1600" dirty="0"/>
              <a:t> – </a:t>
            </a:r>
            <a:r>
              <a:rPr lang="en-US" sz="1600" b="0" dirty="0">
                <a:hlinkClick r:id="rId6"/>
              </a:rPr>
              <a:t>aasterja@qti.qualcomm.com</a:t>
            </a:r>
            <a:r>
              <a:rPr lang="en-US" sz="1600" b="0" dirty="0"/>
              <a:t>   </a:t>
            </a:r>
          </a:p>
          <a:p>
            <a:r>
              <a:rPr lang="en-US" sz="1600" dirty="0" err="1"/>
              <a:t>TGai</a:t>
            </a:r>
            <a:r>
              <a:rPr lang="en-US" sz="1600" dirty="0"/>
              <a:t> – Lee Armstrong – </a:t>
            </a:r>
            <a:r>
              <a:rPr lang="en-US" sz="1600" b="0" dirty="0">
                <a:hlinkClick r:id="rId7"/>
              </a:rPr>
              <a:t>LRA@tiac.net</a:t>
            </a:r>
            <a:r>
              <a:rPr lang="en-US" sz="1600" b="0" dirty="0"/>
              <a:t>, </a:t>
            </a:r>
            <a:r>
              <a:rPr lang="en-US" sz="1600" dirty="0"/>
              <a:t>Ping FANG </a:t>
            </a:r>
            <a:r>
              <a:rPr lang="en-US" sz="1600" b="0" dirty="0">
                <a:hlinkClick r:id="rId8"/>
              </a:rPr>
              <a:t>Ping.FANG@huawei.com</a:t>
            </a:r>
            <a:endParaRPr lang="en-US" sz="1600" b="0" dirty="0"/>
          </a:p>
          <a:p>
            <a:r>
              <a:rPr lang="en-US" sz="1600" dirty="0" err="1"/>
              <a:t>TGaj</a:t>
            </a:r>
            <a:r>
              <a:rPr lang="en-US" sz="1600" dirty="0"/>
              <a:t> – </a:t>
            </a:r>
            <a:r>
              <a:rPr lang="en-US" sz="1600" dirty="0" err="1"/>
              <a:t>Jiamin</a:t>
            </a:r>
            <a:r>
              <a:rPr lang="en-US" sz="1600" dirty="0"/>
              <a:t> CHEN – </a:t>
            </a:r>
            <a:r>
              <a:rPr lang="en-US" sz="1600" b="0" dirty="0">
                <a:hlinkClick r:id="rId9"/>
              </a:rPr>
              <a:t>jiamin.chen@mail01.huawei.com</a:t>
            </a:r>
            <a:r>
              <a:rPr lang="en-US" sz="1600" b="0" dirty="0"/>
              <a:t> , </a:t>
            </a:r>
            <a:r>
              <a:rPr lang="en-US" sz="1600" dirty="0" err="1"/>
              <a:t>Shiwen</a:t>
            </a:r>
            <a:r>
              <a:rPr lang="en-US" sz="1600" dirty="0"/>
              <a:t> He – </a:t>
            </a:r>
            <a:r>
              <a:rPr lang="en-US" sz="1600" b="0" u="sng" dirty="0">
                <a:hlinkClick r:id="rId10"/>
              </a:rPr>
              <a:t>shiwenhe@seu.edu.cn</a:t>
            </a:r>
            <a:endParaRPr lang="en-US" sz="1600" b="0" dirty="0"/>
          </a:p>
          <a:p>
            <a:r>
              <a:rPr lang="en-US" sz="1600" dirty="0" err="1"/>
              <a:t>TGak</a:t>
            </a:r>
            <a:r>
              <a:rPr lang="en-US" sz="1600" dirty="0"/>
              <a:t> – Donald Eastlake – </a:t>
            </a:r>
            <a:r>
              <a:rPr lang="en-US" sz="1600" b="0" dirty="0">
                <a:hlinkClick r:id="rId11"/>
              </a:rPr>
              <a:t>d3e3e3@gmail.com</a:t>
            </a:r>
            <a:r>
              <a:rPr lang="en-US" sz="1600" b="0" dirty="0"/>
              <a:t>, </a:t>
            </a:r>
            <a:r>
              <a:rPr lang="en-US" sz="1600" dirty="0"/>
              <a:t>Norm Finn – </a:t>
            </a:r>
            <a:r>
              <a:rPr lang="en-US" sz="1600" b="0" dirty="0"/>
              <a:t>?</a:t>
            </a:r>
          </a:p>
          <a:p>
            <a:r>
              <a:rPr lang="en-US" sz="1600" dirty="0" err="1"/>
              <a:t>TGaq</a:t>
            </a:r>
            <a:r>
              <a:rPr lang="en-US" sz="1600" dirty="0"/>
              <a:t> – Lee Armstrong – </a:t>
            </a:r>
            <a:r>
              <a:rPr lang="en-US" sz="1600" b="0" dirty="0">
                <a:hlinkClick r:id="rId7"/>
              </a:rPr>
              <a:t>LRA@tiac.net</a:t>
            </a:r>
            <a:r>
              <a:rPr lang="en-US" sz="1600" b="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TGax</a:t>
            </a:r>
            <a:r>
              <a:rPr lang="en-US" sz="1600" b="1" dirty="0"/>
              <a:t> – Robert Stacey </a:t>
            </a:r>
            <a:r>
              <a:rPr lang="en-US" sz="1600" dirty="0"/>
              <a:t>– </a:t>
            </a:r>
            <a:r>
              <a:rPr lang="en-US" sz="1600" dirty="0">
                <a:hlinkClick r:id="rId12"/>
              </a:rPr>
              <a:t>robert.stacey@intel.com</a:t>
            </a:r>
            <a:r>
              <a:rPr lang="en-US" sz="1600" dirty="0"/>
              <a:t> </a:t>
            </a:r>
            <a:r>
              <a:rPr lang="en-US" sz="1600" b="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TGay</a:t>
            </a:r>
            <a:r>
              <a:rPr lang="en-US" sz="1600" b="1" dirty="0"/>
              <a:t> – Carlos </a:t>
            </a:r>
            <a:r>
              <a:rPr lang="en-US" sz="1600" b="1" dirty="0" err="1"/>
              <a:t>Cordeiro</a:t>
            </a:r>
            <a:r>
              <a:rPr lang="en-US" sz="1600" b="1" dirty="0"/>
              <a:t> </a:t>
            </a:r>
            <a:r>
              <a:rPr lang="en-US" sz="1600" dirty="0"/>
              <a:t>– </a:t>
            </a:r>
            <a:r>
              <a:rPr lang="en-US" sz="1600" dirty="0">
                <a:hlinkClick r:id="rId13"/>
              </a:rPr>
              <a:t>carlos.cordeiro@intel.com</a:t>
            </a:r>
            <a:r>
              <a:rPr lang="en-US" sz="1600" dirty="0"/>
              <a:t> 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TGaz</a:t>
            </a:r>
            <a:r>
              <a:rPr lang="en-US" sz="1600" b="1" dirty="0"/>
              <a:t> – Chao Chun Wang </a:t>
            </a:r>
            <a:r>
              <a:rPr lang="en-US" sz="1600" dirty="0"/>
              <a:t>– </a:t>
            </a:r>
            <a:r>
              <a:rPr lang="en-US" sz="1600" dirty="0">
                <a:hlinkClick r:id="rId14"/>
              </a:rPr>
              <a:t>chaochun.wang@mediatek.com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dirty="0"/>
              <a:t>Editors Emeritus:</a:t>
            </a:r>
          </a:p>
          <a:p>
            <a:pPr lvl="1"/>
            <a:r>
              <a:rPr lang="en-US" sz="1400" dirty="0" err="1"/>
              <a:t>TGaa</a:t>
            </a:r>
            <a:r>
              <a:rPr lang="en-US" sz="1400" dirty="0"/>
              <a:t> – Alex Ashley – </a:t>
            </a:r>
            <a:r>
              <a:rPr lang="en-US" sz="1400" dirty="0">
                <a:hlinkClick r:id="rId15"/>
              </a:rPr>
              <a:t>alex.ashley@hotmail.co.uk</a:t>
            </a:r>
            <a:endParaRPr lang="en-US" sz="1400" dirty="0"/>
          </a:p>
          <a:p>
            <a:pPr lvl="1"/>
            <a:r>
              <a:rPr lang="en-US" sz="1400" dirty="0" err="1"/>
              <a:t>TGac</a:t>
            </a:r>
            <a:r>
              <a:rPr lang="en-US" sz="1400" dirty="0"/>
              <a:t> – Robert Stacey – </a:t>
            </a:r>
            <a:r>
              <a:rPr lang="en-US" sz="1400" dirty="0">
                <a:hlinkClick r:id="rId12"/>
              </a:rPr>
              <a:t>robert.stacey@intel.com</a:t>
            </a:r>
            <a:r>
              <a:rPr lang="en-US" sz="1400" dirty="0"/>
              <a:t> </a:t>
            </a:r>
          </a:p>
          <a:p>
            <a:pPr lvl="1"/>
            <a:r>
              <a:rPr lang="en-US" sz="1400" dirty="0" err="1"/>
              <a:t>TGad</a:t>
            </a:r>
            <a:r>
              <a:rPr lang="en-US" sz="1400" dirty="0"/>
              <a:t> – Carlos Cordeiro – </a:t>
            </a:r>
            <a:r>
              <a:rPr lang="en-US" sz="1400" dirty="0">
                <a:hlinkClick r:id="rId13"/>
              </a:rPr>
              <a:t>carlos.cordeiro@intel.com</a:t>
            </a:r>
            <a:r>
              <a:rPr lang="en-US" sz="1400" dirty="0"/>
              <a:t>  </a:t>
            </a:r>
          </a:p>
          <a:p>
            <a:pPr lvl="1"/>
            <a:r>
              <a:rPr lang="en-US" sz="1400" dirty="0" err="1"/>
              <a:t>TGae</a:t>
            </a:r>
            <a:r>
              <a:rPr lang="en-US" sz="1400" dirty="0"/>
              <a:t> – Henry </a:t>
            </a:r>
            <a:r>
              <a:rPr lang="en-US" sz="1400" dirty="0" err="1"/>
              <a:t>Ptasinski</a:t>
            </a:r>
            <a:r>
              <a:rPr lang="en-US" sz="1400" dirty="0"/>
              <a:t> – </a:t>
            </a:r>
            <a:r>
              <a:rPr lang="en-US" sz="1400" dirty="0">
                <a:hlinkClick r:id="rId16"/>
              </a:rPr>
              <a:t>henry@LOGOUT.COM</a:t>
            </a:r>
            <a:r>
              <a:rPr lang="en-US" sz="1400" dirty="0"/>
              <a:t> </a:t>
            </a:r>
          </a:p>
          <a:p>
            <a:pPr lvl="1"/>
            <a:r>
              <a:rPr lang="en-US" sz="1400" dirty="0" err="1"/>
              <a:t>TGaf</a:t>
            </a:r>
            <a:r>
              <a:rPr lang="en-US" sz="1400" dirty="0"/>
              <a:t> – Peter Ecclesine – </a:t>
            </a:r>
            <a:r>
              <a:rPr lang="en-US" sz="1400" dirty="0">
                <a:hlinkClick r:id="rId17"/>
              </a:rPr>
              <a:t>petere@ieee.org</a:t>
            </a:r>
            <a:r>
              <a:rPr lang="en-US" sz="1400" dirty="0"/>
              <a:t>  </a:t>
            </a:r>
          </a:p>
          <a:p>
            <a:pPr lvl="1"/>
            <a:r>
              <a:rPr lang="en-US" sz="1400" dirty="0" err="1"/>
              <a:t>TGaq</a:t>
            </a:r>
            <a:r>
              <a:rPr lang="en-US" sz="1400" dirty="0"/>
              <a:t> – Dan Gal –  </a:t>
            </a:r>
            <a:r>
              <a:rPr lang="en-US" sz="1400" dirty="0">
                <a:hlinkClick r:id="rId18"/>
              </a:rPr>
              <a:t>ddrgal@gmail.com</a:t>
            </a:r>
            <a:r>
              <a:rPr lang="en-US" sz="1400" dirty="0"/>
              <a:t> </a:t>
            </a:r>
          </a:p>
          <a:p>
            <a:pPr lvl="1"/>
            <a:endParaRPr lang="en-US" sz="1600" dirty="0"/>
          </a:p>
        </p:txBody>
      </p:sp>
      <p:sp>
        <p:nvSpPr>
          <p:cNvPr id="19462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Peter Ecclesine (Self)</a:t>
            </a:r>
          </a:p>
        </p:txBody>
      </p:sp>
      <p:sp>
        <p:nvSpPr>
          <p:cNvPr id="19463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Nov 2016</a:t>
            </a:r>
          </a:p>
        </p:txBody>
      </p:sp>
    </p:spTree>
    <p:extLst>
      <p:ext uri="{BB962C8B-B14F-4D97-AF65-F5344CB8AC3E}">
        <p14:creationId xmlns:p14="http://schemas.microsoft.com/office/powerpoint/2010/main" val="31824226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802.11-2016 and amendment publication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802.11-2016 will be published by yearend 2016.</a:t>
            </a:r>
          </a:p>
          <a:p>
            <a:r>
              <a:rPr lang="en-US" dirty="0"/>
              <a:t>Our IEEE amendments publication editor is not available in January and February</a:t>
            </a:r>
          </a:p>
          <a:p>
            <a:r>
              <a:rPr lang="en-US" dirty="0"/>
              <a:t>802.11ai may be published in 2016, but it looks like 11ah is too large to publish this year</a:t>
            </a:r>
          </a:p>
          <a:p>
            <a:r>
              <a:rPr lang="en-US" dirty="0"/>
              <a:t>For continuity and coherence, it looks like delaying publication of 11ah to March/April is possible</a:t>
            </a:r>
          </a:p>
          <a:p>
            <a:r>
              <a:rPr lang="en-US" dirty="0"/>
              <a:t>We will revisit 11ah publication in January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Peter Ecclesine (Self)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5284E455-25C1-4B8F-B461-78E9C8FDBAC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6069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MDR findings for 802.11aj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TGaj</a:t>
            </a:r>
            <a:r>
              <a:rPr lang="en-US" dirty="0"/>
              <a:t> MDR report</a:t>
            </a:r>
          </a:p>
          <a:p>
            <a:pPr lvl="1"/>
            <a:r>
              <a:rPr lang="en-US" dirty="0">
                <a:hlinkClick r:id="rId2"/>
              </a:rPr>
              <a:t>https://mentor.ieee.org/802.11/dcn/16/11-16-1333-02-0000-tgaj-mdr-report.docx</a:t>
            </a:r>
            <a:r>
              <a:rPr lang="en-US" dirty="0"/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Peter Ecclesine (Self)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5284E455-25C1-4B8F-B461-78E9C8FDBAC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3118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amendment style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/>
          <a:lstStyle/>
          <a:p>
            <a:r>
              <a:rPr lang="en-US" dirty="0"/>
              <a:t>D0.1 clause 25 is HE MAC behavior modifying clauses 10 and 11; clause 26 is HE PHY behavior. </a:t>
            </a:r>
          </a:p>
          <a:p>
            <a:r>
              <a:rPr lang="en-US" dirty="0"/>
              <a:t>Comments on the new style are “mixed”. See 16/1472r0 slide 3 hierarchy diagram (next slide in  16/1373). </a:t>
            </a:r>
          </a:p>
          <a:p>
            <a:r>
              <a:rPr lang="en-US" dirty="0"/>
              <a:t>Some discussion on how amendment becomes core in next revision. </a:t>
            </a:r>
          </a:p>
          <a:p>
            <a:r>
              <a:rPr lang="en-US" dirty="0"/>
              <a:t>Will have January time to continue discussion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5284E455-25C1-4B8F-B461-78E9C8FDBAC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054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proliferation of STA types and their requirement inheritance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2CC4D41-5DD7-4E30-AC49-D50706A72133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222306" y="2654783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HT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643938" y="2654782"/>
            <a:ext cx="9389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VHT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476694" y="4186047"/>
            <a:ext cx="9389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DMG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93931" y="1828800"/>
            <a:ext cx="7715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S1G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75290" y="4186046"/>
            <a:ext cx="1164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EDMG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093164" y="5061796"/>
            <a:ext cx="1164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45MG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215075" y="2656509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HE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676401" y="2654782"/>
            <a:ext cx="810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QoS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068216" y="4425914"/>
            <a:ext cx="9389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Mesh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121684" y="5331360"/>
            <a:ext cx="9389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FILS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097884" y="5900036"/>
            <a:ext cx="9389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GLK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093164" y="4726171"/>
            <a:ext cx="1164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CDMG</a:t>
            </a:r>
          </a:p>
        </p:txBody>
      </p:sp>
      <p:cxnSp>
        <p:nvCxnSpPr>
          <p:cNvPr id="24" name="Straight Arrow Connector 23"/>
          <p:cNvCxnSpPr>
            <a:stCxn id="18" idx="3"/>
            <a:endCxn id="10" idx="1"/>
          </p:cNvCxnSpPr>
          <p:nvPr/>
        </p:nvCxnSpPr>
        <p:spPr bwMode="auto">
          <a:xfrm>
            <a:off x="2486475" y="2885615"/>
            <a:ext cx="735831" cy="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6" name="Straight Arrow Connector 25"/>
          <p:cNvCxnSpPr>
            <a:stCxn id="10" idx="3"/>
            <a:endCxn id="11" idx="1"/>
          </p:cNvCxnSpPr>
          <p:nvPr/>
        </p:nvCxnSpPr>
        <p:spPr bwMode="auto">
          <a:xfrm flipV="1">
            <a:off x="3908106" y="2885615"/>
            <a:ext cx="735832" cy="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8" name="Straight Arrow Connector 27"/>
          <p:cNvCxnSpPr>
            <a:stCxn id="11" idx="3"/>
            <a:endCxn id="17" idx="1"/>
          </p:cNvCxnSpPr>
          <p:nvPr/>
        </p:nvCxnSpPr>
        <p:spPr bwMode="auto">
          <a:xfrm>
            <a:off x="5582919" y="2885615"/>
            <a:ext cx="632156" cy="172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2" name="TextBox 31"/>
          <p:cNvSpPr txBox="1"/>
          <p:nvPr/>
        </p:nvSpPr>
        <p:spPr>
          <a:xfrm>
            <a:off x="6224177" y="1828800"/>
            <a:ext cx="16258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S1G relay</a:t>
            </a:r>
          </a:p>
        </p:txBody>
      </p:sp>
      <p:cxnSp>
        <p:nvCxnSpPr>
          <p:cNvPr id="34" name="Straight Arrow Connector 33"/>
          <p:cNvCxnSpPr>
            <a:stCxn id="14" idx="3"/>
            <a:endCxn id="32" idx="1"/>
          </p:cNvCxnSpPr>
          <p:nvPr/>
        </p:nvCxnSpPr>
        <p:spPr bwMode="auto">
          <a:xfrm>
            <a:off x="5665481" y="2059633"/>
            <a:ext cx="55869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6" name="Straight Arrow Connector 35"/>
          <p:cNvCxnSpPr>
            <a:stCxn id="12" idx="3"/>
            <a:endCxn id="15" idx="1"/>
          </p:cNvCxnSpPr>
          <p:nvPr/>
        </p:nvCxnSpPr>
        <p:spPr bwMode="auto">
          <a:xfrm flipV="1">
            <a:off x="6415675" y="4416879"/>
            <a:ext cx="1259615" cy="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8" name="Straight Arrow Connector 37"/>
          <p:cNvCxnSpPr>
            <a:stCxn id="12" idx="3"/>
            <a:endCxn id="22" idx="1"/>
          </p:cNvCxnSpPr>
          <p:nvPr/>
        </p:nvCxnSpPr>
        <p:spPr bwMode="auto">
          <a:xfrm>
            <a:off x="6415675" y="4416880"/>
            <a:ext cx="677489" cy="5401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0" name="Straight Arrow Connector 39"/>
          <p:cNvCxnSpPr>
            <a:stCxn id="18" idx="3"/>
            <a:endCxn id="19" idx="1"/>
          </p:cNvCxnSpPr>
          <p:nvPr/>
        </p:nvCxnSpPr>
        <p:spPr bwMode="auto">
          <a:xfrm>
            <a:off x="2486475" y="2885615"/>
            <a:ext cx="1581741" cy="177113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50" name="TextBox 49"/>
          <p:cNvSpPr txBox="1"/>
          <p:nvPr/>
        </p:nvSpPr>
        <p:spPr>
          <a:xfrm>
            <a:off x="5665481" y="3358337"/>
            <a:ext cx="10567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TVHT</a:t>
            </a:r>
          </a:p>
        </p:txBody>
      </p:sp>
      <p:cxnSp>
        <p:nvCxnSpPr>
          <p:cNvPr id="52" name="Straight Arrow Connector 51"/>
          <p:cNvCxnSpPr>
            <a:stCxn id="18" idx="3"/>
            <a:endCxn id="12" idx="1"/>
          </p:cNvCxnSpPr>
          <p:nvPr/>
        </p:nvCxnSpPr>
        <p:spPr bwMode="auto">
          <a:xfrm>
            <a:off x="2486475" y="2885615"/>
            <a:ext cx="2990219" cy="153126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4" name="Straight Arrow Connector 53"/>
          <p:cNvCxnSpPr>
            <a:stCxn id="11" idx="2"/>
            <a:endCxn id="50" idx="1"/>
          </p:cNvCxnSpPr>
          <p:nvPr/>
        </p:nvCxnSpPr>
        <p:spPr bwMode="auto">
          <a:xfrm>
            <a:off x="5113429" y="3116447"/>
            <a:ext cx="552052" cy="472723"/>
          </a:xfrm>
          <a:prstGeom prst="straightConnector1">
            <a:avLst/>
          </a:prstGeom>
          <a:solidFill>
            <a:schemeClr val="accent1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6" name="Straight Arrow Connector 55"/>
          <p:cNvCxnSpPr>
            <a:stCxn id="18" idx="3"/>
            <a:endCxn id="14" idx="1"/>
          </p:cNvCxnSpPr>
          <p:nvPr/>
        </p:nvCxnSpPr>
        <p:spPr bwMode="auto">
          <a:xfrm flipV="1">
            <a:off x="2486475" y="2059633"/>
            <a:ext cx="2407456" cy="8259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60" name="TextBox 59"/>
          <p:cNvSpPr txBox="1"/>
          <p:nvPr/>
        </p:nvSpPr>
        <p:spPr>
          <a:xfrm>
            <a:off x="129706" y="4583998"/>
            <a:ext cx="292226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One technique we use to define feature set applicability is the STA type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523427" y="2654782"/>
            <a:ext cx="810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STA</a:t>
            </a:r>
          </a:p>
        </p:txBody>
      </p:sp>
      <p:cxnSp>
        <p:nvCxnSpPr>
          <p:cNvPr id="68" name="Straight Arrow Connector 67"/>
          <p:cNvCxnSpPr>
            <a:stCxn id="66" idx="3"/>
            <a:endCxn id="18" idx="1"/>
          </p:cNvCxnSpPr>
          <p:nvPr/>
        </p:nvCxnSpPr>
        <p:spPr bwMode="auto">
          <a:xfrm>
            <a:off x="1333501" y="2885615"/>
            <a:ext cx="3429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70" name="Straight Arrow Connector 69"/>
          <p:cNvCxnSpPr>
            <a:stCxn id="66" idx="3"/>
            <a:endCxn id="20" idx="1"/>
          </p:cNvCxnSpPr>
          <p:nvPr/>
        </p:nvCxnSpPr>
        <p:spPr bwMode="auto">
          <a:xfrm>
            <a:off x="1333501" y="2885615"/>
            <a:ext cx="2788183" cy="267657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72" name="Straight Arrow Connector 71"/>
          <p:cNvCxnSpPr>
            <a:stCxn id="66" idx="3"/>
            <a:endCxn id="21" idx="1"/>
          </p:cNvCxnSpPr>
          <p:nvPr/>
        </p:nvCxnSpPr>
        <p:spPr bwMode="auto">
          <a:xfrm>
            <a:off x="1333501" y="2885615"/>
            <a:ext cx="2764383" cy="324525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76" name="TextBox 75"/>
          <p:cNvSpPr txBox="1"/>
          <p:nvPr/>
        </p:nvSpPr>
        <p:spPr>
          <a:xfrm>
            <a:off x="147019" y="2455938"/>
            <a:ext cx="1415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(unadorned)</a:t>
            </a:r>
          </a:p>
        </p:txBody>
      </p:sp>
    </p:spTree>
    <p:extLst>
      <p:ext uri="{BB962C8B-B14F-4D97-AF65-F5344CB8AC3E}">
        <p14:creationId xmlns:p14="http://schemas.microsoft.com/office/powerpoint/2010/main" val="26401899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802.11 Style Guide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GB" dirty="0"/>
              <a:t>See 11-09-1034-11-0000-wg11-style-guide.doc</a:t>
            </a:r>
          </a:p>
          <a:p>
            <a:pPr lvl="1"/>
            <a:r>
              <a:rPr lang="en-US" dirty="0"/>
              <a:t>We updated 802.11 </a:t>
            </a:r>
            <a:r>
              <a:rPr lang="en-US" dirty="0" err="1"/>
              <a:t>WG</a:t>
            </a:r>
            <a:r>
              <a:rPr lang="en-US" dirty="0"/>
              <a:t> Style Guide based on 2012 IEEE Standards Style Manual and consistency changes in final publication of the 802.11 standard</a:t>
            </a:r>
            <a:endParaRPr lang="en-GB" dirty="0"/>
          </a:p>
          <a:p>
            <a:r>
              <a:rPr lang="en-US" b="0" dirty="0"/>
              <a:t>Editor’s responsibility includes checking the </a:t>
            </a:r>
            <a:r>
              <a:rPr lang="en-US" dirty="0"/>
              <a:t>2014 IEEE Standards Style Manual </a:t>
            </a:r>
            <a:r>
              <a:rPr lang="en-US" b="0" dirty="0"/>
              <a:t>when creating or updating drafts. </a:t>
            </a:r>
            <a:r>
              <a:rPr lang="en-GB" u="sng" dirty="0">
                <a:hlinkClick r:id="rId3"/>
              </a:rPr>
              <a:t>https://development.standards.ieee.org/myproject/Public/mytools/draft/styleman.pdf</a:t>
            </a:r>
            <a:endParaRPr lang="en-US" b="0" dirty="0"/>
          </a:p>
          <a:p>
            <a:r>
              <a:rPr lang="en-US" b="0" dirty="0"/>
              <a:t>Submissions with draft text should conform to both the </a:t>
            </a:r>
            <a:r>
              <a:rPr lang="en-US" b="0" dirty="0" err="1"/>
              <a:t>WG11</a:t>
            </a:r>
            <a:r>
              <a:rPr lang="en-US" b="0" dirty="0"/>
              <a:t> Style Guide and IEEE Standards Style Manual</a:t>
            </a:r>
          </a:p>
          <a:p>
            <a:r>
              <a:rPr lang="en-US" b="0" dirty="0"/>
              <a:t>Note that the Style Guide evolves with our practice, expect a revision in March</a:t>
            </a:r>
          </a:p>
          <a:p>
            <a:pPr>
              <a:buFontTx/>
              <a:buNone/>
            </a:pPr>
            <a:endParaRPr lang="en-GB" dirty="0"/>
          </a:p>
        </p:txBody>
      </p:sp>
      <p:sp>
        <p:nvSpPr>
          <p:cNvPr id="286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47D261DD-C19A-4D33-B792-98F42174A4B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28677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Peter Ecclesine (Self)</a:t>
            </a:r>
          </a:p>
        </p:txBody>
      </p:sp>
      <p:sp>
        <p:nvSpPr>
          <p:cNvPr id="28678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Nov 2016</a:t>
            </a:r>
          </a:p>
        </p:txBody>
      </p:sp>
    </p:spTree>
    <p:extLst>
      <p:ext uri="{BB962C8B-B14F-4D97-AF65-F5344CB8AC3E}">
        <p14:creationId xmlns:p14="http://schemas.microsoft.com/office/powerpoint/2010/main" val="32983821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/>
              <a:t>Slide </a:t>
            </a:r>
            <a:fld id="{267CEDAE-0893-43B3-92C5-6D110BF9235A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29699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Editor Amendment Ordering</a:t>
            </a:r>
          </a:p>
        </p:txBody>
      </p:sp>
      <p:graphicFrame>
        <p:nvGraphicFramePr>
          <p:cNvPr id="14461" name="Group 12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9823273"/>
              </p:ext>
            </p:extLst>
          </p:nvPr>
        </p:nvGraphicFramePr>
        <p:xfrm>
          <a:off x="914400" y="2398816"/>
          <a:ext cx="7772400" cy="3757822"/>
        </p:xfrm>
        <a:graphic>
          <a:graphicData uri="http://schemas.openxmlformats.org/drawingml/2006/table">
            <a:tbl>
              <a:tblPr/>
              <a:tblGrid>
                <a:gridCol w="28940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44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939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3469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Number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Task Group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Projected REVCOM Date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78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802.11REVmc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TGmc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- 3648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Dec 2016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78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TGai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- 170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Dec 2016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78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TGah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- 627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Dec 2016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078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TGaq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- 34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39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TGaj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- 288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Jul 2017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039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TGak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- 86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Jan 2018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039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TGax - 317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Dec 2018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039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TGay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Nov 2019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078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TGaz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9754" name="Rectangle 65"/>
          <p:cNvSpPr>
            <a:spLocks noChangeArrowheads="1"/>
          </p:cNvSpPr>
          <p:nvPr/>
        </p:nvSpPr>
        <p:spPr bwMode="auto">
          <a:xfrm>
            <a:off x="533400" y="1219200"/>
            <a:ext cx="792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b="1" dirty="0"/>
              <a:t>Data as of </a:t>
            </a:r>
            <a:r>
              <a:rPr lang="en-US" sz="1400" b="1" dirty="0">
                <a:solidFill>
                  <a:srgbClr val="FF0000"/>
                </a:solidFill>
              </a:rPr>
              <a:t>Nov 2016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dirty="0"/>
              <a:t>See </a:t>
            </a:r>
            <a:r>
              <a:rPr lang="en-US" sz="1400" dirty="0">
                <a:hlinkClick r:id="rId3"/>
              </a:rPr>
              <a:t>http://grouper.ieee.org/groups/802/11/Reports/802.11_Timelines.htm</a:t>
            </a:r>
            <a:endParaRPr lang="en-US" sz="1400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dirty="0"/>
              <a:t>In July 2016, Editors changed the running order and will revisit in Mar 2017, maintaining this order in the interim </a:t>
            </a:r>
          </a:p>
        </p:txBody>
      </p:sp>
      <p:sp>
        <p:nvSpPr>
          <p:cNvPr id="29755" name="Text Box 66"/>
          <p:cNvSpPr txBox="1">
            <a:spLocks noChangeArrowheads="1"/>
          </p:cNvSpPr>
          <p:nvPr/>
        </p:nvSpPr>
        <p:spPr bwMode="auto">
          <a:xfrm>
            <a:off x="6705600" y="609600"/>
            <a:ext cx="1981200" cy="822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Amendment numbering is editorial! No need to make ballot comments on these dynamic numbers!</a:t>
            </a:r>
          </a:p>
        </p:txBody>
      </p:sp>
      <p:sp>
        <p:nvSpPr>
          <p:cNvPr id="29756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Peter Ecclesine (Self)</a:t>
            </a:r>
          </a:p>
        </p:txBody>
      </p:sp>
      <p:sp>
        <p:nvSpPr>
          <p:cNvPr id="29757" name="Date Placeholder 7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Nov 2016</a:t>
            </a:r>
          </a:p>
        </p:txBody>
      </p:sp>
    </p:spTree>
    <p:extLst>
      <p:ext uri="{BB962C8B-B14F-4D97-AF65-F5344CB8AC3E}">
        <p14:creationId xmlns:p14="http://schemas.microsoft.com/office/powerpoint/2010/main" val="15245520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16"/>
          <p:cNvSpPr txBox="1">
            <a:spLocks noChangeArrowheads="1"/>
          </p:cNvSpPr>
          <p:nvPr/>
        </p:nvSpPr>
        <p:spPr bwMode="auto">
          <a:xfrm>
            <a:off x="7543800" y="762000"/>
            <a:ext cx="1295400" cy="457200"/>
          </a:xfrm>
          <a:prstGeom prst="rect">
            <a:avLst/>
          </a:prstGeom>
          <a:solidFill>
            <a:srgbClr val="92D050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dirty="0"/>
              <a:t>Most current doc shaded green.</a:t>
            </a:r>
            <a:endParaRPr lang="en-US" b="1" dirty="0"/>
          </a:p>
        </p:txBody>
      </p:sp>
      <p:graphicFrame>
        <p:nvGraphicFramePr>
          <p:cNvPr id="79875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7769583"/>
              </p:ext>
            </p:extLst>
          </p:nvPr>
        </p:nvGraphicFramePr>
        <p:xfrm>
          <a:off x="457200" y="1371600"/>
          <a:ext cx="8262379" cy="4099560"/>
        </p:xfrm>
        <a:graphic>
          <a:graphicData uri="http://schemas.openxmlformats.org/drawingml/2006/table">
            <a:tbl>
              <a:tblPr/>
              <a:tblGrid>
                <a:gridCol w="3256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29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82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1023379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261938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10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Published </a:t>
                      </a: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or </a:t>
                      </a: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Draft</a:t>
                      </a: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Baseline Documents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Source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MDR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Style Guide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Editor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Snapshot Date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1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Published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814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8.0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12.0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Edward Au, Emily Qi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12-Sep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8.0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11.0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Frame 12.0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Lee Armstrong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Ping FANG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4-Nov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8.0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10.0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11.0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Yongho</a:t>
                      </a: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Seok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Alfred </a:t>
                      </a:r>
                      <a:r>
                        <a:rPr lang="en-US" sz="12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Asterjadhi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13-Sep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8.0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7.0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12.0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Lee Armstrong 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4-Nov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5.0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6.0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5.0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1.2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2.4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Word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Donald Eastlake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Norm Finn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13-Sep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146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7.0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0000CC"/>
                          </a:solidFill>
                        </a:rPr>
                        <a:t>6.2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0000CC"/>
                          </a:solidFill>
                        </a:rPr>
                        <a:t>5.0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3.0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1.3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3.0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10.0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Jiamin</a:t>
                      </a: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Chen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Shiwen</a:t>
                      </a: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He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7-Nov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8.0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10.0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9.0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0000CC"/>
                          </a:solidFill>
                        </a:rPr>
                        <a:t>3.0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2.0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0000CC"/>
                          </a:solidFill>
                        </a:rPr>
                        <a:t>1.0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0.5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12.0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4-Nov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718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Carlos </a:t>
                      </a:r>
                      <a:r>
                        <a:rPr kumimoji="0" lang="en-US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Cordeiro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3-Nov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Chao Chun Wang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12-Sep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31970" name="Text Box 116"/>
          <p:cNvSpPr txBox="1">
            <a:spLocks noChangeArrowheads="1"/>
          </p:cNvSpPr>
          <p:nvPr/>
        </p:nvSpPr>
        <p:spPr bwMode="auto">
          <a:xfrm>
            <a:off x="152400" y="838200"/>
            <a:ext cx="16764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Changes from  last report shown in </a:t>
            </a:r>
            <a:r>
              <a:rPr lang="en-US" b="1">
                <a:solidFill>
                  <a:srgbClr val="FF0000"/>
                </a:solidFill>
              </a:rPr>
              <a:t>red.</a:t>
            </a:r>
          </a:p>
        </p:txBody>
      </p:sp>
      <p:sp>
        <p:nvSpPr>
          <p:cNvPr id="31971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31972" name="Slide Number Placeholder 8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/>
              <a:t>Slide </a:t>
            </a:r>
            <a:fld id="{3CC2130E-942E-44E1-91AF-4824D5157D33}" type="slidenum">
              <a:rPr lang="en-US"/>
              <a:pPr algn="ctr"/>
              <a:t>9</a:t>
            </a:fld>
            <a:endParaRPr lang="en-US"/>
          </a:p>
        </p:txBody>
      </p:sp>
      <p:sp>
        <p:nvSpPr>
          <p:cNvPr id="31973" name="Text Box 231"/>
          <p:cNvSpPr txBox="1">
            <a:spLocks noChangeArrowheads="1"/>
          </p:cNvSpPr>
          <p:nvPr/>
        </p:nvSpPr>
        <p:spPr bwMode="auto">
          <a:xfrm>
            <a:off x="152400" y="609600"/>
            <a:ext cx="1219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600" dirty="0">
                <a:solidFill>
                  <a:srgbClr val="FF0000"/>
                </a:solidFill>
                <a:latin typeface="Arial" charset="0"/>
              </a:rPr>
              <a:t>Nov 2016</a:t>
            </a:r>
            <a:endParaRPr lang="en-US" sz="18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31974" name="Rectangle 232"/>
          <p:cNvSpPr>
            <a:spLocks noGrp="1" noChangeArrowheads="1"/>
          </p:cNvSpPr>
          <p:nvPr>
            <p:ph type="title" idx="4294967295"/>
          </p:nvPr>
        </p:nvSpPr>
        <p:spPr>
          <a:xfrm>
            <a:off x="696913" y="691116"/>
            <a:ext cx="7772400" cy="457200"/>
          </a:xfrm>
        </p:spPr>
        <p:txBody>
          <a:bodyPr/>
          <a:lstStyle/>
          <a:p>
            <a:r>
              <a:rPr lang="en-US" sz="2800" dirty="0"/>
              <a:t>Draft Development Snapshot</a:t>
            </a:r>
            <a:endParaRPr lang="en-GB" sz="2800" dirty="0"/>
          </a:p>
        </p:txBody>
      </p:sp>
      <p:sp>
        <p:nvSpPr>
          <p:cNvPr id="31975" name="Slide Number Placeholder 9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795EAAF8-1103-4F9A-8384-029AC986883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31976" name="Footer Placeholder 10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Peter Ecclesine (Self)</a:t>
            </a:r>
            <a:endParaRPr lang="en-US" dirty="0"/>
          </a:p>
        </p:txBody>
      </p:sp>
      <p:sp>
        <p:nvSpPr>
          <p:cNvPr id="31977" name="Date Placeholder 10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Nov 2016</a:t>
            </a:r>
          </a:p>
        </p:txBody>
      </p:sp>
    </p:spTree>
    <p:extLst>
      <p:ext uri="{BB962C8B-B14F-4D97-AF65-F5344CB8AC3E}">
        <p14:creationId xmlns:p14="http://schemas.microsoft.com/office/powerpoint/2010/main" val="3355327869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838</Words>
  <Application>Microsoft Office PowerPoint</Application>
  <PresentationFormat>On-screen Show (4:3)</PresentationFormat>
  <Paragraphs>259</Paragraphs>
  <Slides>10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Times New Roman</vt:lpstr>
      <vt:lpstr>Default Design</vt:lpstr>
      <vt:lpstr>Document</vt:lpstr>
      <vt:lpstr>802.11 WG Editor’s Meeting (Nov ‘16)</vt:lpstr>
      <vt:lpstr>Volunteer Editor Contacts</vt:lpstr>
      <vt:lpstr>802.11-2016 and amendment publication</vt:lpstr>
      <vt:lpstr>Review MDR findings for 802.11aj</vt:lpstr>
      <vt:lpstr>New amendment style review</vt:lpstr>
      <vt:lpstr>The proliferation of STA types and their requirement inheritance</vt:lpstr>
      <vt:lpstr>802.11 Style Guide</vt:lpstr>
      <vt:lpstr>Editor Amendment Ordering</vt:lpstr>
      <vt:lpstr>Draft Development Snapshot</vt:lpstr>
      <vt:lpstr>MIB style, Visio and Frame practices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2012-11-02T16:14:11Z</dcterms:created>
  <dcterms:modified xsi:type="dcterms:W3CDTF">2016-11-10T20:38:32Z</dcterms:modified>
</cp:coreProperties>
</file>