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2"/>
  </p:notesMasterIdLst>
  <p:handoutMasterIdLst>
    <p:handoutMasterId r:id="rId33"/>
  </p:handoutMasterIdLst>
  <p:sldIdLst>
    <p:sldId id="295" r:id="rId2"/>
    <p:sldId id="356" r:id="rId3"/>
    <p:sldId id="357" r:id="rId4"/>
    <p:sldId id="358" r:id="rId5"/>
    <p:sldId id="359" r:id="rId6"/>
    <p:sldId id="360" r:id="rId7"/>
    <p:sldId id="387" r:id="rId8"/>
    <p:sldId id="361" r:id="rId9"/>
    <p:sldId id="362" r:id="rId10"/>
    <p:sldId id="363" r:id="rId11"/>
    <p:sldId id="364" r:id="rId12"/>
    <p:sldId id="365" r:id="rId13"/>
    <p:sldId id="385" r:id="rId14"/>
    <p:sldId id="386" r:id="rId15"/>
    <p:sldId id="388" r:id="rId16"/>
    <p:sldId id="366" r:id="rId17"/>
    <p:sldId id="367" r:id="rId18"/>
    <p:sldId id="381" r:id="rId19"/>
    <p:sldId id="369" r:id="rId20"/>
    <p:sldId id="384" r:id="rId21"/>
    <p:sldId id="371" r:id="rId22"/>
    <p:sldId id="372" r:id="rId23"/>
    <p:sldId id="373" r:id="rId24"/>
    <p:sldId id="374" r:id="rId25"/>
    <p:sldId id="375" r:id="rId26"/>
    <p:sldId id="376" r:id="rId27"/>
    <p:sldId id="377" r:id="rId28"/>
    <p:sldId id="378" r:id="rId29"/>
    <p:sldId id="379" r:id="rId30"/>
    <p:sldId id="382"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66" d="100"/>
          <a:sy n="66" d="100"/>
        </p:scale>
        <p:origin x="1608" y="2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18</a:t>
            </a:fld>
            <a:endParaRPr lang="en-US"/>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60421" name="Rectangle 7"/>
          <p:cNvSpPr>
            <a:spLocks noGrp="1" noChangeArrowheads="1"/>
          </p:cNvSpPr>
          <p:nvPr>
            <p:ph type="sldNum" sz="quarter" idx="5"/>
          </p:nvPr>
        </p:nvSpPr>
        <p:spPr>
          <a:noFill/>
        </p:spPr>
        <p:txBody>
          <a:bodyPr/>
          <a:lstStyle/>
          <a:p>
            <a:r>
              <a:rPr lang="en-US"/>
              <a:t>Page </a:t>
            </a:r>
            <a:fld id="{F9C44FAB-61B8-4A66-BBA1-94E6BB943BF4}" type="slidenum">
              <a:rPr lang="en-US" smtClean="0"/>
              <a:pPr/>
              <a:t>19</a:t>
            </a:fld>
            <a:endParaRPr lang="en-US"/>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20</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4</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1205" name="Rectangle 7"/>
          <p:cNvSpPr>
            <a:spLocks noGrp="1" noChangeArrowheads="1"/>
          </p:cNvSpPr>
          <p:nvPr>
            <p:ph type="sldNum" sz="quarter" idx="5"/>
          </p:nvPr>
        </p:nvSpPr>
        <p:spPr>
          <a:noFill/>
        </p:spPr>
        <p:txBody>
          <a:bodyPr/>
          <a:lstStyle/>
          <a:p>
            <a:r>
              <a:rPr lang="en-US"/>
              <a:t>Page </a:t>
            </a:r>
            <a:fld id="{2A966BB1-2648-428D-89B2-DEE69CF444F7}" type="slidenum">
              <a:rPr lang="en-US" smtClean="0"/>
              <a:pPr/>
              <a:t>5</a:t>
            </a:fld>
            <a:endParaRPr lang="en-US"/>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3255" name="Slide Number Placeholder 5"/>
          <p:cNvSpPr>
            <a:spLocks noGrp="1"/>
          </p:cNvSpPr>
          <p:nvPr>
            <p:ph type="sldNum" sz="quarter" idx="5"/>
          </p:nvPr>
        </p:nvSpPr>
        <p:spPr>
          <a:noFill/>
        </p:spPr>
        <p:txBody>
          <a:bodyPr/>
          <a:lstStyle/>
          <a:p>
            <a:r>
              <a:rPr lang="en-US"/>
              <a:t>Page </a:t>
            </a:r>
            <a:fld id="{17C76FB5-D21E-4856-9A2E-583C467B7A54}" type="slidenum">
              <a:rPr lang="en-US" smtClean="0"/>
              <a:pPr/>
              <a:t>8</a:t>
            </a:fld>
            <a:endParaRPr lang="en-US"/>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4277" name="Rectangle 7"/>
          <p:cNvSpPr>
            <a:spLocks noGrp="1" noChangeArrowheads="1"/>
          </p:cNvSpPr>
          <p:nvPr>
            <p:ph type="sldNum" sz="quarter" idx="5"/>
          </p:nvPr>
        </p:nvSpPr>
        <p:spPr>
          <a:noFill/>
        </p:spPr>
        <p:txBody>
          <a:bodyPr/>
          <a:lstStyle/>
          <a:p>
            <a:r>
              <a:rPr lang="en-US"/>
              <a:t>Page </a:t>
            </a:r>
            <a:fld id="{8E69B3AA-26FE-4019-9278-A38067FC49B3}" type="slidenum">
              <a:rPr lang="en-US" smtClean="0"/>
              <a:pPr/>
              <a:t>9</a:t>
            </a:fld>
            <a:endParaRPr lang="en-US"/>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Nov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Nov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Nov 2016</a:t>
            </a:r>
            <a:endParaRPr lang="en-US" dirty="0"/>
          </a:p>
        </p:txBody>
      </p:sp>
      <p:sp>
        <p:nvSpPr>
          <p:cNvPr id="4" name="Footer Placeholder 3"/>
          <p:cNvSpPr>
            <a:spLocks noGrp="1"/>
          </p:cNvSpPr>
          <p:nvPr>
            <p:ph type="ftr" sz="quarter" idx="11"/>
          </p:nvPr>
        </p:nvSpPr>
        <p:spPr/>
        <p:txBody>
          <a:bodyPr/>
          <a:lstStyle/>
          <a:p>
            <a:pPr>
              <a:defRPr/>
            </a:pPr>
            <a:r>
              <a:rPr lang="en-US"/>
              <a:t>Peter Ecclesine (Self)</a:t>
            </a:r>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dirty="0"/>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t>Nov 2016</a:t>
            </a:r>
          </a:p>
        </p:txBody>
      </p:sp>
      <p:sp>
        <p:nvSpPr>
          <p:cNvPr id="8"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a:t>Nov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t>Nov 2016</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dirty="0"/>
              <a:t>Peter Ecclesine (Self)</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802.11-16/1373r1</a:t>
            </a:r>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333-02-0000-tgaj-mdr-report.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ing.FANG@huawei.com" TargetMode="External"/><Relationship Id="rId13" Type="http://schemas.openxmlformats.org/officeDocument/2006/relationships/hyperlink" Target="mailto:carlos.cordeiro@intel.com" TargetMode="External"/><Relationship Id="rId18" Type="http://schemas.openxmlformats.org/officeDocument/2006/relationships/hyperlink" Target="mailto:ddrgal@gmail.com" TargetMode="External"/><Relationship Id="rId3" Type="http://schemas.openxmlformats.org/officeDocument/2006/relationships/hyperlink" Target="mailto:edward.ks.au@huawei.com" TargetMode="External"/><Relationship Id="rId7" Type="http://schemas.openxmlformats.org/officeDocument/2006/relationships/hyperlink" Target="mailto:LRA@tiac.net" TargetMode="External"/><Relationship Id="rId12" Type="http://schemas.openxmlformats.org/officeDocument/2006/relationships/hyperlink" Target="mailto:robert.stacey@intel.com" TargetMode="External"/><Relationship Id="rId17" Type="http://schemas.openxmlformats.org/officeDocument/2006/relationships/hyperlink" Target="mailto:petere@ieee.org"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aasterja@qti.qualcomm.com" TargetMode="External"/><Relationship Id="rId11" Type="http://schemas.openxmlformats.org/officeDocument/2006/relationships/hyperlink" Target="mailto:d3e3e3@gmail.com" TargetMode="External"/><Relationship Id="rId5" Type="http://schemas.openxmlformats.org/officeDocument/2006/relationships/hyperlink" Target="mailto:yongho.seok@gmail.com" TargetMode="External"/><Relationship Id="rId15" Type="http://schemas.openxmlformats.org/officeDocument/2006/relationships/hyperlink" Target="mailto:alex.ashley@hotmail.co.uk" TargetMode="External"/><Relationship Id="rId10" Type="http://schemas.openxmlformats.org/officeDocument/2006/relationships/hyperlink" Target="mailto:shiwenhe@seu.edu.cn" TargetMode="External"/><Relationship Id="rId4" Type="http://schemas.openxmlformats.org/officeDocument/2006/relationships/hyperlink" Target="mailto:emily.h.qi@intel.com" TargetMode="External"/><Relationship Id="rId9" Type="http://schemas.openxmlformats.org/officeDocument/2006/relationships/hyperlink" Target="mailto:jiamin.chen@mail01.huawei.com" TargetMode="External"/><Relationship Id="rId14" Type="http://schemas.openxmlformats.org/officeDocument/2006/relationships/hyperlink" Target="mailto:chaochun.wang@mediatek.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802.11 WG Editor’s Meeting (Nov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2016-11-07</a:t>
            </a:r>
          </a:p>
        </p:txBody>
      </p:sp>
      <p:graphicFrame>
        <p:nvGraphicFramePr>
          <p:cNvPr id="1026" name="Object 4"/>
          <p:cNvGraphicFramePr>
            <a:graphicFrameLocks noChangeAspect="1"/>
          </p:cNvGraphicFramePr>
          <p:nvPr>
            <p:extLst>
              <p:ext uri="{D42A27DB-BD31-4B8C-83A1-F6EECF244321}">
                <p14:modId xmlns:p14="http://schemas.microsoft.com/office/powerpoint/2010/main" val="1442753045"/>
              </p:ext>
            </p:extLst>
          </p:nvPr>
        </p:nvGraphicFramePr>
        <p:xfrm>
          <a:off x="533400" y="2508250"/>
          <a:ext cx="7734300" cy="2527300"/>
        </p:xfrm>
        <a:graphic>
          <a:graphicData uri="http://schemas.openxmlformats.org/presentationml/2006/ole">
            <mc:AlternateContent xmlns:mc="http://schemas.openxmlformats.org/markup-compatibility/2006">
              <mc:Choice xmlns:v="urn:schemas-microsoft-com:vml" Requires="v">
                <p:oleObj spid="_x0000_s1590" name="Document" r:id="rId4" imgW="8612253" imgH="2816806" progId="Word.Document.8">
                  <p:embed/>
                </p:oleObj>
              </mc:Choice>
              <mc:Fallback>
                <p:oleObj name="Document" r:id="rId4" imgW="8612253" imgH="2816806" progId="Word.Document.8">
                  <p:embed/>
                  <p:pic>
                    <p:nvPicPr>
                      <p:cNvPr id="0" name="Picture 4"/>
                      <p:cNvPicPr>
                        <a:picLocks noChangeAspect="1" noChangeArrowheads="1"/>
                      </p:cNvPicPr>
                      <p:nvPr/>
                    </p:nvPicPr>
                    <p:blipFill>
                      <a:blip r:embed="rId5"/>
                      <a:srcRect/>
                      <a:stretch>
                        <a:fillRect/>
                      </a:stretch>
                    </p:blipFill>
                    <p:spPr bwMode="auto">
                      <a:xfrm>
                        <a:off x="533400" y="2508250"/>
                        <a:ext cx="7734300" cy="252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a:t>Peter Ecclesine (Self)</a:t>
            </a:r>
          </a:p>
        </p:txBody>
      </p:sp>
      <p:sp>
        <p:nvSpPr>
          <p:cNvPr id="2" name="Date Placeholder 1"/>
          <p:cNvSpPr>
            <a:spLocks noGrp="1"/>
          </p:cNvSpPr>
          <p:nvPr>
            <p:ph type="dt" sz="half" idx="10"/>
          </p:nvPr>
        </p:nvSpPr>
        <p:spPr/>
        <p:txBody>
          <a:bodyPr/>
          <a:lstStyle/>
          <a:p>
            <a:pPr>
              <a:defRPr/>
            </a:pPr>
            <a:r>
              <a:rPr lang="en-US"/>
              <a:t>Nov 2016</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numbering process</a:t>
            </a:r>
          </a:p>
        </p:txBody>
      </p:sp>
      <p:sp>
        <p:nvSpPr>
          <p:cNvPr id="3" name="Content Placeholder 2"/>
          <p:cNvSpPr>
            <a:spLocks noGrp="1"/>
          </p:cNvSpPr>
          <p:nvPr>
            <p:ph idx="1"/>
          </p:nvPr>
        </p:nvSpPr>
        <p:spPr/>
        <p:txBody>
          <a:bodyPr/>
          <a:lstStyle/>
          <a:p>
            <a:r>
              <a:rPr lang="en-US" dirty="0"/>
              <a:t>Diane Lacey (from IEEE-SA) participates </a:t>
            </a:r>
          </a:p>
          <a:p>
            <a:r>
              <a:rPr lang="en-US" dirty="0"/>
              <a:t>Document 11-11/1149r49 is posted, r50 draft is available. Numbering begins with </a:t>
            </a:r>
            <a:r>
              <a:rPr lang="en-US" dirty="0" err="1"/>
              <a:t>REVmc</a:t>
            </a:r>
            <a:r>
              <a:rPr lang="en-US" dirty="0"/>
              <a:t> Draft 6.0, 11ai D 7.0, 11ah D 8.0, missing 11aj</a:t>
            </a:r>
          </a:p>
          <a:p>
            <a:r>
              <a:rPr lang="en-US" dirty="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a:p>
            <a:pPr marL="0" indent="0">
              <a:buNone/>
            </a:pPr>
            <a:endParaRPr lang="en-US" dirty="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a:t>Slide </a:t>
            </a:r>
            <a:fld id="{ACE635F6-8864-4BBD-8832-5B292A43C38D}" type="slidenum">
              <a:rPr lang="en-US" smtClean="0"/>
              <a:pPr/>
              <a:t>11</a:t>
            </a:fld>
            <a:endParaRPr lang="en-US"/>
          </a:p>
        </p:txBody>
      </p:sp>
      <p:sp>
        <p:nvSpPr>
          <p:cNvPr id="24582" name="Footer Placeholder 6"/>
          <p:cNvSpPr>
            <a:spLocks noGrp="1"/>
          </p:cNvSpPr>
          <p:nvPr>
            <p:ph type="ftr" sz="quarter" idx="11"/>
          </p:nvPr>
        </p:nvSpPr>
        <p:spPr>
          <a:noFill/>
        </p:spPr>
        <p:txBody>
          <a:bodyPr/>
          <a:lstStyle/>
          <a:p>
            <a:r>
              <a:rPr lang="en-US"/>
              <a:t>Peter Ecclesine (Self)</a:t>
            </a:r>
          </a:p>
        </p:txBody>
      </p:sp>
      <p:sp>
        <p:nvSpPr>
          <p:cNvPr id="24583"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2050486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a:t>802.11 Working Group Mandatory Draft Review</a:t>
            </a:r>
          </a:p>
          <a:p>
            <a:pPr lvl="1">
              <a:buFontTx/>
              <a:buNone/>
            </a:pPr>
            <a:r>
              <a:rPr lang="en-US" sz="1600" dirty="0"/>
              <a:t>802.11-11/615r6 documents the process. MDR now in the 802.11 Operating Manual 802.11-14/0629r8. The process needs some change so the report is done after the editing is done. </a:t>
            </a:r>
          </a:p>
          <a:p>
            <a:r>
              <a:rPr lang="en-US" sz="1200" dirty="0"/>
              <a:t>P802.11aa D5.0 went through Working Group Mandatory Editorial Coordination before July 2011</a:t>
            </a:r>
          </a:p>
          <a:p>
            <a:r>
              <a:rPr lang="en-US" sz="1200" dirty="0"/>
              <a:t>P802.11ad D4.0 went through Working Group Mandatory Editorial Coordination before July 2011</a:t>
            </a:r>
          </a:p>
          <a:p>
            <a:r>
              <a:rPr lang="en-US" sz="1200" dirty="0" err="1"/>
              <a:t>P802.11ae</a:t>
            </a:r>
            <a:r>
              <a:rPr lang="en-US" sz="1200" dirty="0"/>
              <a:t> </a:t>
            </a:r>
            <a:r>
              <a:rPr lang="en-US" sz="1200" dirty="0" err="1"/>
              <a:t>D4.0</a:t>
            </a:r>
            <a:r>
              <a:rPr lang="en-US" sz="1200" dirty="0"/>
              <a:t> went through Working Group Mandatory Editorial Coordination before July 2011</a:t>
            </a:r>
          </a:p>
          <a:p>
            <a:r>
              <a:rPr lang="en-US" sz="1200" dirty="0" err="1"/>
              <a:t>P802.11ac</a:t>
            </a:r>
            <a:r>
              <a:rPr lang="en-US" sz="1200" dirty="0"/>
              <a:t> </a:t>
            </a:r>
            <a:r>
              <a:rPr lang="en-US" sz="1200" dirty="0" err="1"/>
              <a:t>D4.0</a:t>
            </a:r>
            <a:r>
              <a:rPr lang="en-US" sz="1200" dirty="0"/>
              <a:t> went through Working Group Mandatory Draft Review before January 2013</a:t>
            </a:r>
          </a:p>
          <a:p>
            <a:r>
              <a:rPr lang="en-US" sz="1200" dirty="0"/>
              <a:t>P802.11af D4.0 went through Working Group Mandatory Draft Review before May 18, 2013</a:t>
            </a:r>
          </a:p>
          <a:p>
            <a:r>
              <a:rPr lang="en-US" sz="1400" dirty="0" err="1"/>
              <a:t>REVmc</a:t>
            </a:r>
            <a:r>
              <a:rPr lang="en-US" sz="1400" dirty="0"/>
              <a:t> D3.0 went through MDR process – 802.11-14/781r11 dated Sept 19, 2014</a:t>
            </a:r>
          </a:p>
          <a:p>
            <a:r>
              <a:rPr lang="en-US" sz="1400" dirty="0"/>
              <a:t>P802.11ah D4.0 went through MDR process – 802.11-15/247r3 dated Mar 12, 2015</a:t>
            </a:r>
          </a:p>
          <a:p>
            <a:r>
              <a:rPr lang="en-US" sz="1400" dirty="0"/>
              <a:t>P802.11ai D4.0 went through MDR process – 802.11-15/248r4 dated May 14, 2015</a:t>
            </a:r>
          </a:p>
          <a:p>
            <a:r>
              <a:rPr lang="en-US" sz="1400" dirty="0"/>
              <a:t>P802.11aq D4.0 went through MDR process – 802.11-16/801r0 dated June 22, 2016</a:t>
            </a:r>
          </a:p>
          <a:p>
            <a:r>
              <a:rPr lang="en-US" sz="1400" dirty="0"/>
              <a:t>P802.11aj D3.0 went through MDR process – 802.11-16/1333r2</a:t>
            </a:r>
          </a:p>
          <a:p>
            <a:r>
              <a:rPr lang="en-US" sz="1400" dirty="0"/>
              <a:t>We need to start planning for P802.11ak – expect 11ak D4.0 to be ready in Jan.</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a:t>Slide </a:t>
            </a:r>
            <a:fld id="{C2F44440-AD43-43F2-939F-6A909DC803D7}" type="slidenum">
              <a:rPr lang="en-US" smtClean="0"/>
              <a:pPr/>
              <a:t>12</a:t>
            </a:fld>
            <a:endParaRPr lang="en-US"/>
          </a:p>
        </p:txBody>
      </p:sp>
      <p:sp>
        <p:nvSpPr>
          <p:cNvPr id="26629" name="Footer Placeholder 5"/>
          <p:cNvSpPr>
            <a:spLocks noGrp="1"/>
          </p:cNvSpPr>
          <p:nvPr>
            <p:ph type="ftr" sz="quarter" idx="11"/>
          </p:nvPr>
        </p:nvSpPr>
        <p:spPr>
          <a:noFill/>
        </p:spPr>
        <p:txBody>
          <a:bodyPr/>
          <a:lstStyle/>
          <a:p>
            <a:r>
              <a:rPr lang="en-US"/>
              <a:t>Peter Ecclesine (Self)</a:t>
            </a:r>
          </a:p>
        </p:txBody>
      </p:sp>
      <p:sp>
        <p:nvSpPr>
          <p:cNvPr id="26630"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26632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MDR findings for 802.11aj</a:t>
            </a:r>
          </a:p>
        </p:txBody>
      </p:sp>
      <p:sp>
        <p:nvSpPr>
          <p:cNvPr id="3" name="Content Placeholder 2"/>
          <p:cNvSpPr>
            <a:spLocks noGrp="1"/>
          </p:cNvSpPr>
          <p:nvPr>
            <p:ph idx="1"/>
          </p:nvPr>
        </p:nvSpPr>
        <p:spPr/>
        <p:txBody>
          <a:bodyPr/>
          <a:lstStyle/>
          <a:p>
            <a:r>
              <a:rPr lang="en-US" dirty="0" err="1"/>
              <a:t>TGaj</a:t>
            </a:r>
            <a:r>
              <a:rPr lang="en-US" dirty="0"/>
              <a:t> MDR report</a:t>
            </a:r>
          </a:p>
          <a:p>
            <a:pPr lvl="1"/>
            <a:r>
              <a:rPr lang="en-US" dirty="0">
                <a:hlinkClick r:id="rId2"/>
              </a:rPr>
              <a:t>https://mentor.ieee.org/802.11/dcn/16/11-16-1333-02-0000-tgaj-mdr-report.docx</a:t>
            </a:r>
            <a:r>
              <a:rPr lang="en-US" dirty="0"/>
              <a:t> </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959311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review</a:t>
            </a:r>
          </a:p>
        </p:txBody>
      </p:sp>
      <p:sp>
        <p:nvSpPr>
          <p:cNvPr id="3" name="Content Placeholder 2"/>
          <p:cNvSpPr>
            <a:spLocks noGrp="1"/>
          </p:cNvSpPr>
          <p:nvPr>
            <p:ph idx="1"/>
          </p:nvPr>
        </p:nvSpPr>
        <p:spPr>
          <a:xfrm>
            <a:off x="685800" y="1600200"/>
            <a:ext cx="7772400" cy="4724400"/>
          </a:xfrm>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See 16/1472r0 slide 3 hierarchy diagram (next slide in  16/1373). </a:t>
            </a:r>
          </a:p>
          <a:p>
            <a:r>
              <a:rPr lang="en-US" dirty="0"/>
              <a:t>Some discussion on how amendment becomes core in next revision. </a:t>
            </a:r>
          </a:p>
          <a:p>
            <a:r>
              <a:rPr lang="en-US" dirty="0"/>
              <a:t>Will have January time to continue discussion</a:t>
            </a:r>
          </a:p>
          <a:p>
            <a:endParaRPr lang="en-US" dirty="0"/>
          </a:p>
        </p:txBody>
      </p:sp>
      <p:sp>
        <p:nvSpPr>
          <p:cNvPr id="4" name="Date Placeholder 3"/>
          <p:cNvSpPr>
            <a:spLocks noGrp="1"/>
          </p:cNvSpPr>
          <p:nvPr>
            <p:ph type="dt" sz="half" idx="10"/>
          </p:nvPr>
        </p:nvSpPr>
        <p:spPr/>
        <p:txBody>
          <a:bodyPr/>
          <a:lstStyle/>
          <a:p>
            <a:pPr>
              <a:defRPr/>
            </a:pPr>
            <a:r>
              <a:rPr lang="en-US"/>
              <a:t>Sept 2016</a:t>
            </a:r>
            <a:endParaRPr lang="en-US" dirty="0"/>
          </a:p>
        </p:txBody>
      </p:sp>
      <p:sp>
        <p:nvSpPr>
          <p:cNvPr id="5" name="Footer Placeholder 4"/>
          <p:cNvSpPr>
            <a:spLocks noGrp="1"/>
          </p:cNvSpPr>
          <p:nvPr>
            <p:ph type="ftr" sz="quarter" idx="11"/>
          </p:nvPr>
        </p:nvSpPr>
        <p:spPr/>
        <p:txBody>
          <a:bodyPr/>
          <a:lstStyle/>
          <a:p>
            <a:pPr>
              <a:defRPr/>
            </a:pPr>
            <a:r>
              <a:rPr lang="en-US"/>
              <a:t>Peter Ecclesine (Cisco Systems)</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98905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proliferation of STA types and their requirement inheritance</a:t>
            </a:r>
          </a:p>
        </p:txBody>
      </p:sp>
      <p:sp>
        <p:nvSpPr>
          <p:cNvPr id="4" name="Date Placeholder 3"/>
          <p:cNvSpPr>
            <a:spLocks noGrp="1"/>
          </p:cNvSpPr>
          <p:nvPr>
            <p:ph type="dt" sz="half" idx="10"/>
          </p:nvPr>
        </p:nvSpPr>
        <p:spPr/>
        <p:txBody>
          <a:bodyPr/>
          <a:lstStyle/>
          <a:p>
            <a:pPr>
              <a:defRPr/>
            </a:pPr>
            <a:r>
              <a:rPr lang="en-US"/>
              <a:t>November 2016</a:t>
            </a:r>
            <a:endParaRPr lang="en-US" dirty="0"/>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A2CC4D41-5DD7-4E30-AC49-D50706A72133}" type="slidenum">
              <a:rPr lang="en-US" smtClean="0"/>
              <a:pPr>
                <a:defRPr/>
              </a:pPr>
              <a:t>15</a:t>
            </a:fld>
            <a:endParaRPr lang="en-US" dirty="0"/>
          </a:p>
        </p:txBody>
      </p:sp>
      <p:sp>
        <p:nvSpPr>
          <p:cNvPr id="10" name="TextBox 9"/>
          <p:cNvSpPr txBox="1"/>
          <p:nvPr/>
        </p:nvSpPr>
        <p:spPr>
          <a:xfrm>
            <a:off x="3222306" y="2654783"/>
            <a:ext cx="685800" cy="461665"/>
          </a:xfrm>
          <a:prstGeom prst="rect">
            <a:avLst/>
          </a:prstGeom>
          <a:noFill/>
        </p:spPr>
        <p:txBody>
          <a:bodyPr wrap="square" rtlCol="0">
            <a:spAutoFit/>
          </a:bodyPr>
          <a:lstStyle/>
          <a:p>
            <a:r>
              <a:rPr lang="en-US" dirty="0"/>
              <a:t>HT</a:t>
            </a:r>
          </a:p>
        </p:txBody>
      </p:sp>
      <p:sp>
        <p:nvSpPr>
          <p:cNvPr id="11" name="TextBox 10"/>
          <p:cNvSpPr txBox="1"/>
          <p:nvPr/>
        </p:nvSpPr>
        <p:spPr>
          <a:xfrm>
            <a:off x="4643938" y="2654782"/>
            <a:ext cx="938981" cy="461665"/>
          </a:xfrm>
          <a:prstGeom prst="rect">
            <a:avLst/>
          </a:prstGeom>
          <a:noFill/>
        </p:spPr>
        <p:txBody>
          <a:bodyPr wrap="square" rtlCol="0">
            <a:spAutoFit/>
          </a:bodyPr>
          <a:lstStyle/>
          <a:p>
            <a:r>
              <a:rPr lang="en-US" dirty="0"/>
              <a:t>VHT</a:t>
            </a:r>
          </a:p>
        </p:txBody>
      </p:sp>
      <p:sp>
        <p:nvSpPr>
          <p:cNvPr id="12" name="TextBox 11"/>
          <p:cNvSpPr txBox="1"/>
          <p:nvPr/>
        </p:nvSpPr>
        <p:spPr>
          <a:xfrm>
            <a:off x="5476694" y="4186047"/>
            <a:ext cx="938981" cy="461665"/>
          </a:xfrm>
          <a:prstGeom prst="rect">
            <a:avLst/>
          </a:prstGeom>
          <a:noFill/>
        </p:spPr>
        <p:txBody>
          <a:bodyPr wrap="square" rtlCol="0">
            <a:spAutoFit/>
          </a:bodyPr>
          <a:lstStyle/>
          <a:p>
            <a:r>
              <a:rPr lang="en-US" dirty="0"/>
              <a:t>DMG</a:t>
            </a:r>
          </a:p>
        </p:txBody>
      </p:sp>
      <p:sp>
        <p:nvSpPr>
          <p:cNvPr id="14" name="TextBox 13"/>
          <p:cNvSpPr txBox="1"/>
          <p:nvPr/>
        </p:nvSpPr>
        <p:spPr>
          <a:xfrm>
            <a:off x="4893931" y="1828800"/>
            <a:ext cx="771550" cy="461665"/>
          </a:xfrm>
          <a:prstGeom prst="rect">
            <a:avLst/>
          </a:prstGeom>
          <a:noFill/>
        </p:spPr>
        <p:txBody>
          <a:bodyPr wrap="square" rtlCol="0">
            <a:spAutoFit/>
          </a:bodyPr>
          <a:lstStyle/>
          <a:p>
            <a:r>
              <a:rPr lang="en-US" dirty="0"/>
              <a:t>S1G</a:t>
            </a:r>
          </a:p>
        </p:txBody>
      </p:sp>
      <p:sp>
        <p:nvSpPr>
          <p:cNvPr id="15" name="TextBox 14"/>
          <p:cNvSpPr txBox="1"/>
          <p:nvPr/>
        </p:nvSpPr>
        <p:spPr>
          <a:xfrm>
            <a:off x="7675290" y="4186046"/>
            <a:ext cx="1164252" cy="461665"/>
          </a:xfrm>
          <a:prstGeom prst="rect">
            <a:avLst/>
          </a:prstGeom>
          <a:noFill/>
        </p:spPr>
        <p:txBody>
          <a:bodyPr wrap="square" rtlCol="0">
            <a:spAutoFit/>
          </a:bodyPr>
          <a:lstStyle/>
          <a:p>
            <a:r>
              <a:rPr lang="en-US" dirty="0"/>
              <a:t>EDMG</a:t>
            </a:r>
          </a:p>
        </p:txBody>
      </p:sp>
      <p:sp>
        <p:nvSpPr>
          <p:cNvPr id="16" name="TextBox 15"/>
          <p:cNvSpPr txBox="1"/>
          <p:nvPr/>
        </p:nvSpPr>
        <p:spPr>
          <a:xfrm>
            <a:off x="7093164" y="5061796"/>
            <a:ext cx="1164252" cy="461665"/>
          </a:xfrm>
          <a:prstGeom prst="rect">
            <a:avLst/>
          </a:prstGeom>
          <a:noFill/>
        </p:spPr>
        <p:txBody>
          <a:bodyPr wrap="square" rtlCol="0">
            <a:spAutoFit/>
          </a:bodyPr>
          <a:lstStyle/>
          <a:p>
            <a:r>
              <a:rPr lang="en-US" dirty="0"/>
              <a:t>45MG</a:t>
            </a:r>
          </a:p>
        </p:txBody>
      </p:sp>
      <p:sp>
        <p:nvSpPr>
          <p:cNvPr id="17" name="TextBox 16"/>
          <p:cNvSpPr txBox="1"/>
          <p:nvPr/>
        </p:nvSpPr>
        <p:spPr>
          <a:xfrm>
            <a:off x="6215075" y="2656509"/>
            <a:ext cx="685800" cy="461665"/>
          </a:xfrm>
          <a:prstGeom prst="rect">
            <a:avLst/>
          </a:prstGeom>
          <a:noFill/>
        </p:spPr>
        <p:txBody>
          <a:bodyPr wrap="square" rtlCol="0">
            <a:spAutoFit/>
          </a:bodyPr>
          <a:lstStyle/>
          <a:p>
            <a:r>
              <a:rPr lang="en-US" dirty="0"/>
              <a:t>HE</a:t>
            </a:r>
          </a:p>
        </p:txBody>
      </p:sp>
      <p:sp>
        <p:nvSpPr>
          <p:cNvPr id="18" name="TextBox 17"/>
          <p:cNvSpPr txBox="1"/>
          <p:nvPr/>
        </p:nvSpPr>
        <p:spPr>
          <a:xfrm>
            <a:off x="1676401" y="2654782"/>
            <a:ext cx="810074" cy="461665"/>
          </a:xfrm>
          <a:prstGeom prst="rect">
            <a:avLst/>
          </a:prstGeom>
          <a:noFill/>
        </p:spPr>
        <p:txBody>
          <a:bodyPr wrap="square" rtlCol="0">
            <a:spAutoFit/>
          </a:bodyPr>
          <a:lstStyle/>
          <a:p>
            <a:r>
              <a:rPr lang="en-US" dirty="0" err="1"/>
              <a:t>QoS</a:t>
            </a:r>
            <a:endParaRPr lang="en-US" dirty="0"/>
          </a:p>
        </p:txBody>
      </p:sp>
      <p:sp>
        <p:nvSpPr>
          <p:cNvPr id="19" name="TextBox 18"/>
          <p:cNvSpPr txBox="1"/>
          <p:nvPr/>
        </p:nvSpPr>
        <p:spPr>
          <a:xfrm>
            <a:off x="4068216" y="4425914"/>
            <a:ext cx="938981" cy="461665"/>
          </a:xfrm>
          <a:prstGeom prst="rect">
            <a:avLst/>
          </a:prstGeom>
          <a:noFill/>
        </p:spPr>
        <p:txBody>
          <a:bodyPr wrap="square" rtlCol="0">
            <a:spAutoFit/>
          </a:bodyPr>
          <a:lstStyle/>
          <a:p>
            <a:r>
              <a:rPr lang="en-US" dirty="0"/>
              <a:t>Mesh</a:t>
            </a:r>
          </a:p>
        </p:txBody>
      </p:sp>
      <p:sp>
        <p:nvSpPr>
          <p:cNvPr id="20" name="TextBox 19"/>
          <p:cNvSpPr txBox="1"/>
          <p:nvPr/>
        </p:nvSpPr>
        <p:spPr>
          <a:xfrm>
            <a:off x="4121684" y="5331360"/>
            <a:ext cx="938981" cy="461665"/>
          </a:xfrm>
          <a:prstGeom prst="rect">
            <a:avLst/>
          </a:prstGeom>
          <a:noFill/>
        </p:spPr>
        <p:txBody>
          <a:bodyPr wrap="square" rtlCol="0">
            <a:spAutoFit/>
          </a:bodyPr>
          <a:lstStyle/>
          <a:p>
            <a:r>
              <a:rPr lang="en-US" dirty="0"/>
              <a:t>FILS</a:t>
            </a:r>
          </a:p>
        </p:txBody>
      </p:sp>
      <p:sp>
        <p:nvSpPr>
          <p:cNvPr id="21" name="TextBox 20"/>
          <p:cNvSpPr txBox="1"/>
          <p:nvPr/>
        </p:nvSpPr>
        <p:spPr>
          <a:xfrm>
            <a:off x="4097884" y="5900036"/>
            <a:ext cx="938981" cy="461665"/>
          </a:xfrm>
          <a:prstGeom prst="rect">
            <a:avLst/>
          </a:prstGeom>
          <a:noFill/>
        </p:spPr>
        <p:txBody>
          <a:bodyPr wrap="square" rtlCol="0">
            <a:spAutoFit/>
          </a:bodyPr>
          <a:lstStyle/>
          <a:p>
            <a:r>
              <a:rPr lang="en-US" dirty="0"/>
              <a:t>GLK</a:t>
            </a:r>
          </a:p>
        </p:txBody>
      </p:sp>
      <p:sp>
        <p:nvSpPr>
          <p:cNvPr id="22" name="TextBox 21"/>
          <p:cNvSpPr txBox="1"/>
          <p:nvPr/>
        </p:nvSpPr>
        <p:spPr>
          <a:xfrm>
            <a:off x="7093164" y="4726171"/>
            <a:ext cx="1164252" cy="461665"/>
          </a:xfrm>
          <a:prstGeom prst="rect">
            <a:avLst/>
          </a:prstGeom>
          <a:noFill/>
        </p:spPr>
        <p:txBody>
          <a:bodyPr wrap="square" rtlCol="0">
            <a:spAutoFit/>
          </a:bodyPr>
          <a:lstStyle/>
          <a:p>
            <a:r>
              <a:rPr lang="en-US" dirty="0"/>
              <a:t>CDMG</a:t>
            </a:r>
          </a:p>
        </p:txBody>
      </p:sp>
      <p:cxnSp>
        <p:nvCxnSpPr>
          <p:cNvPr id="24" name="Straight Arrow Connector 23"/>
          <p:cNvCxnSpPr>
            <a:stCxn id="18" idx="3"/>
            <a:endCxn id="10" idx="1"/>
          </p:cNvCxnSpPr>
          <p:nvPr/>
        </p:nvCxnSpPr>
        <p:spPr bwMode="auto">
          <a:xfrm>
            <a:off x="2486475" y="2885615"/>
            <a:ext cx="735831"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p:cNvCxnSpPr>
            <a:stCxn id="10" idx="3"/>
            <a:endCxn id="11" idx="1"/>
          </p:cNvCxnSpPr>
          <p:nvPr/>
        </p:nvCxnSpPr>
        <p:spPr bwMode="auto">
          <a:xfrm flipV="1">
            <a:off x="3908106" y="2885615"/>
            <a:ext cx="73583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p:cNvCxnSpPr>
            <a:stCxn id="11" idx="3"/>
            <a:endCxn id="17" idx="1"/>
          </p:cNvCxnSpPr>
          <p:nvPr/>
        </p:nvCxnSpPr>
        <p:spPr bwMode="auto">
          <a:xfrm>
            <a:off x="5582919" y="2885615"/>
            <a:ext cx="632156" cy="17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p:cNvSpPr txBox="1"/>
          <p:nvPr/>
        </p:nvSpPr>
        <p:spPr>
          <a:xfrm>
            <a:off x="6224177" y="1828800"/>
            <a:ext cx="1625803" cy="461665"/>
          </a:xfrm>
          <a:prstGeom prst="rect">
            <a:avLst/>
          </a:prstGeom>
          <a:noFill/>
        </p:spPr>
        <p:txBody>
          <a:bodyPr wrap="square" rtlCol="0">
            <a:spAutoFit/>
          </a:bodyPr>
          <a:lstStyle/>
          <a:p>
            <a:r>
              <a:rPr lang="en-US" dirty="0"/>
              <a:t>S1G relay</a:t>
            </a:r>
          </a:p>
        </p:txBody>
      </p:sp>
      <p:cxnSp>
        <p:nvCxnSpPr>
          <p:cNvPr id="34" name="Straight Arrow Connector 33"/>
          <p:cNvCxnSpPr>
            <a:stCxn id="14" idx="3"/>
            <a:endCxn id="32" idx="1"/>
          </p:cNvCxnSpPr>
          <p:nvPr/>
        </p:nvCxnSpPr>
        <p:spPr bwMode="auto">
          <a:xfrm>
            <a:off x="5665481" y="2059633"/>
            <a:ext cx="55869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a:stCxn id="12" idx="3"/>
            <a:endCxn id="15" idx="1"/>
          </p:cNvCxnSpPr>
          <p:nvPr/>
        </p:nvCxnSpPr>
        <p:spPr bwMode="auto">
          <a:xfrm flipV="1">
            <a:off x="6415675" y="4416879"/>
            <a:ext cx="1259615"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8" name="Straight Arrow Connector 37"/>
          <p:cNvCxnSpPr>
            <a:stCxn id="12" idx="3"/>
            <a:endCxn id="22" idx="1"/>
          </p:cNvCxnSpPr>
          <p:nvPr/>
        </p:nvCxnSpPr>
        <p:spPr bwMode="auto">
          <a:xfrm>
            <a:off x="6415675" y="4416880"/>
            <a:ext cx="677489" cy="5401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Straight Arrow Connector 39"/>
          <p:cNvCxnSpPr>
            <a:stCxn id="18" idx="3"/>
            <a:endCxn id="19" idx="1"/>
          </p:cNvCxnSpPr>
          <p:nvPr/>
        </p:nvCxnSpPr>
        <p:spPr bwMode="auto">
          <a:xfrm>
            <a:off x="2486475" y="2885615"/>
            <a:ext cx="1581741" cy="17711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0" name="TextBox 49"/>
          <p:cNvSpPr txBox="1"/>
          <p:nvPr/>
        </p:nvSpPr>
        <p:spPr>
          <a:xfrm>
            <a:off x="5665481" y="3358337"/>
            <a:ext cx="1056700" cy="461665"/>
          </a:xfrm>
          <a:prstGeom prst="rect">
            <a:avLst/>
          </a:prstGeom>
          <a:noFill/>
        </p:spPr>
        <p:txBody>
          <a:bodyPr wrap="none" rtlCol="0">
            <a:spAutoFit/>
          </a:bodyPr>
          <a:lstStyle/>
          <a:p>
            <a:r>
              <a:rPr lang="en-US" dirty="0"/>
              <a:t>TVHT</a:t>
            </a:r>
          </a:p>
        </p:txBody>
      </p:sp>
      <p:cxnSp>
        <p:nvCxnSpPr>
          <p:cNvPr id="52" name="Straight Arrow Connector 51"/>
          <p:cNvCxnSpPr>
            <a:stCxn id="18" idx="3"/>
            <a:endCxn id="12" idx="1"/>
          </p:cNvCxnSpPr>
          <p:nvPr/>
        </p:nvCxnSpPr>
        <p:spPr bwMode="auto">
          <a:xfrm>
            <a:off x="2486475" y="2885615"/>
            <a:ext cx="2990219" cy="15312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4" name="Straight Arrow Connector 53"/>
          <p:cNvCxnSpPr>
            <a:stCxn id="11" idx="2"/>
            <a:endCxn id="50" idx="1"/>
          </p:cNvCxnSpPr>
          <p:nvPr/>
        </p:nvCxnSpPr>
        <p:spPr bwMode="auto">
          <a:xfrm>
            <a:off x="5113429" y="3116447"/>
            <a:ext cx="552052" cy="472723"/>
          </a:xfrm>
          <a:prstGeom prst="straightConnector1">
            <a:avLst/>
          </a:prstGeom>
          <a:solidFill>
            <a:schemeClr val="accent1"/>
          </a:solidFill>
          <a:ln w="3175" cap="flat" cmpd="sng" algn="ctr">
            <a:solidFill>
              <a:schemeClr val="tx1"/>
            </a:solidFill>
            <a:prstDash val="solid"/>
            <a:round/>
            <a:headEnd type="none" w="sm" len="sm"/>
            <a:tailEnd type="triangle"/>
          </a:ln>
          <a:effectLst/>
        </p:spPr>
      </p:cxnSp>
      <p:cxnSp>
        <p:nvCxnSpPr>
          <p:cNvPr id="56" name="Straight Arrow Connector 55"/>
          <p:cNvCxnSpPr>
            <a:stCxn id="18" idx="3"/>
            <a:endCxn id="14" idx="1"/>
          </p:cNvCxnSpPr>
          <p:nvPr/>
        </p:nvCxnSpPr>
        <p:spPr bwMode="auto">
          <a:xfrm flipV="1">
            <a:off x="2486475" y="2059633"/>
            <a:ext cx="2407456" cy="8259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0" name="TextBox 59"/>
          <p:cNvSpPr txBox="1"/>
          <p:nvPr/>
        </p:nvSpPr>
        <p:spPr>
          <a:xfrm>
            <a:off x="129706" y="4583998"/>
            <a:ext cx="2922261" cy="1569660"/>
          </a:xfrm>
          <a:prstGeom prst="rect">
            <a:avLst/>
          </a:prstGeom>
          <a:noFill/>
        </p:spPr>
        <p:txBody>
          <a:bodyPr wrap="square" rtlCol="0">
            <a:spAutoFit/>
          </a:bodyPr>
          <a:lstStyle/>
          <a:p>
            <a:r>
              <a:rPr lang="en-US" dirty="0"/>
              <a:t>One technique we use to define feature set applicability is the STA type</a:t>
            </a:r>
          </a:p>
        </p:txBody>
      </p:sp>
      <p:sp>
        <p:nvSpPr>
          <p:cNvPr id="66" name="TextBox 65"/>
          <p:cNvSpPr txBox="1"/>
          <p:nvPr/>
        </p:nvSpPr>
        <p:spPr>
          <a:xfrm>
            <a:off x="523427" y="2654782"/>
            <a:ext cx="810074" cy="461665"/>
          </a:xfrm>
          <a:prstGeom prst="rect">
            <a:avLst/>
          </a:prstGeom>
          <a:noFill/>
        </p:spPr>
        <p:txBody>
          <a:bodyPr wrap="square" rtlCol="0">
            <a:spAutoFit/>
          </a:bodyPr>
          <a:lstStyle/>
          <a:p>
            <a:r>
              <a:rPr lang="en-US" dirty="0"/>
              <a:t>STA</a:t>
            </a:r>
          </a:p>
        </p:txBody>
      </p:sp>
      <p:cxnSp>
        <p:nvCxnSpPr>
          <p:cNvPr id="68" name="Straight Arrow Connector 67"/>
          <p:cNvCxnSpPr>
            <a:stCxn id="66" idx="3"/>
            <a:endCxn id="18" idx="1"/>
          </p:cNvCxnSpPr>
          <p:nvPr/>
        </p:nvCxnSpPr>
        <p:spPr bwMode="auto">
          <a:xfrm>
            <a:off x="1333501" y="2885615"/>
            <a:ext cx="342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p:cNvCxnSpPr>
            <a:stCxn id="66" idx="3"/>
            <a:endCxn id="20" idx="1"/>
          </p:cNvCxnSpPr>
          <p:nvPr/>
        </p:nvCxnSpPr>
        <p:spPr bwMode="auto">
          <a:xfrm>
            <a:off x="1333501" y="2885615"/>
            <a:ext cx="2788183" cy="26765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6" idx="3"/>
            <a:endCxn id="21" idx="1"/>
          </p:cNvCxnSpPr>
          <p:nvPr/>
        </p:nvCxnSpPr>
        <p:spPr bwMode="auto">
          <a:xfrm>
            <a:off x="1333501" y="2885615"/>
            <a:ext cx="2764383" cy="32452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6" name="TextBox 75"/>
          <p:cNvSpPr txBox="1"/>
          <p:nvPr/>
        </p:nvSpPr>
        <p:spPr>
          <a:xfrm>
            <a:off x="147019" y="2455938"/>
            <a:ext cx="1415772" cy="369332"/>
          </a:xfrm>
          <a:prstGeom prst="rect">
            <a:avLst/>
          </a:prstGeom>
          <a:noFill/>
        </p:spPr>
        <p:txBody>
          <a:bodyPr wrap="none" rtlCol="0">
            <a:spAutoFit/>
          </a:bodyPr>
          <a:lstStyle/>
          <a:p>
            <a:r>
              <a:rPr lang="en-US" sz="1800" dirty="0"/>
              <a:t>(unadorned)</a:t>
            </a:r>
          </a:p>
        </p:txBody>
      </p:sp>
    </p:spTree>
    <p:extLst>
      <p:ext uri="{BB962C8B-B14F-4D97-AF65-F5344CB8AC3E}">
        <p14:creationId xmlns:p14="http://schemas.microsoft.com/office/powerpoint/2010/main" val="2640189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a:t>See 11-09-1034-11-0000-wg11-style-guide.doc</a:t>
            </a:r>
          </a:p>
          <a:p>
            <a:pPr lvl="1"/>
            <a:r>
              <a:rPr lang="en-US" dirty="0"/>
              <a:t>We updated 802.11 </a:t>
            </a:r>
            <a:r>
              <a:rPr lang="en-US" dirty="0" err="1"/>
              <a:t>WG</a:t>
            </a:r>
            <a:r>
              <a:rPr lang="en-US" dirty="0"/>
              <a:t>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3"/>
              </a:rPr>
              <a:t>https://development.standards.ieee.org/myproject/Public/mytools/draft/styleman.pdf</a:t>
            </a:r>
            <a:endParaRPr lang="en-US" b="0" dirty="0"/>
          </a:p>
          <a:p>
            <a:r>
              <a:rPr lang="en-US" b="0" dirty="0"/>
              <a:t>Submissions with draft text should conform to both the </a:t>
            </a:r>
            <a:r>
              <a:rPr lang="en-US" b="0" dirty="0" err="1"/>
              <a:t>WG11</a:t>
            </a:r>
            <a:r>
              <a:rPr lang="en-US" b="0" dirty="0"/>
              <a:t> Style Guide and IEEE Standards Style Manual</a:t>
            </a:r>
          </a:p>
          <a:p>
            <a:r>
              <a:rPr lang="en-US" b="0" dirty="0"/>
              <a:t>Note that the Style Guide evolves with our practice, expect a revision in March</a:t>
            </a:r>
          </a:p>
          <a:p>
            <a:pPr>
              <a:buFontTx/>
              <a:buNone/>
            </a:pPr>
            <a:endParaRPr lang="en-GB" dirty="0"/>
          </a:p>
        </p:txBody>
      </p:sp>
      <p:sp>
        <p:nvSpPr>
          <p:cNvPr id="28676" name="Slide Number Placeholder 4"/>
          <p:cNvSpPr>
            <a:spLocks noGrp="1"/>
          </p:cNvSpPr>
          <p:nvPr>
            <p:ph type="sldNum" sz="quarter" idx="12"/>
          </p:nvPr>
        </p:nvSpPr>
        <p:spPr>
          <a:noFill/>
        </p:spPr>
        <p:txBody>
          <a:bodyPr/>
          <a:lstStyle/>
          <a:p>
            <a:r>
              <a:rPr lang="en-US"/>
              <a:t>Slide </a:t>
            </a:r>
            <a:fld id="{47D261DD-C19A-4D33-B792-98F42174A4BE}" type="slidenum">
              <a:rPr lang="en-US" smtClean="0"/>
              <a:pPr/>
              <a:t>16</a:t>
            </a:fld>
            <a:endParaRPr lang="en-US"/>
          </a:p>
        </p:txBody>
      </p:sp>
      <p:sp>
        <p:nvSpPr>
          <p:cNvPr id="28677" name="Footer Placeholder 5"/>
          <p:cNvSpPr>
            <a:spLocks noGrp="1"/>
          </p:cNvSpPr>
          <p:nvPr>
            <p:ph type="ftr" sz="quarter" idx="11"/>
          </p:nvPr>
        </p:nvSpPr>
        <p:spPr>
          <a:noFill/>
        </p:spPr>
        <p:txBody>
          <a:bodyPr/>
          <a:lstStyle/>
          <a:p>
            <a:r>
              <a:rPr lang="en-US"/>
              <a:t>Peter Ecclesine (Self)</a:t>
            </a:r>
          </a:p>
        </p:txBody>
      </p:sp>
      <p:sp>
        <p:nvSpPr>
          <p:cNvPr id="28678"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3298382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Editor’s Guide</a:t>
            </a:r>
          </a:p>
        </p:txBody>
      </p:sp>
      <p:sp>
        <p:nvSpPr>
          <p:cNvPr id="3" name="Content Placeholder 2"/>
          <p:cNvSpPr>
            <a:spLocks noGrp="1"/>
          </p:cNvSpPr>
          <p:nvPr>
            <p:ph idx="1"/>
          </p:nvPr>
        </p:nvSpPr>
        <p:spPr/>
        <p:txBody>
          <a:bodyPr/>
          <a:lstStyle/>
          <a:p>
            <a:r>
              <a:rPr lang="en-GB" sz="2000" dirty="0">
                <a:hlinkClick r:id="rId2"/>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12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87187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18</a:t>
            </a:fld>
            <a:endParaRPr lang="en-US"/>
          </a:p>
        </p:txBody>
      </p:sp>
      <p:sp>
        <p:nvSpPr>
          <p:cNvPr id="29699" name="Rectangle 4"/>
          <p:cNvSpPr>
            <a:spLocks noGrp="1" noChangeArrowheads="1"/>
          </p:cNvSpPr>
          <p:nvPr>
            <p:ph type="title"/>
          </p:nvPr>
        </p:nvSpPr>
        <p:spPr>
          <a:xfrm>
            <a:off x="685800" y="685800"/>
            <a:ext cx="7772400" cy="685800"/>
          </a:xfrm>
        </p:spPr>
        <p:txBody>
          <a:bodyPr/>
          <a:lstStyle/>
          <a:p>
            <a:r>
              <a:rPr lang="en-US" dirty="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4219823273"/>
              </p:ext>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val="20000"/>
                    </a:ext>
                  </a:extLst>
                </a:gridCol>
                <a:gridCol w="2284412">
                  <a:extLst>
                    <a:ext uri="{9D8B030D-6E8A-4147-A177-3AD203B41FA5}">
                      <a16:colId xmlns:a16="http://schemas.microsoft.com/office/drawing/2014/main" val="20001"/>
                    </a:ext>
                  </a:extLst>
                </a:gridCol>
                <a:gridCol w="2593975">
                  <a:extLst>
                    <a:ext uri="{9D8B030D-6E8A-4147-A177-3AD203B41FA5}">
                      <a16:colId xmlns:a16="http://schemas.microsoft.com/office/drawing/2014/main"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TGmc</a:t>
                      </a:r>
                      <a:r>
                        <a:rPr kumimoji="0" lang="en-US" sz="1400" b="0" i="0" u="none" strike="noStrike" cap="none" normalizeH="0" baseline="0" dirty="0">
                          <a:ln>
                            <a:noFill/>
                          </a:ln>
                          <a:solidFill>
                            <a:schemeClr val="tx1"/>
                          </a:solidFill>
                          <a:effectLst/>
                          <a:latin typeface="Times New Roman" pitchFamily="18" charset="0"/>
                        </a:rPr>
                        <a:t> - 3648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r>
                        <a:rPr kumimoji="0" lang="en-US" sz="1400" b="0" i="0" u="none" strike="noStrike" cap="none" normalizeH="0" baseline="0" dirty="0">
                          <a:ln>
                            <a:noFill/>
                          </a:ln>
                          <a:solidFill>
                            <a:schemeClr val="tx1"/>
                          </a:solidFill>
                          <a:effectLst/>
                          <a:latin typeface="Times New Roman" pitchFamily="18" charset="0"/>
                        </a:rPr>
                        <a:t> - 170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r>
                        <a:rPr kumimoji="0" lang="en-US" sz="1400" b="0" i="0" u="none" strike="noStrike" cap="none" normalizeH="0" baseline="0" dirty="0">
                          <a:ln>
                            <a:noFill/>
                          </a:ln>
                          <a:solidFill>
                            <a:schemeClr val="tx1"/>
                          </a:solidFill>
                          <a:effectLst/>
                          <a:latin typeface="Times New Roman" pitchFamily="18" charset="0"/>
                        </a:rPr>
                        <a:t> - 627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- 34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Mar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- 288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Jul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Jan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TGax - 317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Nov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Mar 2020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a:solidFill>
                  <a:srgbClr val="FF0000"/>
                </a:solidFill>
              </a:rPr>
              <a:t>Nov 2016</a:t>
            </a:r>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endParaRPr lang="en-US" sz="1400" dirty="0"/>
          </a:p>
          <a:p>
            <a:pPr marL="342900" indent="-342900">
              <a:lnSpc>
                <a:spcPct val="80000"/>
              </a:lnSpc>
              <a:spcBef>
                <a:spcPct val="20000"/>
              </a:spcBef>
              <a:buFontTx/>
              <a:buChar char="•"/>
            </a:pPr>
            <a:r>
              <a:rPr lang="en-US" sz="1600" dirty="0"/>
              <a:t>In July 2016, Editors changed the running order and will revisit in Mar 2017, maintaining this order in the interim </a:t>
            </a:r>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a:t>Peter Ecclesine (Self)</a:t>
            </a:r>
          </a:p>
        </p:txBody>
      </p:sp>
      <p:sp>
        <p:nvSpPr>
          <p:cNvPr id="29757" name="Date Placeholder 7"/>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524552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a:t>Slide </a:t>
            </a:r>
            <a:fld id="{530BA4BB-2CC5-42D0-8747-56B48B57AB9A}" type="slidenum">
              <a:rPr lang="en-US" smtClean="0"/>
              <a:pPr/>
              <a:t>19</a:t>
            </a:fld>
            <a:endParaRPr lang="en-US"/>
          </a:p>
        </p:txBody>
      </p:sp>
      <p:sp>
        <p:nvSpPr>
          <p:cNvPr id="30723" name="Rectangle 2"/>
          <p:cNvSpPr>
            <a:spLocks noGrp="1" noChangeArrowheads="1"/>
          </p:cNvSpPr>
          <p:nvPr>
            <p:ph type="title"/>
          </p:nvPr>
        </p:nvSpPr>
        <p:spPr/>
        <p:txBody>
          <a:bodyPr/>
          <a:lstStyle/>
          <a:p>
            <a:r>
              <a:rPr lang="en-US"/>
              <a:t>Email Your Draft Status Updates</a:t>
            </a:r>
          </a:p>
        </p:txBody>
      </p:sp>
      <p:sp>
        <p:nvSpPr>
          <p:cNvPr id="30724" name="Rectangle 3"/>
          <p:cNvSpPr>
            <a:spLocks noGrp="1" noChangeArrowheads="1"/>
          </p:cNvSpPr>
          <p:nvPr>
            <p:ph type="body" idx="1"/>
          </p:nvPr>
        </p:nvSpPr>
        <p:spPr/>
        <p:txBody>
          <a:bodyPr/>
          <a:lstStyle/>
          <a:p>
            <a:r>
              <a:rPr lang="en-US"/>
              <a:t>Each editor, please send update for next page via the editor’s reflector </a:t>
            </a:r>
            <a:r>
              <a:rPr lang="en-US">
                <a:solidFill>
                  <a:srgbClr val="FF0000"/>
                </a:solidFill>
              </a:rPr>
              <a:t>no later than Thursday am2 to update table on next page</a:t>
            </a:r>
            <a:r>
              <a:rPr lang="en-US"/>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a:t>Peter Ecclesine (Self)</a:t>
            </a:r>
          </a:p>
        </p:txBody>
      </p:sp>
      <p:sp>
        <p:nvSpPr>
          <p:cNvPr id="30727"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007183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a:t>This document contains agenda/minutes/actions/status as prepared/recorded at the IEEE 802.11 Editors’ Meeting</a:t>
            </a:r>
          </a:p>
          <a:p>
            <a:pPr algn="ctr">
              <a:buFontTx/>
              <a:buNone/>
            </a:pPr>
            <a:endParaRPr lang="en-US" b="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a:t>Peter Ecclesine (Self)</a:t>
            </a:r>
          </a:p>
        </p:txBody>
      </p:sp>
      <p:sp>
        <p:nvSpPr>
          <p:cNvPr id="16390"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49549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ext uri="{D42A27DB-BD31-4B8C-83A1-F6EECF244321}">
                <p14:modId xmlns:p14="http://schemas.microsoft.com/office/powerpoint/2010/main" val="3427769583"/>
              </p:ext>
            </p:extLst>
          </p:nvPr>
        </p:nvGraphicFramePr>
        <p:xfrm>
          <a:off x="457200" y="1371600"/>
          <a:ext cx="8262379" cy="4099560"/>
        </p:xfrm>
        <a:graphic>
          <a:graphicData uri="http://schemas.openxmlformats.org/drawingml/2006/table">
            <a:tbl>
              <a:tblPr/>
              <a:tblGrid>
                <a:gridCol w="325603">
                  <a:extLst>
                    <a:ext uri="{9D8B030D-6E8A-4147-A177-3AD203B41FA5}">
                      <a16:colId xmlns:a16="http://schemas.microsoft.com/office/drawing/2014/main" val="20000"/>
                    </a:ext>
                  </a:extLst>
                </a:gridCol>
                <a:gridCol w="402976">
                  <a:extLst>
                    <a:ext uri="{9D8B030D-6E8A-4147-A177-3AD203B41FA5}">
                      <a16:colId xmlns:a16="http://schemas.microsoft.com/office/drawing/2014/main" val="20001"/>
                    </a:ext>
                  </a:extLst>
                </a:gridCol>
                <a:gridCol w="338221">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048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04800">
                  <a:extLst>
                    <a:ext uri="{9D8B030D-6E8A-4147-A177-3AD203B41FA5}">
                      <a16:colId xmlns:a16="http://schemas.microsoft.com/office/drawing/2014/main" val="20009"/>
                    </a:ext>
                  </a:extLst>
                </a:gridCol>
                <a:gridCol w="304800">
                  <a:extLst>
                    <a:ext uri="{9D8B030D-6E8A-4147-A177-3AD203B41FA5}">
                      <a16:colId xmlns:a16="http://schemas.microsoft.com/office/drawing/2014/main" val="20010"/>
                    </a:ext>
                  </a:extLst>
                </a:gridCol>
                <a:gridCol w="609600">
                  <a:extLst>
                    <a:ext uri="{9D8B030D-6E8A-4147-A177-3AD203B41FA5}">
                      <a16:colId xmlns:a16="http://schemas.microsoft.com/office/drawing/2014/main" val="20011"/>
                    </a:ext>
                  </a:extLst>
                </a:gridCol>
                <a:gridCol w="457200">
                  <a:extLst>
                    <a:ext uri="{9D8B030D-6E8A-4147-A177-3AD203B41FA5}">
                      <a16:colId xmlns:a16="http://schemas.microsoft.com/office/drawing/2014/main" val="20012"/>
                    </a:ext>
                  </a:extLst>
                </a:gridCol>
                <a:gridCol w="457200">
                  <a:extLst>
                    <a:ext uri="{9D8B030D-6E8A-4147-A177-3AD203B41FA5}">
                      <a16:colId xmlns:a16="http://schemas.microsoft.com/office/drawing/2014/main" val="20013"/>
                    </a:ext>
                  </a:extLst>
                </a:gridCol>
                <a:gridCol w="1752600">
                  <a:extLst>
                    <a:ext uri="{9D8B030D-6E8A-4147-A177-3AD203B41FA5}">
                      <a16:colId xmlns:a16="http://schemas.microsoft.com/office/drawing/2014/main" val="20014"/>
                    </a:ext>
                  </a:extLst>
                </a:gridCol>
                <a:gridCol w="1023379">
                  <a:extLst>
                    <a:ext uri="{9D8B030D-6E8A-4147-A177-3AD203B41FA5}">
                      <a16:colId xmlns:a16="http://schemas.microsoft.com/office/drawing/2014/main" val="20015"/>
                    </a:ext>
                  </a:extLst>
                </a:gridCol>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rgbClr val="00B050"/>
                          </a:solidFill>
                          <a:effectLst/>
                          <a:latin typeface="Times New Roman" pitchFamily="18" charset="0"/>
                        </a:rPr>
                        <a:t>Published </a:t>
                      </a:r>
                      <a:r>
                        <a:rPr kumimoji="0" lang="en-US" sz="1000" b="1" i="0" u="none" strike="noStrike" cap="none" normalizeH="0" baseline="0" dirty="0">
                          <a:ln>
                            <a:noFill/>
                          </a:ln>
                          <a:solidFill>
                            <a:schemeClr val="tx1"/>
                          </a:solidFill>
                          <a:effectLst/>
                          <a:latin typeface="Times New Roman" pitchFamily="18" charset="0"/>
                        </a:rPr>
                        <a:t>or </a:t>
                      </a:r>
                      <a:r>
                        <a:rPr kumimoji="0" lang="en-US" sz="1000" b="1" i="0" u="none" strike="noStrike" cap="none" normalizeH="0" baseline="0" dirty="0">
                          <a:ln>
                            <a:noFill/>
                          </a:ln>
                          <a:solidFill>
                            <a:srgbClr val="0000CC"/>
                          </a:solidFill>
                          <a:effectLst/>
                          <a:latin typeface="Times New Roman" pitchFamily="18" charset="0"/>
                        </a:rPr>
                        <a:t>Draft</a:t>
                      </a:r>
                      <a:r>
                        <a:rPr kumimoji="0" lang="en-US" sz="1000" b="1" i="0" u="none" strike="noStrike" cap="none" normalizeH="0" baseline="0" dirty="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ai</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aq</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ak</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aj</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ai</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Times New Roman" pitchFamily="18" charset="0"/>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latin typeface="+mn-lt"/>
                          <a:ea typeface="+mn-ea"/>
                          <a:cs typeface="+mn-cs"/>
                        </a:rPr>
                        <a:t>Frame 12.0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4-Nov</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11.0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Yongho</a:t>
                      </a:r>
                      <a:r>
                        <a:rPr kumimoji="0" lang="en-US" sz="1200" b="0" i="0" u="none" strike="noStrike" cap="none" normalizeH="0" baseline="0" dirty="0">
                          <a:ln>
                            <a:noFill/>
                          </a:ln>
                          <a:solidFill>
                            <a:schemeClr val="tx1"/>
                          </a:solidFill>
                          <a:effectLst/>
                          <a:latin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rPr>
                        <a:t>Seok</a:t>
                      </a:r>
                      <a:endParaRPr kumimoji="0" lang="en-US" sz="12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Alfred </a:t>
                      </a:r>
                      <a:r>
                        <a:rPr lang="en-US" sz="1200" kern="1200" dirty="0" err="1">
                          <a:solidFill>
                            <a:schemeClr val="tx1"/>
                          </a:solidFill>
                          <a:effectLst/>
                          <a:latin typeface="+mn-lt"/>
                          <a:ea typeface="+mn-ea"/>
                          <a:cs typeface="+mn-cs"/>
                        </a:rPr>
                        <a:t>Asterjadhi</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aq</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ak</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2.4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aj</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FF0000"/>
                          </a:solidFill>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6.2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Jiamin</a:t>
                      </a:r>
                      <a:r>
                        <a:rPr kumimoji="0" lang="en-US" sz="1200" b="0" i="0" u="none" strike="noStrike" cap="none" normalizeH="0" baseline="0" dirty="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Shiwen</a:t>
                      </a:r>
                      <a:r>
                        <a:rPr kumimoji="0" lang="en-US" sz="1200" b="0" i="0" u="none" strike="noStrike" cap="none" normalizeH="0" baseline="0" dirty="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7-Nov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FF0000"/>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FF0000"/>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FF0000"/>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a:solidFill>
                            <a:srgbClr val="FF0000"/>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0.5</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Carlos </a:t>
                      </a:r>
                      <a:r>
                        <a:rPr kumimoji="0" lang="en-US" sz="1200" b="0" i="0" u="none" strike="noStrike" cap="none" normalizeH="0" baseline="0" dirty="0" err="1">
                          <a:ln>
                            <a:noFill/>
                          </a:ln>
                          <a:solidFill>
                            <a:schemeClr val="tx1"/>
                          </a:solidFill>
                          <a:effectLst/>
                          <a:latin typeface="Times New Roman" pitchFamily="18" charset="0"/>
                        </a:rPr>
                        <a:t>Cordeiro</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az</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20</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Nov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a:t>Draft Development Snapshot</a:t>
            </a:r>
            <a:endParaRPr lang="en-GB" sz="2800" dirty="0"/>
          </a:p>
        </p:txBody>
      </p:sp>
      <p:sp>
        <p:nvSpPr>
          <p:cNvPr id="31975" name="Slide Number Placeholder 9"/>
          <p:cNvSpPr>
            <a:spLocks noGrp="1"/>
          </p:cNvSpPr>
          <p:nvPr>
            <p:ph type="sldNum" sz="quarter" idx="12"/>
          </p:nvPr>
        </p:nvSpPr>
        <p:spPr>
          <a:noFill/>
        </p:spPr>
        <p:txBody>
          <a:bodyPr/>
          <a:lstStyle/>
          <a:p>
            <a:r>
              <a:rPr lang="en-US"/>
              <a:t>Slide </a:t>
            </a:r>
            <a:fld id="{795EAAF8-1103-4F9A-8384-029AC986883C}" type="slidenum">
              <a:rPr lang="en-US" smtClean="0"/>
              <a:pPr/>
              <a:t>20</a:t>
            </a:fld>
            <a:endParaRPr lang="en-US"/>
          </a:p>
        </p:txBody>
      </p:sp>
      <p:sp>
        <p:nvSpPr>
          <p:cNvPr id="31976" name="Footer Placeholder 10"/>
          <p:cNvSpPr>
            <a:spLocks noGrp="1"/>
          </p:cNvSpPr>
          <p:nvPr>
            <p:ph type="ftr" sz="quarter" idx="11"/>
          </p:nvPr>
        </p:nvSpPr>
        <p:spPr>
          <a:noFill/>
        </p:spPr>
        <p:txBody>
          <a:bodyPr/>
          <a:lstStyle/>
          <a:p>
            <a:r>
              <a:rPr lang="en-US"/>
              <a:t>Peter Ecclesine (Self)</a:t>
            </a:r>
            <a:endParaRPr lang="en-US" dirty="0"/>
          </a:p>
        </p:txBody>
      </p:sp>
      <p:sp>
        <p:nvSpPr>
          <p:cNvPr id="31977" name="Date Placeholder 10"/>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3355327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Central Desktop</a:t>
            </a:r>
          </a:p>
        </p:txBody>
      </p:sp>
      <p:sp>
        <p:nvSpPr>
          <p:cNvPr id="3" name="Content Placeholder 2"/>
          <p:cNvSpPr>
            <a:spLocks noGrp="1"/>
          </p:cNvSpPr>
          <p:nvPr>
            <p:ph idx="1"/>
          </p:nvPr>
        </p:nvSpPr>
        <p:spPr/>
        <p:txBody>
          <a:bodyPr/>
          <a:lstStyle/>
          <a:p>
            <a:r>
              <a:rPr lang="en-GB" dirty="0"/>
              <a:t>IEEE-SA central desktop site  tour of the facilities</a:t>
            </a:r>
          </a:p>
          <a:p>
            <a:r>
              <a:rPr lang="en-US" dirty="0">
                <a:hlinkClick r:id="rId2"/>
              </a:rPr>
              <a:t>https://ieee-sa.centraldesktop.com/802-11editorial/</a:t>
            </a:r>
            <a:endParaRPr lang="en-US" dirty="0"/>
          </a:p>
          <a:p>
            <a:r>
              <a:rPr lang="en-US" dirty="0"/>
              <a:t>Also used to share emails and large files</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1467911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4290154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Backup practices</a:t>
            </a:r>
          </a:p>
        </p:txBody>
      </p:sp>
      <p:sp>
        <p:nvSpPr>
          <p:cNvPr id="3" name="Content Placeholder 2"/>
          <p:cNvSpPr>
            <a:spLocks noGrp="1"/>
          </p:cNvSpPr>
          <p:nvPr>
            <p:ph idx="1"/>
          </p:nvPr>
        </p:nvSpPr>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736631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t>MIB style, Visio and Frame practices</a:t>
            </a:r>
            <a:br>
              <a:rPr lang="en-US"/>
            </a:br>
            <a:endParaRPr lang="en-US"/>
          </a:p>
        </p:txBody>
      </p:sp>
      <p:sp>
        <p:nvSpPr>
          <p:cNvPr id="32771" name="Content Placeholder 2"/>
          <p:cNvSpPr>
            <a:spLocks noGrp="1"/>
          </p:cNvSpPr>
          <p:nvPr>
            <p:ph idx="1"/>
          </p:nvPr>
        </p:nvSpPr>
        <p:spPr>
          <a:xfrm>
            <a:off x="685800" y="1524000"/>
            <a:ext cx="7772400" cy="4953000"/>
          </a:xfrm>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turn these all into .</a:t>
            </a:r>
            <a:r>
              <a:rPr lang="en-GB" sz="1800" dirty="0" err="1"/>
              <a:t>wmf</a:t>
            </a:r>
            <a:r>
              <a:rPr lang="en-GB" sz="1800" dirty="0"/>
              <a:t> (windows meta file) format files (you can do this from </a:t>
            </a:r>
            <a:r>
              <a:rPr lang="en-GB" sz="1800" dirty="0" err="1"/>
              <a:t>visio</a:t>
            </a:r>
            <a:r>
              <a:rPr lang="en-GB" sz="1800" dirty="0"/>
              <a:t> using “save as”).   Keep separate files for the .</a:t>
            </a:r>
            <a:r>
              <a:rPr lang="en-GB" sz="1800" dirty="0" err="1"/>
              <a:t>vsd</a:t>
            </a:r>
            <a:r>
              <a:rPr lang="en-GB" sz="1800" dirty="0"/>
              <a:t> source and the .</a:t>
            </a:r>
            <a:r>
              <a:rPr lang="en-GB" sz="1800" dirty="0" err="1"/>
              <a:t>wmf</a:t>
            </a:r>
            <a:r>
              <a:rPr lang="en-GB" sz="1800" dirty="0"/>
              <a:t> file that is linked to from frame. There is likelihood we should use .</a:t>
            </a:r>
            <a:r>
              <a:rPr lang="en-GB" sz="1800" dirty="0" err="1"/>
              <a:t>emf</a:t>
            </a:r>
            <a:endParaRPr lang="en-GB" sz="1800" dirty="0"/>
          </a:p>
          <a:p>
            <a:r>
              <a:rPr lang="en-GB" sz="2000" dirty="0"/>
              <a:t>Frame templates for 11aa, 11ac, 11af</a:t>
            </a:r>
          </a:p>
        </p:txBody>
      </p:sp>
      <p:sp>
        <p:nvSpPr>
          <p:cNvPr id="32772" name="Date Placeholder 3"/>
          <p:cNvSpPr>
            <a:spLocks noGrp="1"/>
          </p:cNvSpPr>
          <p:nvPr>
            <p:ph type="dt" sz="quarter" idx="10"/>
          </p:nvPr>
        </p:nvSpPr>
        <p:spPr>
          <a:noFill/>
        </p:spPr>
        <p:txBody>
          <a:bodyPr/>
          <a:lstStyle/>
          <a:p>
            <a:r>
              <a:rPr lang="en-US"/>
              <a:t>Nov 2016</a:t>
            </a:r>
          </a:p>
        </p:txBody>
      </p:sp>
      <p:sp>
        <p:nvSpPr>
          <p:cNvPr id="32773" name="Footer Placeholder 4"/>
          <p:cNvSpPr>
            <a:spLocks noGrp="1"/>
          </p:cNvSpPr>
          <p:nvPr>
            <p:ph type="ftr" sz="quarter" idx="11"/>
          </p:nvPr>
        </p:nvSpPr>
        <p:spPr>
          <a:noFill/>
        </p:spPr>
        <p:txBody>
          <a:bodyPr/>
          <a:lstStyle/>
          <a:p>
            <a:r>
              <a:rPr lang="en-US"/>
              <a:t>Peter Ecclesine (Self)</a:t>
            </a:r>
          </a:p>
        </p:txBody>
      </p:sp>
      <p:sp>
        <p:nvSpPr>
          <p:cNvPr id="32774" name="Slide Number Placeholder 5"/>
          <p:cNvSpPr>
            <a:spLocks noGrp="1"/>
          </p:cNvSpPr>
          <p:nvPr>
            <p:ph type="sldNum" sz="quarter" idx="12"/>
          </p:nvPr>
        </p:nvSpPr>
        <p:spPr>
          <a:noFill/>
        </p:spPr>
        <p:txBody>
          <a:bodyPr/>
          <a:lstStyle/>
          <a:p>
            <a:r>
              <a:rPr lang="en-US"/>
              <a:t>Slide </a:t>
            </a:r>
            <a:fld id="{B6A5EF2C-B352-4DCD-8AF4-06278E96712B}" type="slidenum">
              <a:rPr lang="en-US" smtClean="0"/>
              <a:pPr/>
              <a:t>24</a:t>
            </a:fld>
            <a:endParaRPr lang="en-US"/>
          </a:p>
        </p:txBody>
      </p:sp>
    </p:spTree>
    <p:extLst>
      <p:ext uri="{BB962C8B-B14F-4D97-AF65-F5344CB8AC3E}">
        <p14:creationId xmlns:p14="http://schemas.microsoft.com/office/powerpoint/2010/main" val="3376640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prepare a MIB</a:t>
            </a:r>
          </a:p>
        </p:txBody>
      </p:sp>
      <p:sp>
        <p:nvSpPr>
          <p:cNvPr id="3" name="Content Placeholder 2"/>
          <p:cNvSpPr>
            <a:spLocks noGrp="1"/>
          </p:cNvSpPr>
          <p:nvPr>
            <p:ph idx="1"/>
          </p:nvPr>
        </p:nvSpPr>
        <p:spPr>
          <a:xfrm>
            <a:off x="762000" y="1676400"/>
            <a:ext cx="7772400" cy="4114800"/>
          </a:xfrm>
        </p:spPr>
        <p:txBody>
          <a:bodyPr/>
          <a:lstStyle/>
          <a:p>
            <a:r>
              <a:rPr lang="en-GB" sz="2000" dirty="0"/>
              <a:t>1.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precursors</a:t>
            </a:r>
          </a:p>
          <a:p>
            <a:pPr lvl="1"/>
            <a:r>
              <a:rPr lang="en-GB" sz="1800" dirty="0"/>
              <a:t>Text version of MIB is available (mcD5.4, ahD4.0, aiD4.0, aqD4.2)</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1054669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Two Technical Editors</a:t>
            </a:r>
          </a:p>
        </p:txBody>
      </p:sp>
      <p:sp>
        <p:nvSpPr>
          <p:cNvPr id="34819" name="Content Placeholder 2"/>
          <p:cNvSpPr>
            <a:spLocks noGrp="1"/>
          </p:cNvSpPr>
          <p:nvPr>
            <p:ph idx="1"/>
          </p:nvPr>
        </p:nvSpPr>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34820" name="Date Placeholder 3"/>
          <p:cNvSpPr>
            <a:spLocks noGrp="1"/>
          </p:cNvSpPr>
          <p:nvPr>
            <p:ph type="dt" sz="quarter" idx="10"/>
          </p:nvPr>
        </p:nvSpPr>
        <p:spPr>
          <a:noFill/>
        </p:spPr>
        <p:txBody>
          <a:bodyPr/>
          <a:lstStyle/>
          <a:p>
            <a:r>
              <a:rPr lang="en-US"/>
              <a:t>Nov 2016</a:t>
            </a:r>
          </a:p>
        </p:txBody>
      </p:sp>
      <p:sp>
        <p:nvSpPr>
          <p:cNvPr id="34821" name="Footer Placeholder 4"/>
          <p:cNvSpPr>
            <a:spLocks noGrp="1"/>
          </p:cNvSpPr>
          <p:nvPr>
            <p:ph type="ftr" sz="quarter" idx="11"/>
          </p:nvPr>
        </p:nvSpPr>
        <p:spPr>
          <a:noFill/>
        </p:spPr>
        <p:txBody>
          <a:bodyPr/>
          <a:lstStyle/>
          <a:p>
            <a:r>
              <a:rPr lang="en-US"/>
              <a:t>Peter Ecclesine (Self)</a:t>
            </a:r>
          </a:p>
        </p:txBody>
      </p:sp>
      <p:sp>
        <p:nvSpPr>
          <p:cNvPr id="34822" name="Slide Number Placeholder 5"/>
          <p:cNvSpPr>
            <a:spLocks noGrp="1"/>
          </p:cNvSpPr>
          <p:nvPr>
            <p:ph type="sldNum" sz="quarter" idx="12"/>
          </p:nvPr>
        </p:nvSpPr>
        <p:spPr>
          <a:noFill/>
        </p:spPr>
        <p:txBody>
          <a:bodyPr/>
          <a:lstStyle/>
          <a:p>
            <a:r>
              <a:rPr lang="en-US"/>
              <a:t>Slide </a:t>
            </a:r>
            <a:fld id="{A58554DE-B085-48F8-9ABE-F6BC00DD07E3}" type="slidenum">
              <a:rPr lang="en-US" smtClean="0"/>
              <a:pPr/>
              <a:t>26</a:t>
            </a:fld>
            <a:endParaRPr lang="en-US"/>
          </a:p>
        </p:txBody>
      </p:sp>
    </p:spTree>
    <p:extLst>
      <p:ext uri="{BB962C8B-B14F-4D97-AF65-F5344CB8AC3E}">
        <p14:creationId xmlns:p14="http://schemas.microsoft.com/office/powerpoint/2010/main" val="245236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Pending Actions</a:t>
            </a:r>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a:p>
          <a:p>
            <a:r>
              <a:rPr lang="en-US" dirty="0"/>
              <a:t>Add Document 11-11/1149r49 numbering spreadsheet update soon for 11ax use</a:t>
            </a:r>
          </a:p>
          <a:p>
            <a:r>
              <a:rPr lang="en-US" dirty="0"/>
              <a:t>Request January timeslot for amendment style discussion</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3762399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Backup/Background Slides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28</a:t>
            </a:fld>
            <a:endParaRPr lang="en-US"/>
          </a:p>
        </p:txBody>
      </p:sp>
    </p:spTree>
    <p:extLst>
      <p:ext uri="{BB962C8B-B14F-4D97-AF65-F5344CB8AC3E}">
        <p14:creationId xmlns:p14="http://schemas.microsoft.com/office/powerpoint/2010/main" val="3194367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Editors page</a:t>
            </a:r>
          </a:p>
        </p:txBody>
      </p:sp>
      <p:sp>
        <p:nvSpPr>
          <p:cNvPr id="27651" name="Content Placeholder 2"/>
          <p:cNvSpPr>
            <a:spLocks noGrp="1"/>
          </p:cNvSpPr>
          <p:nvPr>
            <p:ph idx="1"/>
          </p:nvPr>
        </p:nvSpPr>
        <p:spPr/>
        <p:txBody>
          <a:bodyPr/>
          <a:lstStyle/>
          <a:p>
            <a:r>
              <a:rPr lang="en-US" u="sng" dirty="0">
                <a:hlinkClick r:id="rId2"/>
              </a:rPr>
              <a:t>http://www.ieee802.org/11/editor_resources.html</a:t>
            </a:r>
            <a:endParaRPr lang="en-US" u="sng" dirty="0"/>
          </a:p>
          <a:p>
            <a:r>
              <a:rPr lang="en-US" b="0" dirty="0"/>
              <a:t>Comments or changes? Perhaps an online wiki?</a:t>
            </a:r>
          </a:p>
          <a:p>
            <a:r>
              <a:rPr lang="en-US" b="0" dirty="0"/>
              <a:t>Volunteers sought to improve this state.</a:t>
            </a:r>
          </a:p>
        </p:txBody>
      </p:sp>
      <p:sp>
        <p:nvSpPr>
          <p:cNvPr id="27652" name="Date Placeholder 3"/>
          <p:cNvSpPr>
            <a:spLocks noGrp="1"/>
          </p:cNvSpPr>
          <p:nvPr>
            <p:ph type="dt" sz="quarter" idx="10"/>
          </p:nvPr>
        </p:nvSpPr>
        <p:spPr>
          <a:noFill/>
        </p:spPr>
        <p:txBody>
          <a:bodyPr/>
          <a:lstStyle/>
          <a:p>
            <a:r>
              <a:rPr lang="en-US"/>
              <a:t>Nov 2016</a:t>
            </a:r>
          </a:p>
        </p:txBody>
      </p:sp>
      <p:sp>
        <p:nvSpPr>
          <p:cNvPr id="27653" name="Footer Placeholder 4"/>
          <p:cNvSpPr>
            <a:spLocks noGrp="1"/>
          </p:cNvSpPr>
          <p:nvPr>
            <p:ph type="ftr" sz="quarter" idx="11"/>
          </p:nvPr>
        </p:nvSpPr>
        <p:spPr>
          <a:noFill/>
        </p:spPr>
        <p:txBody>
          <a:bodyPr/>
          <a:lstStyle/>
          <a:p>
            <a:r>
              <a:rPr lang="en-US"/>
              <a:t>Peter Ecclesine (Self)</a:t>
            </a:r>
          </a:p>
        </p:txBody>
      </p:sp>
      <p:sp>
        <p:nvSpPr>
          <p:cNvPr id="27654" name="Slide Number Placeholder 5"/>
          <p:cNvSpPr>
            <a:spLocks noGrp="1"/>
          </p:cNvSpPr>
          <p:nvPr>
            <p:ph type="sldNum" sz="quarter" idx="12"/>
          </p:nvPr>
        </p:nvSpPr>
        <p:spPr>
          <a:noFill/>
        </p:spPr>
        <p:txBody>
          <a:bodyPr/>
          <a:lstStyle/>
          <a:p>
            <a:r>
              <a:rPr lang="en-US"/>
              <a:t>Slide </a:t>
            </a:r>
            <a:fld id="{4A7343D4-A490-4C6E-ADC9-8805142B12B2}" type="slidenum">
              <a:rPr lang="en-US" smtClean="0"/>
              <a:pPr/>
              <a:t>29</a:t>
            </a:fld>
            <a:endParaRPr lang="en-US"/>
          </a:p>
        </p:txBody>
      </p:sp>
    </p:spTree>
    <p:extLst>
      <p:ext uri="{BB962C8B-B14F-4D97-AF65-F5344CB8AC3E}">
        <p14:creationId xmlns:p14="http://schemas.microsoft.com/office/powerpoint/2010/main" val="61368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3</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Agenda for 2016-11-08</a:t>
            </a:r>
          </a:p>
        </p:txBody>
      </p:sp>
      <p:sp>
        <p:nvSpPr>
          <p:cNvPr id="17412" name="Rectangle 3"/>
          <p:cNvSpPr>
            <a:spLocks noGrp="1" noChangeArrowheads="1"/>
          </p:cNvSpPr>
          <p:nvPr>
            <p:ph type="body" idx="1"/>
          </p:nvPr>
        </p:nvSpPr>
        <p:spPr>
          <a:xfrm>
            <a:off x="609600" y="1676400"/>
            <a:ext cx="7772400" cy="4343400"/>
          </a:xfrm>
        </p:spPr>
        <p:txBody>
          <a:bodyPr/>
          <a:lstStyle/>
          <a:p>
            <a:r>
              <a:rPr lang="en-US" dirty="0"/>
              <a:t>Roll Call / Contacts / Reflector</a:t>
            </a:r>
          </a:p>
          <a:p>
            <a:r>
              <a:rPr lang="en-US" dirty="0"/>
              <a:t>Go round table and get brief status report</a:t>
            </a:r>
          </a:p>
          <a:p>
            <a:r>
              <a:rPr lang="en-US" dirty="0"/>
              <a:t>Review publication process and schedule</a:t>
            </a:r>
          </a:p>
          <a:p>
            <a:r>
              <a:rPr lang="en-US" dirty="0"/>
              <a:t>ANA Status / Process / What is administered</a:t>
            </a:r>
          </a:p>
          <a:p>
            <a:r>
              <a:rPr lang="en-US" dirty="0"/>
              <a:t>Numbering Alignment process / Spreadsheet</a:t>
            </a:r>
          </a:p>
          <a:p>
            <a:r>
              <a:rPr lang="en-US" dirty="0"/>
              <a:t>802.11 Mandatory Draft Review before SB</a:t>
            </a:r>
          </a:p>
          <a:p>
            <a:r>
              <a:rPr lang="en-US" dirty="0"/>
              <a:t>Review MDR findings for 802.11aj</a:t>
            </a:r>
          </a:p>
          <a:p>
            <a:r>
              <a:rPr lang="en-US" dirty="0"/>
              <a:t>New amendment style review</a:t>
            </a:r>
          </a:p>
          <a:p>
            <a:r>
              <a:rPr lang="en-US" dirty="0"/>
              <a:t>WG Style Guide for 802.11 09/1034r11</a:t>
            </a:r>
          </a:p>
          <a:p>
            <a:r>
              <a:rPr lang="en-US" dirty="0"/>
              <a:t>Additional discussion topics</a:t>
            </a:r>
          </a:p>
          <a:p>
            <a:pPr>
              <a:buFontTx/>
              <a:buNone/>
            </a:pPr>
            <a:endParaRPr lang="en-US" dirty="0"/>
          </a:p>
        </p:txBody>
      </p:sp>
      <p:sp>
        <p:nvSpPr>
          <p:cNvPr id="17413" name="Footer Placeholder 5"/>
          <p:cNvSpPr>
            <a:spLocks noGrp="1"/>
          </p:cNvSpPr>
          <p:nvPr>
            <p:ph type="ftr" sz="quarter" idx="11"/>
          </p:nvPr>
        </p:nvSpPr>
        <p:spPr>
          <a:noFill/>
        </p:spPr>
        <p:txBody>
          <a:bodyPr/>
          <a:lstStyle/>
          <a:p>
            <a:r>
              <a:rPr lang="en-US"/>
              <a:t>Peter Ecclesine (Self)</a:t>
            </a:r>
          </a:p>
        </p:txBody>
      </p:sp>
      <p:sp>
        <p:nvSpPr>
          <p:cNvPr id="17414"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744333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discussion</a:t>
            </a:r>
          </a:p>
        </p:txBody>
      </p:sp>
      <p:sp>
        <p:nvSpPr>
          <p:cNvPr id="3" name="Content Placeholder 2"/>
          <p:cNvSpPr>
            <a:spLocks noGrp="1"/>
          </p:cNvSpPr>
          <p:nvPr>
            <p:ph idx="1"/>
          </p:nvPr>
        </p:nvSpPr>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30</a:t>
            </a:fld>
            <a:endParaRPr lang="en-US"/>
          </a:p>
        </p:txBody>
      </p:sp>
    </p:spTree>
    <p:extLst>
      <p:ext uri="{BB962C8B-B14F-4D97-AF65-F5344CB8AC3E}">
        <p14:creationId xmlns:p14="http://schemas.microsoft.com/office/powerpoint/2010/main" val="65628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4</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Roll Call – 2016-11-08</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a:t>802.11 Editor’s Present</a:t>
            </a:r>
          </a:p>
          <a:p>
            <a:pPr lvl="1">
              <a:lnSpc>
                <a:spcPct val="80000"/>
              </a:lnSpc>
              <a:buFontTx/>
              <a:buChar char="•"/>
              <a:defRPr/>
            </a:pPr>
            <a:r>
              <a:rPr lang="en-US" sz="1400" dirty="0"/>
              <a:t>P802.11REVmc –  Adrian Stephens, Edward Au</a:t>
            </a:r>
          </a:p>
          <a:p>
            <a:pPr lvl="1">
              <a:lnSpc>
                <a:spcPct val="80000"/>
              </a:lnSpc>
              <a:buFontTx/>
              <a:buChar char="•"/>
              <a:defRPr/>
            </a:pPr>
            <a:r>
              <a:rPr lang="en-US" sz="1400" dirty="0"/>
              <a:t>P802.11ai Amendment (FILS) – Lee Armstrong</a:t>
            </a:r>
          </a:p>
          <a:p>
            <a:pPr lvl="1">
              <a:lnSpc>
                <a:spcPct val="80000"/>
              </a:lnSpc>
              <a:buFontTx/>
              <a:buChar char="•"/>
              <a:defRPr/>
            </a:pPr>
            <a:r>
              <a:rPr lang="en-US" sz="1400" dirty="0"/>
              <a:t>P802.11aj Amendment (CMMW) – </a:t>
            </a:r>
            <a:r>
              <a:rPr lang="en-US" sz="1400" dirty="0" err="1"/>
              <a:t>Jiamin</a:t>
            </a:r>
            <a:r>
              <a:rPr lang="en-US" sz="1400" dirty="0"/>
              <a:t> CHEN, </a:t>
            </a:r>
            <a:r>
              <a:rPr lang="en-US" sz="1400" dirty="0" err="1"/>
              <a:t>Shiwen</a:t>
            </a:r>
            <a:r>
              <a:rPr lang="en-US" sz="1400" dirty="0"/>
              <a:t> HE</a:t>
            </a:r>
          </a:p>
          <a:p>
            <a:pPr lvl="1">
              <a:lnSpc>
                <a:spcPct val="80000"/>
              </a:lnSpc>
              <a:buFontTx/>
              <a:buChar char="•"/>
              <a:defRPr/>
            </a:pPr>
            <a:r>
              <a:rPr lang="en-US" sz="1400" dirty="0"/>
              <a:t>P802.11ak Amendment (GLK) – Donald Eastlake</a:t>
            </a:r>
          </a:p>
          <a:p>
            <a:pPr lvl="1">
              <a:lnSpc>
                <a:spcPct val="80000"/>
              </a:lnSpc>
              <a:buFontTx/>
              <a:buChar char="•"/>
              <a:defRPr/>
            </a:pPr>
            <a:r>
              <a:rPr lang="en-US" sz="1400" dirty="0"/>
              <a:t>P802.11aq Amendment (PAD) – Lee Armstrong</a:t>
            </a:r>
          </a:p>
          <a:p>
            <a:pPr lvl="1">
              <a:lnSpc>
                <a:spcPct val="80000"/>
              </a:lnSpc>
              <a:buFontTx/>
              <a:buChar char="•"/>
              <a:defRPr/>
            </a:pPr>
            <a:r>
              <a:rPr lang="en-US" sz="1400" dirty="0"/>
              <a:t>P802.11ax Amendment (HEW) – Robert Stacey</a:t>
            </a:r>
          </a:p>
          <a:p>
            <a:pPr lvl="1">
              <a:lnSpc>
                <a:spcPct val="80000"/>
              </a:lnSpc>
              <a:buFontTx/>
              <a:buChar char="•"/>
              <a:defRPr/>
            </a:pPr>
            <a:r>
              <a:rPr lang="en-US" sz="1400" dirty="0"/>
              <a:t>P802.11ay Amendment (NG60) – Carlos </a:t>
            </a:r>
            <a:r>
              <a:rPr lang="en-US" sz="1400" dirty="0" err="1"/>
              <a:t>Cordeiro</a:t>
            </a:r>
            <a:endParaRPr lang="en-US" sz="1400" dirty="0"/>
          </a:p>
          <a:p>
            <a:pPr lvl="1">
              <a:lnSpc>
                <a:spcPct val="80000"/>
              </a:lnSpc>
              <a:buFontTx/>
              <a:buChar char="•"/>
              <a:defRPr/>
            </a:pPr>
            <a:r>
              <a:rPr lang="en-US" sz="1400" dirty="0"/>
              <a:t>P802.11az Amendment (NGP) – Chao Chun Wang</a:t>
            </a:r>
          </a:p>
          <a:p>
            <a:pPr>
              <a:lnSpc>
                <a:spcPct val="80000"/>
              </a:lnSpc>
              <a:buFontTx/>
              <a:buNone/>
              <a:defRPr/>
            </a:pPr>
            <a:endParaRPr lang="en-US" sz="1000" dirty="0"/>
          </a:p>
          <a:p>
            <a:pPr>
              <a:lnSpc>
                <a:spcPct val="80000"/>
              </a:lnSpc>
              <a:buFont typeface="Arial" panose="020B0604020202020204" pitchFamily="34" charset="0"/>
              <a:buChar char="•"/>
              <a:defRPr/>
            </a:pPr>
            <a:r>
              <a:rPr lang="en-US" sz="1400" dirty="0"/>
              <a:t>802.11 Editor’s Not Present</a:t>
            </a:r>
          </a:p>
          <a:p>
            <a:pPr lvl="1">
              <a:lnSpc>
                <a:spcPct val="80000"/>
              </a:lnSpc>
              <a:buFont typeface="Arial" panose="020B0604020202020204" pitchFamily="34" charset="0"/>
              <a:buChar char="•"/>
              <a:defRPr/>
            </a:pPr>
            <a:r>
              <a:rPr lang="en-US" sz="1400" dirty="0"/>
              <a:t>P802.11REVmc –  Emily Qi</a:t>
            </a:r>
          </a:p>
          <a:p>
            <a:pPr lvl="1">
              <a:lnSpc>
                <a:spcPct val="80000"/>
              </a:lnSpc>
              <a:buFont typeface="Arial" panose="020B0604020202020204" pitchFamily="34" charset="0"/>
              <a:buChar char="•"/>
              <a:defRPr/>
            </a:pPr>
            <a:r>
              <a:rPr lang="en-US" sz="1400" dirty="0"/>
              <a:t>P802.11ah Amendment (S1G) –Alfred </a:t>
            </a:r>
            <a:r>
              <a:rPr lang="en-US" sz="1400" dirty="0" err="1"/>
              <a:t>Asterjadhi</a:t>
            </a:r>
            <a:r>
              <a:rPr lang="en-US" sz="1400" dirty="0"/>
              <a:t>, </a:t>
            </a:r>
            <a:r>
              <a:rPr lang="en-US" sz="1400" dirty="0" err="1"/>
              <a:t>Yongho</a:t>
            </a:r>
            <a:r>
              <a:rPr lang="en-US" sz="1400" dirty="0"/>
              <a:t> </a:t>
            </a:r>
            <a:r>
              <a:rPr lang="en-US" sz="1400" dirty="0" err="1"/>
              <a:t>Seok</a:t>
            </a:r>
            <a:endParaRPr lang="en-US" sz="1400" dirty="0"/>
          </a:p>
          <a:p>
            <a:pPr lvl="1">
              <a:lnSpc>
                <a:spcPct val="80000"/>
              </a:lnSpc>
              <a:buFont typeface="Arial" panose="020B0604020202020204" pitchFamily="34" charset="0"/>
              <a:buChar char="•"/>
              <a:defRPr/>
            </a:pPr>
            <a:r>
              <a:rPr lang="en-US" sz="1400" dirty="0"/>
              <a:t>P802.11ai Amendment (FILS) – Ping FANG</a:t>
            </a:r>
          </a:p>
          <a:p>
            <a:pPr lvl="1">
              <a:lnSpc>
                <a:spcPct val="80000"/>
              </a:lnSpc>
              <a:buFont typeface="Arial" panose="020B0604020202020204" pitchFamily="34" charset="0"/>
              <a:buChar char="•"/>
              <a:defRPr/>
            </a:pPr>
            <a:endParaRPr lang="en-US" sz="1400" dirty="0"/>
          </a:p>
          <a:p>
            <a:pPr marL="342900" lvl="2" indent="0">
              <a:lnSpc>
                <a:spcPct val="80000"/>
              </a:lnSpc>
              <a:buNone/>
              <a:defRPr/>
            </a:pPr>
            <a:endParaRPr lang="en-US" sz="1000" dirty="0"/>
          </a:p>
          <a:p>
            <a:pPr>
              <a:lnSpc>
                <a:spcPct val="80000"/>
              </a:lnSpc>
              <a:defRPr/>
            </a:pPr>
            <a:r>
              <a:rPr lang="en-US" sz="1200" dirty="0"/>
              <a:t>Also present:</a:t>
            </a:r>
          </a:p>
          <a:p>
            <a:pPr lvl="1">
              <a:lnSpc>
                <a:spcPct val="80000"/>
              </a:lnSpc>
              <a:buFont typeface="Arial" panose="020B0604020202020204" pitchFamily="34" charset="0"/>
              <a:buChar char="•"/>
              <a:defRPr/>
            </a:pPr>
            <a:r>
              <a:rPr lang="en-US" sz="1100" dirty="0"/>
              <a:t>Al </a:t>
            </a:r>
            <a:r>
              <a:rPr lang="en-US" sz="1100" dirty="0" err="1"/>
              <a:t>Petrick</a:t>
            </a:r>
            <a:r>
              <a:rPr lang="en-US" sz="1100" dirty="0"/>
              <a:t>	Andy Scott	</a:t>
            </a:r>
            <a:r>
              <a:rPr lang="en-US" sz="1100" dirty="0" err="1"/>
              <a:t>Fumihide</a:t>
            </a:r>
            <a:r>
              <a:rPr lang="en-US" sz="1100" dirty="0"/>
              <a:t> Kojima	Mark Hamilton	Manish Kumar</a:t>
            </a:r>
          </a:p>
          <a:p>
            <a:pPr>
              <a:lnSpc>
                <a:spcPct val="80000"/>
              </a:lnSpc>
              <a:defRPr/>
            </a:pPr>
            <a:endParaRPr lang="en-US" sz="1200" dirty="0"/>
          </a:p>
          <a:p>
            <a:pPr>
              <a:lnSpc>
                <a:spcPct val="80000"/>
              </a:lnSpc>
              <a:defRPr/>
            </a:pPr>
            <a:r>
              <a:rPr lang="en-US" sz="1200" dirty="0"/>
              <a:t>IEEE Staff present and always welcome! </a:t>
            </a:r>
          </a:p>
          <a:p>
            <a:pPr>
              <a:lnSpc>
                <a:spcPct val="80000"/>
              </a:lnSpc>
              <a:defRPr/>
            </a:pPr>
            <a:r>
              <a:rPr lang="en-US" sz="1200" dirty="0"/>
              <a:t>IEEE, </a:t>
            </a:r>
            <a:r>
              <a:rPr lang="en-US" sz="1200" dirty="0" err="1"/>
              <a:t>Cathrine</a:t>
            </a:r>
            <a:r>
              <a:rPr lang="en-US" sz="1200" dirty="0"/>
              <a:t> Burger</a:t>
            </a:r>
          </a:p>
          <a:p>
            <a:pPr>
              <a:lnSpc>
                <a:spcPct val="80000"/>
              </a:lnSpc>
              <a:defRPr/>
            </a:pPr>
            <a:r>
              <a:rPr lang="en-US" sz="1200" dirty="0"/>
              <a:t>IEEE Staff not present and always welcome! </a:t>
            </a:r>
          </a:p>
          <a:p>
            <a:pPr marL="0" indent="0">
              <a:lnSpc>
                <a:spcPct val="80000"/>
              </a:lnSpc>
              <a:buNone/>
              <a:defRPr/>
            </a:pPr>
            <a:endParaRPr lang="en-US" sz="1200" dirty="0"/>
          </a:p>
          <a:p>
            <a:pPr>
              <a:lnSpc>
                <a:spcPct val="80000"/>
              </a:lnSpc>
              <a:defRPr/>
            </a:pPr>
            <a:r>
              <a:rPr lang="en-US" sz="1200" dirty="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a:t>Peter Ecclesine (Self)</a:t>
            </a:r>
          </a:p>
        </p:txBody>
      </p:sp>
      <p:sp>
        <p:nvSpPr>
          <p:cNvPr id="18439"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419923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a:t>Slide </a:t>
            </a:r>
            <a:fld id="{AF256CC3-709F-4B73-B483-640656AD6A99}" type="slidenum">
              <a:rPr lang="en-US" smtClean="0"/>
              <a:pPr/>
              <a:t>5</a:t>
            </a:fld>
            <a:endParaRPr lang="en-US"/>
          </a:p>
        </p:txBody>
      </p:sp>
      <p:sp>
        <p:nvSpPr>
          <p:cNvPr id="19460" name="Rectangle 2"/>
          <p:cNvSpPr>
            <a:spLocks noGrp="1" noChangeArrowheads="1"/>
          </p:cNvSpPr>
          <p:nvPr>
            <p:ph type="title"/>
          </p:nvPr>
        </p:nvSpPr>
        <p:spPr>
          <a:xfrm>
            <a:off x="685800" y="457200"/>
            <a:ext cx="7772400" cy="1066800"/>
          </a:xfrm>
        </p:spPr>
        <p:txBody>
          <a:bodyPr/>
          <a:lstStyle/>
          <a:p>
            <a:r>
              <a:rPr lang="en-US"/>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a:t>TGmc</a:t>
            </a:r>
            <a:r>
              <a:rPr lang="en-US" sz="1600" dirty="0"/>
              <a:t> – Adrian Stephens </a:t>
            </a:r>
            <a:r>
              <a:rPr lang="en-US" sz="1600" b="0" dirty="0"/>
              <a:t>– adrian.p.stephens@ieee.org </a:t>
            </a:r>
            <a:r>
              <a:rPr lang="en-US" sz="1600" dirty="0"/>
              <a:t>, Edward Au – </a:t>
            </a:r>
            <a:r>
              <a:rPr lang="en-US" sz="1600" b="0" u="sng" dirty="0">
                <a:hlinkClick r:id="rId3"/>
              </a:rPr>
              <a:t>edward.ks.au@huawei.com</a:t>
            </a:r>
            <a:r>
              <a:rPr lang="en-US" sz="1600" dirty="0"/>
              <a:t>, Emily Qi – </a:t>
            </a:r>
            <a:r>
              <a:rPr lang="en-US" sz="1600" b="0" dirty="0">
                <a:hlinkClick r:id="rId4"/>
              </a:rPr>
              <a:t>emily.h.qi@intel.com</a:t>
            </a:r>
            <a:r>
              <a:rPr lang="en-US" sz="1600" b="0" dirty="0"/>
              <a:t> </a:t>
            </a:r>
            <a:endParaRPr lang="en-US" sz="1600" dirty="0"/>
          </a:p>
          <a:p>
            <a:r>
              <a:rPr lang="en-US" sz="1600" dirty="0" err="1"/>
              <a:t>TGah</a:t>
            </a:r>
            <a:r>
              <a:rPr lang="en-US" sz="1600" dirty="0"/>
              <a:t> – Yongho Seok </a:t>
            </a:r>
            <a:r>
              <a:rPr lang="en-US" sz="1600" b="0" dirty="0">
                <a:hlinkClick r:id="rId5"/>
              </a:rPr>
              <a:t>yongho.seok@gmail.com</a:t>
            </a:r>
            <a:r>
              <a:rPr lang="en-US" sz="1600" b="0" dirty="0"/>
              <a:t>,  </a:t>
            </a:r>
            <a:r>
              <a:rPr lang="en-US" sz="1600" dirty="0"/>
              <a:t>Alfred </a:t>
            </a:r>
            <a:r>
              <a:rPr lang="en-US" sz="1600" dirty="0" err="1"/>
              <a:t>Asterjadhi</a:t>
            </a:r>
            <a:r>
              <a:rPr lang="en-US" sz="1600" dirty="0"/>
              <a:t> – </a:t>
            </a:r>
            <a:r>
              <a:rPr lang="en-US" sz="1600" b="0" dirty="0">
                <a:hlinkClick r:id="rId6"/>
              </a:rPr>
              <a:t>aasterja@qti.qualcomm.com</a:t>
            </a:r>
            <a:r>
              <a:rPr lang="en-US" sz="1600" b="0" dirty="0"/>
              <a:t>   </a:t>
            </a:r>
          </a:p>
          <a:p>
            <a:r>
              <a:rPr lang="en-US" sz="1600" dirty="0" err="1"/>
              <a:t>TGai</a:t>
            </a:r>
            <a:r>
              <a:rPr lang="en-US" sz="1600" dirty="0"/>
              <a:t> – Lee Armstrong – </a:t>
            </a:r>
            <a:r>
              <a:rPr lang="en-US" sz="1600" b="0" dirty="0">
                <a:hlinkClick r:id="rId7"/>
              </a:rPr>
              <a:t>LRA@tiac.net</a:t>
            </a:r>
            <a:r>
              <a:rPr lang="en-US" sz="1600" b="0" dirty="0"/>
              <a:t>, </a:t>
            </a:r>
            <a:r>
              <a:rPr lang="en-US" sz="1600" dirty="0"/>
              <a:t>Ping FANG </a:t>
            </a:r>
            <a:r>
              <a:rPr lang="en-US" sz="1600" b="0" dirty="0">
                <a:hlinkClick r:id="rId8"/>
              </a:rPr>
              <a:t>Ping.FANG@huawei.com</a:t>
            </a:r>
            <a:endParaRPr lang="en-US" sz="1600" b="0" dirty="0"/>
          </a:p>
          <a:p>
            <a:r>
              <a:rPr lang="en-US" sz="1600" dirty="0" err="1"/>
              <a:t>TGaj</a:t>
            </a:r>
            <a:r>
              <a:rPr lang="en-US" sz="1600" dirty="0"/>
              <a:t> – </a:t>
            </a:r>
            <a:r>
              <a:rPr lang="en-US" sz="1600" dirty="0" err="1"/>
              <a:t>Jiamin</a:t>
            </a:r>
            <a:r>
              <a:rPr lang="en-US" sz="1600" dirty="0"/>
              <a:t> CHEN – </a:t>
            </a:r>
            <a:r>
              <a:rPr lang="en-US" sz="1600" b="0" dirty="0">
                <a:hlinkClick r:id="rId9"/>
              </a:rPr>
              <a:t>jiamin.chen@mail01.huawei.com</a:t>
            </a:r>
            <a:r>
              <a:rPr lang="en-US" sz="1600" b="0" dirty="0"/>
              <a:t> , </a:t>
            </a:r>
            <a:r>
              <a:rPr lang="en-US" sz="1600" dirty="0" err="1"/>
              <a:t>Shiwen</a:t>
            </a:r>
            <a:r>
              <a:rPr lang="en-US" sz="1600" dirty="0"/>
              <a:t> He – </a:t>
            </a:r>
            <a:r>
              <a:rPr lang="en-US" sz="1600" b="0" u="sng" dirty="0">
                <a:hlinkClick r:id="rId10"/>
              </a:rPr>
              <a:t>shiwenhe@seu.edu.cn</a:t>
            </a:r>
            <a:endParaRPr lang="en-US" sz="1600" b="0" dirty="0"/>
          </a:p>
          <a:p>
            <a:r>
              <a:rPr lang="en-US" sz="1600" dirty="0" err="1"/>
              <a:t>TGak</a:t>
            </a:r>
            <a:r>
              <a:rPr lang="en-US" sz="1600" dirty="0"/>
              <a:t> – Donald Eastlake – </a:t>
            </a:r>
            <a:r>
              <a:rPr lang="en-US" sz="1600" b="0" dirty="0">
                <a:hlinkClick r:id="rId11"/>
              </a:rPr>
              <a:t>d3e3e3@gmail.com</a:t>
            </a:r>
            <a:r>
              <a:rPr lang="en-US" sz="1600" b="0" dirty="0"/>
              <a:t>, </a:t>
            </a:r>
            <a:r>
              <a:rPr lang="en-US" sz="1600" dirty="0"/>
              <a:t>Norm Finn – </a:t>
            </a:r>
            <a:r>
              <a:rPr lang="en-US" sz="1600" b="0" dirty="0"/>
              <a:t>?</a:t>
            </a:r>
          </a:p>
          <a:p>
            <a:r>
              <a:rPr lang="en-US" sz="1600" dirty="0" err="1"/>
              <a:t>TGaq</a:t>
            </a:r>
            <a:r>
              <a:rPr lang="en-US" sz="1600" dirty="0"/>
              <a:t> – Lee Armstrong – </a:t>
            </a:r>
            <a:r>
              <a:rPr lang="en-US" sz="1600" b="0" dirty="0">
                <a:hlinkClick r:id="rId7"/>
              </a:rPr>
              <a:t>LRA@tiac.net</a:t>
            </a:r>
            <a:r>
              <a:rPr lang="en-US" sz="1600" b="0" dirty="0"/>
              <a:t> </a:t>
            </a:r>
          </a:p>
          <a:p>
            <a:pPr marL="342900" lvl="1" indent="-342900">
              <a:buFontTx/>
              <a:buChar char="•"/>
            </a:pPr>
            <a:r>
              <a:rPr lang="en-US" sz="1600" b="1" dirty="0" err="1"/>
              <a:t>TGax</a:t>
            </a:r>
            <a:r>
              <a:rPr lang="en-US" sz="1600" b="1" dirty="0"/>
              <a:t> – Robert Stacey </a:t>
            </a:r>
            <a:r>
              <a:rPr lang="en-US" sz="1600" dirty="0"/>
              <a:t>– </a:t>
            </a:r>
            <a:r>
              <a:rPr lang="en-US" sz="1600" dirty="0">
                <a:hlinkClick r:id="rId12"/>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13"/>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14"/>
              </a:rPr>
              <a:t>chaochun.wang@mediatek.com</a:t>
            </a:r>
            <a:r>
              <a:rPr lang="en-US" sz="1600" dirty="0"/>
              <a:t> </a:t>
            </a:r>
          </a:p>
          <a:p>
            <a:pPr marL="342900" lvl="1" indent="-342900">
              <a:buFontTx/>
              <a:buChar char="•"/>
            </a:pPr>
            <a:r>
              <a:rPr lang="en-US" sz="1600" dirty="0"/>
              <a:t>Editors Emeritus:</a:t>
            </a:r>
          </a:p>
          <a:p>
            <a:pPr lvl="1"/>
            <a:r>
              <a:rPr lang="en-US" sz="1400" dirty="0" err="1"/>
              <a:t>TGaa</a:t>
            </a:r>
            <a:r>
              <a:rPr lang="en-US" sz="1400" dirty="0"/>
              <a:t> – Alex Ashley – </a:t>
            </a:r>
            <a:r>
              <a:rPr lang="en-US" sz="1400" dirty="0">
                <a:hlinkClick r:id="rId15"/>
              </a:rPr>
              <a:t>alex.ashley@hotmail.co.uk</a:t>
            </a:r>
            <a:endParaRPr lang="en-US" sz="1400" dirty="0"/>
          </a:p>
          <a:p>
            <a:pPr lvl="1"/>
            <a:r>
              <a:rPr lang="en-US" sz="1400" dirty="0" err="1"/>
              <a:t>TGac</a:t>
            </a:r>
            <a:r>
              <a:rPr lang="en-US" sz="1400" dirty="0"/>
              <a:t> – Robert Stacey – </a:t>
            </a:r>
            <a:r>
              <a:rPr lang="en-US" sz="1400" dirty="0">
                <a:hlinkClick r:id="rId12"/>
              </a:rPr>
              <a:t>robert.stacey@intel.com</a:t>
            </a:r>
            <a:r>
              <a:rPr lang="en-US" sz="1400" dirty="0"/>
              <a:t> </a:t>
            </a:r>
          </a:p>
          <a:p>
            <a:pPr lvl="1"/>
            <a:r>
              <a:rPr lang="en-US" sz="1400" dirty="0" err="1"/>
              <a:t>TGad</a:t>
            </a:r>
            <a:r>
              <a:rPr lang="en-US" sz="1400" dirty="0"/>
              <a:t> – Carlos Cordeiro – </a:t>
            </a:r>
            <a:r>
              <a:rPr lang="en-US" sz="1400" dirty="0">
                <a:hlinkClick r:id="rId13"/>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16"/>
              </a:rPr>
              <a:t>henry@LOGOUT.COM</a:t>
            </a:r>
            <a:r>
              <a:rPr lang="en-US" sz="1400" dirty="0"/>
              <a:t> </a:t>
            </a:r>
          </a:p>
          <a:p>
            <a:pPr lvl="1"/>
            <a:r>
              <a:rPr lang="en-US" sz="1400" dirty="0" err="1"/>
              <a:t>TGaf</a:t>
            </a:r>
            <a:r>
              <a:rPr lang="en-US" sz="1400" dirty="0"/>
              <a:t> – Peter Ecclesine – </a:t>
            </a:r>
            <a:r>
              <a:rPr lang="en-US" sz="1400" dirty="0">
                <a:hlinkClick r:id="rId17"/>
              </a:rPr>
              <a:t>petere@ieee.org</a:t>
            </a:r>
            <a:r>
              <a:rPr lang="en-US" sz="1400" dirty="0"/>
              <a:t>  </a:t>
            </a:r>
          </a:p>
          <a:p>
            <a:pPr lvl="1"/>
            <a:r>
              <a:rPr lang="en-US" sz="1400" dirty="0" err="1"/>
              <a:t>TGaq</a:t>
            </a:r>
            <a:r>
              <a:rPr lang="en-US" sz="1400" dirty="0"/>
              <a:t> – Dan Gal –  </a:t>
            </a:r>
            <a:r>
              <a:rPr lang="en-US" sz="1400" dirty="0">
                <a:hlinkClick r:id="rId18"/>
              </a:rPr>
              <a:t>ddrgal@gmail.com</a:t>
            </a:r>
            <a:r>
              <a:rPr lang="en-US" sz="1400" dirty="0"/>
              <a:t> </a:t>
            </a:r>
          </a:p>
          <a:p>
            <a:pPr lvl="1"/>
            <a:endParaRPr lang="en-US" sz="1600" dirty="0"/>
          </a:p>
        </p:txBody>
      </p:sp>
      <p:sp>
        <p:nvSpPr>
          <p:cNvPr id="19462" name="Footer Placeholder 6"/>
          <p:cNvSpPr>
            <a:spLocks noGrp="1"/>
          </p:cNvSpPr>
          <p:nvPr>
            <p:ph type="ftr" sz="quarter" idx="11"/>
          </p:nvPr>
        </p:nvSpPr>
        <p:spPr>
          <a:noFill/>
        </p:spPr>
        <p:txBody>
          <a:bodyPr/>
          <a:lstStyle/>
          <a:p>
            <a:r>
              <a:rPr lang="en-US"/>
              <a:t>Peter Ecclesine (Self)</a:t>
            </a:r>
          </a:p>
        </p:txBody>
      </p:sp>
      <p:sp>
        <p:nvSpPr>
          <p:cNvPr id="19463"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3182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a:t>Nov 8</a:t>
            </a:r>
            <a:r>
              <a:rPr lang="en-GB" baseline="30000" dirty="0"/>
              <a:t>th</a:t>
            </a:r>
            <a:r>
              <a:rPr lang="en-GB" dirty="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1600" dirty="0" err="1"/>
              <a:t>REVmc</a:t>
            </a:r>
            <a:r>
              <a:rPr lang="en-GB" sz="1600" dirty="0"/>
              <a:t> – on </a:t>
            </a:r>
            <a:r>
              <a:rPr lang="en-GB" sz="1600" dirty="0" err="1"/>
              <a:t>RevCom</a:t>
            </a:r>
            <a:r>
              <a:rPr lang="en-GB" sz="1600" dirty="0"/>
              <a:t> agenda, into IEEE publication editing and must publish by yearend.   </a:t>
            </a:r>
            <a:endParaRPr lang="en-GB" sz="1600" b="0" dirty="0"/>
          </a:p>
          <a:p>
            <a:r>
              <a:rPr lang="en-GB" sz="1600" dirty="0"/>
              <a:t>11ah –   </a:t>
            </a:r>
          </a:p>
          <a:p>
            <a:r>
              <a:rPr lang="en-GB" sz="1600" dirty="0"/>
              <a:t>11ai – on </a:t>
            </a:r>
            <a:r>
              <a:rPr lang="en-GB" sz="1600" dirty="0" err="1"/>
              <a:t>RevCom</a:t>
            </a:r>
            <a:r>
              <a:rPr lang="en-GB" sz="1600" dirty="0"/>
              <a:t> agenda, into IEEE publication editing and may publish in Spring  </a:t>
            </a:r>
            <a:endParaRPr lang="en-GB" sz="1600" b="0" dirty="0"/>
          </a:p>
          <a:p>
            <a:r>
              <a:rPr lang="en-GB" sz="1600" dirty="0"/>
              <a:t>11aj – in D3.0 comment resolution and will resolve MDR issues, will have D4.0 out of San Antonio  </a:t>
            </a:r>
            <a:endParaRPr lang="en-GB" sz="1600" b="0" dirty="0"/>
          </a:p>
          <a:p>
            <a:pPr lvl="0"/>
            <a:r>
              <a:rPr lang="en-GB" sz="1600" dirty="0"/>
              <a:t>11ak – hope to </a:t>
            </a:r>
            <a:r>
              <a:rPr lang="en-GB" sz="1600" dirty="0" err="1"/>
              <a:t>recirc</a:t>
            </a:r>
            <a:r>
              <a:rPr lang="en-GB" sz="1600" dirty="0"/>
              <a:t> D3.0 out of San Antonio  </a:t>
            </a:r>
            <a:endParaRPr lang="en-GB" sz="1600" b="0" dirty="0"/>
          </a:p>
          <a:p>
            <a:pPr lvl="0"/>
            <a:r>
              <a:rPr lang="en-GB" sz="1600" dirty="0"/>
              <a:t>11aq – in SB comment resolution, fewer than 100 technical comments  </a:t>
            </a:r>
          </a:p>
          <a:p>
            <a:r>
              <a:rPr lang="en-GB" sz="1600" dirty="0"/>
              <a:t>11ax </a:t>
            </a:r>
            <a:r>
              <a:rPr lang="en-US" sz="1600" dirty="0"/>
              <a:t>–</a:t>
            </a:r>
            <a:r>
              <a:rPr lang="en-GB" sz="1600" dirty="0"/>
              <a:t> comments on D0.5 being resolved, hope to have D1.0 ready for WGLB out of San Antonio, want LB starting at least 30 days before January 12</a:t>
            </a:r>
            <a:r>
              <a:rPr lang="en-GB" sz="1600" baseline="30000" dirty="0"/>
              <a:t>th</a:t>
            </a:r>
            <a:r>
              <a:rPr lang="en-GB" sz="1600" dirty="0"/>
              <a:t> Atlanta meeting   </a:t>
            </a:r>
            <a:endParaRPr lang="en-GB" sz="1600" b="0" dirty="0"/>
          </a:p>
          <a:p>
            <a:r>
              <a:rPr lang="en-GB" sz="1600" dirty="0"/>
              <a:t>11ay – receiving contributions, expect to have D0.1 in January  </a:t>
            </a:r>
          </a:p>
          <a:p>
            <a:r>
              <a:rPr lang="en-GB" sz="1600" dirty="0"/>
              <a:t>11az – hope for SFD out of Atlanta  </a:t>
            </a:r>
          </a:p>
        </p:txBody>
      </p:sp>
      <p:sp>
        <p:nvSpPr>
          <p:cNvPr id="20484" name="Slide Number Placeholder 5"/>
          <p:cNvSpPr>
            <a:spLocks noGrp="1"/>
          </p:cNvSpPr>
          <p:nvPr>
            <p:ph type="sldNum" sz="quarter" idx="12"/>
          </p:nvPr>
        </p:nvSpPr>
        <p:spPr>
          <a:noFill/>
        </p:spPr>
        <p:txBody>
          <a:bodyPr/>
          <a:lstStyle/>
          <a:p>
            <a:r>
              <a:rPr lang="en-US"/>
              <a:t>Slide </a:t>
            </a:r>
            <a:fld id="{CBFB0970-0318-4E35-AEDF-341F41E712EB}" type="slidenum">
              <a:rPr lang="en-US" smtClean="0"/>
              <a:pPr/>
              <a:t>6</a:t>
            </a:fld>
            <a:endParaRPr lang="en-US"/>
          </a:p>
        </p:txBody>
      </p:sp>
      <p:sp>
        <p:nvSpPr>
          <p:cNvPr id="20485" name="Footer Placeholder 5"/>
          <p:cNvSpPr>
            <a:spLocks noGrp="1"/>
          </p:cNvSpPr>
          <p:nvPr>
            <p:ph type="ftr" sz="quarter" idx="11"/>
          </p:nvPr>
        </p:nvSpPr>
        <p:spPr>
          <a:noFill/>
        </p:spPr>
        <p:txBody>
          <a:bodyPr/>
          <a:lstStyle/>
          <a:p>
            <a:r>
              <a:rPr lang="en-US"/>
              <a:t>Peter Ecclesine (Self)</a:t>
            </a:r>
          </a:p>
        </p:txBody>
      </p:sp>
      <p:sp>
        <p:nvSpPr>
          <p:cNvPr id="20486"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80219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802.11-2016 and amendment publication</a:t>
            </a:r>
          </a:p>
        </p:txBody>
      </p:sp>
      <p:sp>
        <p:nvSpPr>
          <p:cNvPr id="3" name="Content Placeholder 2"/>
          <p:cNvSpPr>
            <a:spLocks noGrp="1"/>
          </p:cNvSpPr>
          <p:nvPr>
            <p:ph idx="1"/>
          </p:nvPr>
        </p:nvSpPr>
        <p:spPr/>
        <p:txBody>
          <a:bodyPr/>
          <a:lstStyle/>
          <a:p>
            <a:r>
              <a:rPr lang="en-US" dirty="0"/>
              <a:t>802.11-2016 will be published by yearend 2016.</a:t>
            </a:r>
          </a:p>
          <a:p>
            <a:r>
              <a:rPr lang="en-US" dirty="0"/>
              <a:t>The IEEE publications editor is not available until March</a:t>
            </a:r>
          </a:p>
          <a:p>
            <a:r>
              <a:rPr lang="en-US" dirty="0"/>
              <a:t>802.11ai might get published in 2016, but it looks like 11ah is too large to publish this year</a:t>
            </a:r>
          </a:p>
          <a:p>
            <a:r>
              <a:rPr lang="en-US" dirty="0"/>
              <a:t>For continuity and coherence, it looks like delaying publication of 11ah to March/April is possible</a:t>
            </a:r>
          </a:p>
          <a:p>
            <a:r>
              <a:rPr lang="en-US" dirty="0"/>
              <a:t>We will revisit 11ah publication in January</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208860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Reflector Updates</a:t>
            </a:r>
          </a:p>
        </p:txBody>
      </p:sp>
      <p:sp>
        <p:nvSpPr>
          <p:cNvPr id="21507" name="Content Placeholder 2"/>
          <p:cNvSpPr>
            <a:spLocks noGrp="1"/>
          </p:cNvSpPr>
          <p:nvPr>
            <p:ph idx="1"/>
          </p:nvPr>
        </p:nvSpPr>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adrian.p.stephens@ieee.org</a:t>
            </a:r>
            <a:r>
              <a:rPr lang="en-US" dirty="0"/>
              <a:t>  </a:t>
            </a:r>
          </a:p>
          <a:p>
            <a:r>
              <a:rPr lang="en-US" dirty="0"/>
              <a:t>To be updated:</a:t>
            </a:r>
          </a:p>
          <a:p>
            <a:pPr lvl="1"/>
            <a:r>
              <a:rPr lang="en-US" dirty="0"/>
              <a:t>None</a:t>
            </a:r>
          </a:p>
          <a:p>
            <a:endParaRPr lang="en-US" dirty="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a:t>Slide </a:t>
            </a:r>
            <a:fld id="{482AA55E-C9C8-4875-84FE-144AC5034762}" type="slidenum">
              <a:rPr lang="en-US" smtClean="0"/>
              <a:pPr/>
              <a:t>8</a:t>
            </a:fld>
            <a:endParaRPr lang="en-US"/>
          </a:p>
        </p:txBody>
      </p:sp>
      <p:sp>
        <p:nvSpPr>
          <p:cNvPr id="21510" name="Footer Placeholder 6"/>
          <p:cNvSpPr>
            <a:spLocks noGrp="1"/>
          </p:cNvSpPr>
          <p:nvPr>
            <p:ph type="ftr" sz="quarter" idx="11"/>
          </p:nvPr>
        </p:nvSpPr>
        <p:spPr>
          <a:noFill/>
        </p:spPr>
        <p:txBody>
          <a:bodyPr/>
          <a:lstStyle/>
          <a:p>
            <a:r>
              <a:rPr lang="en-US"/>
              <a:t>Peter Ecclesine (Self)</a:t>
            </a:r>
          </a:p>
        </p:txBody>
      </p:sp>
      <p:sp>
        <p:nvSpPr>
          <p:cNvPr id="21511"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221663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a:t>Slide </a:t>
            </a:r>
            <a:fld id="{CC8EBD44-B100-43B4-BD40-43258D2B7579}" type="slidenum">
              <a:rPr lang="en-US" smtClean="0"/>
              <a:pPr/>
              <a:t>9</a:t>
            </a:fld>
            <a:endParaRPr lang="en-US"/>
          </a:p>
        </p:txBody>
      </p:sp>
      <p:sp>
        <p:nvSpPr>
          <p:cNvPr id="22532" name="Rectangle 2"/>
          <p:cNvSpPr>
            <a:spLocks noGrp="1" noChangeArrowheads="1"/>
          </p:cNvSpPr>
          <p:nvPr>
            <p:ph type="title"/>
          </p:nvPr>
        </p:nvSpPr>
        <p:spPr/>
        <p:txBody>
          <a:bodyPr/>
          <a:lstStyle/>
          <a:p>
            <a:r>
              <a:rPr lang="en-US"/>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a:t>Publication completed for 802.11-2012 March  30, 2012</a:t>
            </a:r>
          </a:p>
          <a:p>
            <a:r>
              <a:rPr lang="en-US" dirty="0"/>
              <a:t>Publication of </a:t>
            </a:r>
            <a:r>
              <a:rPr lang="en-US" dirty="0" err="1"/>
              <a:t>11ae</a:t>
            </a:r>
            <a:r>
              <a:rPr lang="en-US" dirty="0"/>
              <a:t> announced April 10, 2012</a:t>
            </a:r>
          </a:p>
          <a:p>
            <a:r>
              <a:rPr lang="en-US" dirty="0"/>
              <a:t>Publication of 11aa announced June 5, 2012</a:t>
            </a:r>
          </a:p>
          <a:p>
            <a:r>
              <a:rPr lang="en-US" dirty="0"/>
              <a:t>Publication of 11ac announced December 18, 2013</a:t>
            </a:r>
          </a:p>
          <a:p>
            <a:r>
              <a:rPr lang="en-US" dirty="0"/>
              <a:t>Publication of 11ad announced December 28, 2012</a:t>
            </a:r>
          </a:p>
          <a:p>
            <a:r>
              <a:rPr lang="en-US" dirty="0"/>
              <a:t>Publication of 11af announced February 21, 2014</a:t>
            </a:r>
          </a:p>
          <a:p>
            <a:r>
              <a:rPr lang="en-US" dirty="0"/>
              <a:t>Probably publish </a:t>
            </a:r>
            <a:r>
              <a:rPr lang="en-US" dirty="0" err="1"/>
              <a:t>REVmc</a:t>
            </a:r>
            <a:r>
              <a:rPr lang="en-US" dirty="0"/>
              <a:t> and 11ai by yearend, and 11ah in April/May, 2017</a:t>
            </a:r>
          </a:p>
          <a:p>
            <a:pPr>
              <a:buNone/>
            </a:pPr>
            <a:endParaRPr lang="en-US" baseline="30000" dirty="0"/>
          </a:p>
          <a:p>
            <a:endParaRPr lang="en-US" baseline="30000" dirty="0"/>
          </a:p>
          <a:p>
            <a:pPr>
              <a:buFontTx/>
              <a:buNone/>
            </a:pPr>
            <a:endParaRPr lang="en-US" dirty="0"/>
          </a:p>
        </p:txBody>
      </p:sp>
      <p:sp>
        <p:nvSpPr>
          <p:cNvPr id="22534" name="Footer Placeholder 6"/>
          <p:cNvSpPr>
            <a:spLocks noGrp="1"/>
          </p:cNvSpPr>
          <p:nvPr>
            <p:ph type="ftr" sz="quarter" idx="11"/>
          </p:nvPr>
        </p:nvSpPr>
        <p:spPr>
          <a:noFill/>
        </p:spPr>
        <p:txBody>
          <a:bodyPr/>
          <a:lstStyle/>
          <a:p>
            <a:r>
              <a:rPr lang="en-US"/>
              <a:t>Peter Ecclesine (Self)</a:t>
            </a:r>
          </a:p>
        </p:txBody>
      </p:sp>
      <p:sp>
        <p:nvSpPr>
          <p:cNvPr id="22535"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66903370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2168</Words>
  <Application>Microsoft Office PowerPoint</Application>
  <PresentationFormat>On-screen Show (4:3)</PresentationFormat>
  <Paragraphs>473</Paragraphs>
  <Slides>30</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Default Design</vt:lpstr>
      <vt:lpstr>Document</vt:lpstr>
      <vt:lpstr>802.11 WG Editor’s Meeting (Nov ‘16)</vt:lpstr>
      <vt:lpstr>Abstract</vt:lpstr>
      <vt:lpstr>Agenda for 2016-11-08</vt:lpstr>
      <vt:lpstr>Roll Call – 2016-11-08</vt:lpstr>
      <vt:lpstr>Volunteer Editor Contacts</vt:lpstr>
      <vt:lpstr>Nov 8th Round table status report</vt:lpstr>
      <vt:lpstr>802.11-2016 and amendment publication</vt:lpstr>
      <vt:lpstr>Reflector Updates</vt:lpstr>
      <vt:lpstr>IEEE Publication Status</vt:lpstr>
      <vt:lpstr>Update on numbering process</vt:lpstr>
      <vt:lpstr>Amendment &amp; other ordering notes</vt:lpstr>
      <vt:lpstr>MDR Status</vt:lpstr>
      <vt:lpstr>Review MDR findings for 802.11aj</vt:lpstr>
      <vt:lpstr>New amendment style review</vt:lpstr>
      <vt:lpstr>The proliferation of STA types and their requirement inheritance</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2016-11-10T20:30:52Z</dcterms:modified>
</cp:coreProperties>
</file>