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0"/>
  </p:notesMasterIdLst>
  <p:handoutMasterIdLst>
    <p:handoutMasterId r:id="rId11"/>
  </p:handoutMasterIdLst>
  <p:sldIdLst>
    <p:sldId id="256" r:id="rId2"/>
    <p:sldId id="258" r:id="rId3"/>
    <p:sldId id="259" r:id="rId4"/>
    <p:sldId id="261" r:id="rId5"/>
    <p:sldId id="262" r:id="rId6"/>
    <p:sldId id="263" r:id="rId7"/>
    <p:sldId id="265" r:id="rId8"/>
    <p:sldId id="264"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407" autoAdjust="0"/>
    <p:restoredTop sz="95424"/>
  </p:normalViewPr>
  <p:slideViewPr>
    <p:cSldViewPr>
      <p:cViewPr varScale="1">
        <p:scale>
          <a:sx n="85" d="100"/>
          <a:sy n="85" d="100"/>
        </p:scale>
        <p:origin x="1618" y="5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oleObject" Target="file:///C:\Users\tderham\Box%20Sync\Desktop\CCA%20comparisons.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scatterChart>
        <c:scatterStyle val="lineMarker"/>
        <c:varyColors val="0"/>
        <c:ser>
          <c:idx val="1"/>
          <c:order val="0"/>
          <c:tx>
            <c:strRef>
              <c:f>Sheet1!$H$12</c:f>
              <c:strCache>
                <c:ptCount val="1"/>
                <c:pt idx="0">
                  <c:v>LAA</c:v>
                </c:pt>
              </c:strCache>
            </c:strRef>
          </c:tx>
          <c:marker>
            <c:symbol val="none"/>
          </c:marker>
          <c:xVal>
            <c:numRef>
              <c:f>Sheet1!$I$10:$P$10</c:f>
              <c:numCache>
                <c:formatCode>General</c:formatCode>
                <c:ptCount val="8"/>
                <c:pt idx="0">
                  <c:v>0</c:v>
                </c:pt>
                <c:pt idx="1">
                  <c:v>1</c:v>
                </c:pt>
                <c:pt idx="2">
                  <c:v>5</c:v>
                </c:pt>
                <c:pt idx="3">
                  <c:v>13</c:v>
                </c:pt>
                <c:pt idx="4">
                  <c:v>21</c:v>
                </c:pt>
                <c:pt idx="5">
                  <c:v>23</c:v>
                </c:pt>
                <c:pt idx="6">
                  <c:v>25</c:v>
                </c:pt>
                <c:pt idx="7">
                  <c:v>26</c:v>
                </c:pt>
              </c:numCache>
            </c:numRef>
          </c:xVal>
          <c:yVal>
            <c:numRef>
              <c:f>Sheet1!$I$12:$P$12</c:f>
              <c:numCache>
                <c:formatCode>General</c:formatCode>
                <c:ptCount val="8"/>
                <c:pt idx="0">
                  <c:v>-62</c:v>
                </c:pt>
                <c:pt idx="1">
                  <c:v>-62</c:v>
                </c:pt>
                <c:pt idx="2">
                  <c:v>-62</c:v>
                </c:pt>
                <c:pt idx="3">
                  <c:v>-62</c:v>
                </c:pt>
                <c:pt idx="4">
                  <c:v>-70</c:v>
                </c:pt>
                <c:pt idx="5">
                  <c:v>-72</c:v>
                </c:pt>
                <c:pt idx="6">
                  <c:v>-72</c:v>
                </c:pt>
                <c:pt idx="7">
                  <c:v>-72</c:v>
                </c:pt>
              </c:numCache>
            </c:numRef>
          </c:yVal>
          <c:smooth val="0"/>
        </c:ser>
        <c:ser>
          <c:idx val="2"/>
          <c:order val="1"/>
          <c:tx>
            <c:strRef>
              <c:f>Sheet1!$H$13</c:f>
              <c:strCache>
                <c:ptCount val="1"/>
                <c:pt idx="0">
                  <c:v>11ax (Nss=1-2)</c:v>
                </c:pt>
              </c:strCache>
            </c:strRef>
          </c:tx>
          <c:marker>
            <c:symbol val="none"/>
          </c:marker>
          <c:xVal>
            <c:numRef>
              <c:f>Sheet1!$I$10:$P$10</c:f>
              <c:numCache>
                <c:formatCode>General</c:formatCode>
                <c:ptCount val="8"/>
                <c:pt idx="0">
                  <c:v>0</c:v>
                </c:pt>
                <c:pt idx="1">
                  <c:v>1</c:v>
                </c:pt>
                <c:pt idx="2">
                  <c:v>5</c:v>
                </c:pt>
                <c:pt idx="3">
                  <c:v>13</c:v>
                </c:pt>
                <c:pt idx="4">
                  <c:v>21</c:v>
                </c:pt>
                <c:pt idx="5">
                  <c:v>23</c:v>
                </c:pt>
                <c:pt idx="6">
                  <c:v>25</c:v>
                </c:pt>
                <c:pt idx="7">
                  <c:v>26</c:v>
                </c:pt>
              </c:numCache>
            </c:numRef>
          </c:xVal>
          <c:yVal>
            <c:numRef>
              <c:f>Sheet1!$I$13:$P$13</c:f>
              <c:numCache>
                <c:formatCode>General</c:formatCode>
                <c:ptCount val="8"/>
                <c:pt idx="0">
                  <c:v>-62</c:v>
                </c:pt>
                <c:pt idx="1">
                  <c:v>-62</c:v>
                </c:pt>
                <c:pt idx="2">
                  <c:v>-66</c:v>
                </c:pt>
                <c:pt idx="3">
                  <c:v>-74</c:v>
                </c:pt>
                <c:pt idx="4">
                  <c:v>-82</c:v>
                </c:pt>
                <c:pt idx="5">
                  <c:v>-82</c:v>
                </c:pt>
                <c:pt idx="6">
                  <c:v>-82</c:v>
                </c:pt>
                <c:pt idx="7">
                  <c:v>-82</c:v>
                </c:pt>
              </c:numCache>
            </c:numRef>
          </c:yVal>
          <c:smooth val="0"/>
        </c:ser>
        <c:ser>
          <c:idx val="3"/>
          <c:order val="2"/>
          <c:tx>
            <c:strRef>
              <c:f>Sheet1!$H$14</c:f>
              <c:strCache>
                <c:ptCount val="1"/>
                <c:pt idx="0">
                  <c:v>11ax (Nss=3+)</c:v>
                </c:pt>
              </c:strCache>
            </c:strRef>
          </c:tx>
          <c:marker>
            <c:symbol val="none"/>
          </c:marker>
          <c:xVal>
            <c:numRef>
              <c:f>Sheet1!$I$10:$P$10</c:f>
              <c:numCache>
                <c:formatCode>General</c:formatCode>
                <c:ptCount val="8"/>
                <c:pt idx="0">
                  <c:v>0</c:v>
                </c:pt>
                <c:pt idx="1">
                  <c:v>1</c:v>
                </c:pt>
                <c:pt idx="2">
                  <c:v>5</c:v>
                </c:pt>
                <c:pt idx="3">
                  <c:v>13</c:v>
                </c:pt>
                <c:pt idx="4">
                  <c:v>21</c:v>
                </c:pt>
                <c:pt idx="5">
                  <c:v>23</c:v>
                </c:pt>
                <c:pt idx="6">
                  <c:v>25</c:v>
                </c:pt>
                <c:pt idx="7">
                  <c:v>26</c:v>
                </c:pt>
              </c:numCache>
            </c:numRef>
          </c:xVal>
          <c:yVal>
            <c:numRef>
              <c:f>Sheet1!$I$14:$P$14</c:f>
              <c:numCache>
                <c:formatCode>General</c:formatCode>
                <c:ptCount val="8"/>
                <c:pt idx="0">
                  <c:v>-62</c:v>
                </c:pt>
                <c:pt idx="1">
                  <c:v>-62</c:v>
                </c:pt>
                <c:pt idx="2">
                  <c:v>-62</c:v>
                </c:pt>
                <c:pt idx="3">
                  <c:v>-70</c:v>
                </c:pt>
                <c:pt idx="4">
                  <c:v>-78</c:v>
                </c:pt>
                <c:pt idx="5">
                  <c:v>-80</c:v>
                </c:pt>
                <c:pt idx="6">
                  <c:v>-82</c:v>
                </c:pt>
                <c:pt idx="7">
                  <c:v>-82</c:v>
                </c:pt>
              </c:numCache>
            </c:numRef>
          </c:yVal>
          <c:smooth val="0"/>
        </c:ser>
        <c:dLbls>
          <c:showLegendKey val="0"/>
          <c:showVal val="0"/>
          <c:showCatName val="0"/>
          <c:showSerName val="0"/>
          <c:showPercent val="0"/>
          <c:showBubbleSize val="0"/>
        </c:dLbls>
        <c:axId val="577518744"/>
        <c:axId val="577519136"/>
      </c:scatterChart>
      <c:valAx>
        <c:axId val="577518744"/>
        <c:scaling>
          <c:orientation val="minMax"/>
          <c:max val="26"/>
          <c:min val="0"/>
        </c:scaling>
        <c:delete val="0"/>
        <c:axPos val="b"/>
        <c:numFmt formatCode="General" sourceLinked="1"/>
        <c:majorTickMark val="out"/>
        <c:minorTickMark val="none"/>
        <c:tickLblPos val="high"/>
        <c:crossAx val="577519136"/>
        <c:crosses val="autoZero"/>
        <c:crossBetween val="midCat"/>
      </c:valAx>
      <c:valAx>
        <c:axId val="577519136"/>
        <c:scaling>
          <c:orientation val="minMax"/>
          <c:max val="-60"/>
          <c:min val="-85"/>
        </c:scaling>
        <c:delete val="0"/>
        <c:axPos val="l"/>
        <c:majorGridlines/>
        <c:numFmt formatCode="General" sourceLinked="1"/>
        <c:majorTickMark val="out"/>
        <c:minorTickMark val="none"/>
        <c:tickLblPos val="nextTo"/>
        <c:crossAx val="577518744"/>
        <c:crosses val="autoZero"/>
        <c:crossBetween val="midCat"/>
      </c:valAx>
    </c:plotArea>
    <c:legend>
      <c:legendPos val="r"/>
      <c:layout>
        <c:manualLayout>
          <c:xMode val="edge"/>
          <c:yMode val="edge"/>
          <c:x val="0.7142931605058922"/>
          <c:y val="0.16253300743878199"/>
          <c:w val="0.28089456876725211"/>
          <c:h val="0.34352608887424196"/>
        </c:manualLayout>
      </c:layout>
      <c:overlay val="0"/>
    </c:legend>
    <c:plotVisOnly val="1"/>
    <c:dispBlanksAs val="gap"/>
    <c:showDLblsOverMax val="0"/>
  </c:chart>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10/24/2016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de-DE" smtClean="0"/>
              <a:t>Sep 2016</a:t>
            </a:r>
            <a:endParaRPr lang="en-GB"/>
          </a:p>
        </p:txBody>
      </p:sp>
      <p:sp>
        <p:nvSpPr>
          <p:cNvPr id="5" name="Footer Placeholder 4"/>
          <p:cNvSpPr>
            <a:spLocks noGrp="1"/>
          </p:cNvSpPr>
          <p:nvPr>
            <p:ph type="ftr" idx="11"/>
          </p:nvPr>
        </p:nvSpPr>
        <p:spPr/>
        <p:txBody>
          <a:bodyPr/>
          <a:lstStyle>
            <a:lvl1pPr>
              <a:defRPr/>
            </a:lvl1pPr>
          </a:lstStyle>
          <a:p>
            <a:r>
              <a:rPr lang="en-GB" smtClean="0"/>
              <a:t>Max Riegel, Nokia Bell Labs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Thomas Derham, Broadcom</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dirty="0" smtClean="0"/>
              <a:t>Oct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de-DE" smtClean="0"/>
              <a:t>Sep 2016</a:t>
            </a:r>
            <a:endParaRPr lang="en-GB"/>
          </a:p>
        </p:txBody>
      </p:sp>
      <p:sp>
        <p:nvSpPr>
          <p:cNvPr id="5" name="Footer Placeholder 4"/>
          <p:cNvSpPr>
            <a:spLocks noGrp="1"/>
          </p:cNvSpPr>
          <p:nvPr>
            <p:ph type="ftr" idx="11"/>
          </p:nvPr>
        </p:nvSpPr>
        <p:spPr/>
        <p:txBody>
          <a:bodyPr/>
          <a:lstStyle>
            <a:lvl1pPr>
              <a:defRPr/>
            </a:lvl1pPr>
          </a:lstStyle>
          <a:p>
            <a:r>
              <a:rPr lang="en-GB" smtClean="0"/>
              <a:t>Max Riegel, Nokia Bell Labs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de-DE" smtClean="0"/>
              <a:t>Sep 2016</a:t>
            </a:r>
            <a:endParaRPr lang="en-GB"/>
          </a:p>
        </p:txBody>
      </p:sp>
      <p:sp>
        <p:nvSpPr>
          <p:cNvPr id="6" name="Footer Placeholder 5"/>
          <p:cNvSpPr>
            <a:spLocks noGrp="1"/>
          </p:cNvSpPr>
          <p:nvPr>
            <p:ph type="ftr" idx="11"/>
          </p:nvPr>
        </p:nvSpPr>
        <p:spPr/>
        <p:txBody>
          <a:bodyPr/>
          <a:lstStyle>
            <a:lvl1pPr>
              <a:defRPr/>
            </a:lvl1pPr>
          </a:lstStyle>
          <a:p>
            <a:r>
              <a:rPr lang="en-GB" smtClean="0"/>
              <a:t>Max Riegel, Nokia Bell Labs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de-DE" smtClean="0"/>
              <a:t>Sep 2016</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Max Riegel, Nokia Bell Labs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de-DE" smtClean="0"/>
              <a:t>Sep 2016</a:t>
            </a:r>
            <a:endParaRPr lang="en-GB"/>
          </a:p>
        </p:txBody>
      </p:sp>
      <p:sp>
        <p:nvSpPr>
          <p:cNvPr id="4" name="Footer Placeholder 3"/>
          <p:cNvSpPr>
            <a:spLocks noGrp="1"/>
          </p:cNvSpPr>
          <p:nvPr>
            <p:ph type="ftr" idx="11"/>
          </p:nvPr>
        </p:nvSpPr>
        <p:spPr/>
        <p:txBody>
          <a:bodyPr/>
          <a:lstStyle>
            <a:lvl1pPr>
              <a:defRPr/>
            </a:lvl1pPr>
          </a:lstStyle>
          <a:p>
            <a:r>
              <a:rPr lang="en-GB" smtClean="0"/>
              <a:t>Max Riegel, Nokia Bell Labs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de-DE" smtClean="0"/>
              <a:t>Sep 2016</a:t>
            </a:r>
            <a:endParaRPr lang="en-GB"/>
          </a:p>
        </p:txBody>
      </p:sp>
      <p:sp>
        <p:nvSpPr>
          <p:cNvPr id="3" name="Footer Placeholder 2"/>
          <p:cNvSpPr>
            <a:spLocks noGrp="1"/>
          </p:cNvSpPr>
          <p:nvPr>
            <p:ph type="ftr" idx="11"/>
          </p:nvPr>
        </p:nvSpPr>
        <p:spPr/>
        <p:txBody>
          <a:bodyPr/>
          <a:lstStyle>
            <a:lvl1pPr>
              <a:defRPr/>
            </a:lvl1pPr>
          </a:lstStyle>
          <a:p>
            <a:r>
              <a:rPr lang="en-GB" smtClean="0"/>
              <a:t>Max Riegel, Nokia Bell Labs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de-DE" smtClean="0"/>
              <a:t>Sep 2016</a:t>
            </a:r>
            <a:endParaRPr lang="en-GB"/>
          </a:p>
        </p:txBody>
      </p:sp>
      <p:sp>
        <p:nvSpPr>
          <p:cNvPr id="5" name="Footer Placeholder 4"/>
          <p:cNvSpPr>
            <a:spLocks noGrp="1"/>
          </p:cNvSpPr>
          <p:nvPr>
            <p:ph type="ftr" idx="11"/>
          </p:nvPr>
        </p:nvSpPr>
        <p:spPr/>
        <p:txBody>
          <a:bodyPr/>
          <a:lstStyle>
            <a:lvl1pPr>
              <a:defRPr/>
            </a:lvl1pPr>
          </a:lstStyle>
          <a:p>
            <a:r>
              <a:rPr lang="en-GB" smtClean="0"/>
              <a:t>Max Riegel, Nokia Bell Labs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de-DE" smtClean="0"/>
              <a:t>Sep 2016</a:t>
            </a:r>
            <a:endParaRPr lang="en-GB"/>
          </a:p>
        </p:txBody>
      </p:sp>
      <p:sp>
        <p:nvSpPr>
          <p:cNvPr id="5" name="Footer Placeholder 4"/>
          <p:cNvSpPr>
            <a:spLocks noGrp="1"/>
          </p:cNvSpPr>
          <p:nvPr>
            <p:ph type="ftr" idx="11"/>
          </p:nvPr>
        </p:nvSpPr>
        <p:spPr/>
        <p:txBody>
          <a:bodyPr/>
          <a:lstStyle>
            <a:lvl1pPr>
              <a:defRPr/>
            </a:lvl1pPr>
          </a:lstStyle>
          <a:p>
            <a:r>
              <a:rPr lang="en-GB" smtClean="0"/>
              <a:t>Max Riegel, Nokia Bell Labs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dirty="0" smtClean="0"/>
              <a:t>Oct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Thomas Derham, Broadcom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802.11-16/1344r0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ieee802.org/Communications/16_06/R1-166040.zi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de-DE" dirty="0" smtClean="0"/>
              <a:t>Oct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Thomas Derham, Broadcom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Proposed </a:t>
            </a:r>
            <a:r>
              <a:rPr lang="en-US" dirty="0" smtClean="0"/>
              <a:t>response to </a:t>
            </a:r>
            <a:r>
              <a:rPr lang="en-US" dirty="0" smtClean="0"/>
              <a:t>3GPP ED request</a:t>
            </a:r>
            <a:endParaRPr lang="en-GB" dirty="0"/>
          </a:p>
        </p:txBody>
      </p:sp>
      <p:sp>
        <p:nvSpPr>
          <p:cNvPr id="3074" name="Rectangle 2"/>
          <p:cNvSpPr>
            <a:spLocks noGrp="1" noChangeArrowheads="1"/>
          </p:cNvSpPr>
          <p:nvPr>
            <p:ph type="body" idx="1"/>
          </p:nvPr>
        </p:nvSpPr>
        <p:spPr>
          <a:xfrm>
            <a:off x="685800" y="227687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2016-10-25</a:t>
            </a:r>
            <a:endParaRPr lang="en-GB" sz="2000" b="0" dirty="0"/>
          </a:p>
        </p:txBody>
      </p:sp>
      <p:sp>
        <p:nvSpPr>
          <p:cNvPr id="3076" name="Rectangle 4"/>
          <p:cNvSpPr>
            <a:spLocks noChangeArrowheads="1"/>
          </p:cNvSpPr>
          <p:nvPr/>
        </p:nvSpPr>
        <p:spPr bwMode="auto">
          <a:xfrm>
            <a:off x="533400" y="269279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Table 8"/>
          <p:cNvGraphicFramePr>
            <a:graphicFrameLocks noGrp="1"/>
          </p:cNvGraphicFramePr>
          <p:nvPr>
            <p:extLst>
              <p:ext uri="{D42A27DB-BD31-4B8C-83A1-F6EECF244321}">
                <p14:modId xmlns:p14="http://schemas.microsoft.com/office/powerpoint/2010/main" val="118526226"/>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gridCol w="1924050"/>
                <a:gridCol w="1924050"/>
                <a:gridCol w="1924050"/>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tr>
              <a:tr h="370682">
                <a:tc>
                  <a:txBody>
                    <a:bodyPr/>
                    <a:lstStyle/>
                    <a:p>
                      <a:pPr>
                        <a:spcAft>
                          <a:spcPts val="0"/>
                        </a:spcAft>
                      </a:pPr>
                      <a:r>
                        <a:rPr lang="en-US" sz="1200" dirty="0" smtClean="0">
                          <a:effectLst/>
                        </a:rPr>
                        <a:t>Thomas Derham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smtClean="0">
                          <a:effectLst/>
                        </a:rPr>
                        <a:t>Broadcom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smtClean="0">
                          <a:effectLst/>
                        </a:rPr>
                        <a:t>thomas.derham@broadcom.com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Context</a:t>
            </a:r>
            <a:endParaRPr lang="en-US" dirty="0"/>
          </a:p>
        </p:txBody>
      </p:sp>
      <p:sp>
        <p:nvSpPr>
          <p:cNvPr id="3" name="Content Placeholder 2"/>
          <p:cNvSpPr>
            <a:spLocks noGrp="1"/>
          </p:cNvSpPr>
          <p:nvPr>
            <p:ph idx="1"/>
          </p:nvPr>
        </p:nvSpPr>
        <p:spPr>
          <a:xfrm>
            <a:off x="323528" y="1628800"/>
            <a:ext cx="8278688" cy="4472136"/>
          </a:xfrm>
        </p:spPr>
        <p:txBody>
          <a:bodyPr>
            <a:normAutofit fontScale="92500" lnSpcReduction="10000"/>
          </a:bodyPr>
          <a:lstStyle/>
          <a:p>
            <a:pPr>
              <a:buFont typeface="Arial"/>
              <a:buChar char="•"/>
            </a:pPr>
            <a:r>
              <a:rPr lang="en-US" dirty="0" smtClean="0"/>
              <a:t>IEEE 802 received an LS from 3GPP RAN1 in June 2016 as part of an ongoing discussion on coexistence of LAA and 802.11</a:t>
            </a:r>
          </a:p>
          <a:p>
            <a:pPr lvl="1">
              <a:buFont typeface="Arial"/>
              <a:buChar char="•"/>
            </a:pPr>
            <a:r>
              <a:rPr lang="en-US" dirty="0">
                <a:hlinkClick r:id="rId2"/>
              </a:rPr>
              <a:t>http://</a:t>
            </a:r>
            <a:r>
              <a:rPr lang="en-US" dirty="0" smtClean="0">
                <a:hlinkClick r:id="rId2"/>
              </a:rPr>
              <a:t>www.ieee802.org/Communications/16_06/R1-166040.zip</a:t>
            </a:r>
            <a:r>
              <a:rPr lang="en-US" dirty="0" smtClean="0"/>
              <a:t> </a:t>
            </a:r>
          </a:p>
          <a:p>
            <a:pPr lvl="1">
              <a:buFont typeface="Arial"/>
              <a:buChar char="•"/>
            </a:pPr>
            <a:endParaRPr lang="en-US" dirty="0"/>
          </a:p>
          <a:p>
            <a:pPr>
              <a:buFont typeface="Arial"/>
              <a:buChar char="•"/>
            </a:pPr>
            <a:r>
              <a:rPr lang="en-US" dirty="0" smtClean="0"/>
              <a:t>Along with responses to various concerns and questions raised by IEEE 802, this LS contains the following request:</a:t>
            </a:r>
          </a:p>
          <a:p>
            <a:pPr lvl="1">
              <a:buFont typeface="Arial"/>
              <a:buChar char="•"/>
            </a:pPr>
            <a:r>
              <a:rPr lang="en-US" dirty="0"/>
              <a:t>“RAN1 respectfully requests future IEEE 802.11 technologies to align the energy detection threshold used with other technologies operating in the same unlicensed band, e.g., -72 </a:t>
            </a:r>
            <a:r>
              <a:rPr lang="en-US" dirty="0" err="1"/>
              <a:t>dBm</a:t>
            </a:r>
            <a:r>
              <a:rPr lang="en-US" dirty="0"/>
              <a:t>. An energy detection threshold of -72 </a:t>
            </a:r>
            <a:r>
              <a:rPr lang="en-US" dirty="0" err="1"/>
              <a:t>dBm</a:t>
            </a:r>
            <a:r>
              <a:rPr lang="en-US" dirty="0"/>
              <a:t> has been chosen by 3GPP for Rel-13 LAA also with an interest in aligning with other technologies in the future</a:t>
            </a:r>
            <a:r>
              <a:rPr lang="en-US" dirty="0" smtClean="0"/>
              <a:t>.”</a:t>
            </a:r>
          </a:p>
          <a:p>
            <a:pPr lvl="1">
              <a:buFont typeface="Arial"/>
              <a:buChar char="•"/>
            </a:pPr>
            <a:endParaRPr lang="en-US" dirty="0"/>
          </a:p>
          <a:p>
            <a:pPr>
              <a:buFont typeface="Arial"/>
              <a:buChar char="•"/>
            </a:pPr>
            <a:r>
              <a:rPr lang="en-US" dirty="0" smtClean="0"/>
              <a:t>IEEE 802.11 WG created the “PDED ad hoc” to consider a potential response to this request </a:t>
            </a:r>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Thomas Derham, Broadcom</a:t>
            </a:r>
            <a:endParaRPr lang="en-GB" dirty="0"/>
          </a:p>
        </p:txBody>
      </p:sp>
      <p:sp>
        <p:nvSpPr>
          <p:cNvPr id="4" name="Date Placeholder 3"/>
          <p:cNvSpPr>
            <a:spLocks noGrp="1"/>
          </p:cNvSpPr>
          <p:nvPr>
            <p:ph type="dt" idx="15"/>
          </p:nvPr>
        </p:nvSpPr>
        <p:spPr/>
        <p:txBody>
          <a:bodyPr/>
          <a:lstStyle/>
          <a:p>
            <a:r>
              <a:rPr lang="de-DE" dirty="0" smtClean="0"/>
              <a:t>Oct 2016</a:t>
            </a:r>
            <a:endParaRPr lang="en-GB" dirty="0"/>
          </a:p>
        </p:txBody>
      </p:sp>
    </p:spTree>
    <p:extLst>
      <p:ext uri="{BB962C8B-B14F-4D97-AF65-F5344CB8AC3E}">
        <p14:creationId xmlns:p14="http://schemas.microsoft.com/office/powerpoint/2010/main" val="33006126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Observations on 3GPP’s request</a:t>
            </a:r>
            <a:endParaRPr lang="en-US" dirty="0"/>
          </a:p>
        </p:txBody>
      </p:sp>
      <p:sp>
        <p:nvSpPr>
          <p:cNvPr id="3" name="Content Placeholder 2"/>
          <p:cNvSpPr>
            <a:spLocks noGrp="1"/>
          </p:cNvSpPr>
          <p:nvPr>
            <p:ph idx="1"/>
          </p:nvPr>
        </p:nvSpPr>
        <p:spPr>
          <a:xfrm>
            <a:off x="323528" y="1628800"/>
            <a:ext cx="8278688" cy="4472136"/>
          </a:xfrm>
        </p:spPr>
        <p:txBody>
          <a:bodyPr>
            <a:normAutofit fontScale="92500" lnSpcReduction="10000"/>
          </a:bodyPr>
          <a:lstStyle/>
          <a:p>
            <a:pPr>
              <a:buFont typeface="Arial"/>
              <a:buChar char="•"/>
            </a:pPr>
            <a:r>
              <a:rPr lang="en-US" dirty="0" smtClean="0"/>
              <a:t>We assume the ED level “-72 </a:t>
            </a:r>
            <a:r>
              <a:rPr lang="en-US" dirty="0" err="1" smtClean="0"/>
              <a:t>dBm</a:t>
            </a:r>
            <a:r>
              <a:rPr lang="en-US" dirty="0" smtClean="0"/>
              <a:t> … chosen for Rel-13 LAA” referred to in RAN1’s request is actually short-hand for the sliding-scale ED threshold defined in LAA with the following upper and lower bounds:</a:t>
            </a:r>
          </a:p>
          <a:p>
            <a:pPr lvl="1">
              <a:buFont typeface="Arial"/>
              <a:buChar char="•"/>
            </a:pPr>
            <a:r>
              <a:rPr lang="en-US" dirty="0"/>
              <a:t>ED=-62 </a:t>
            </a:r>
            <a:r>
              <a:rPr lang="en-US" dirty="0" err="1"/>
              <a:t>dBm</a:t>
            </a:r>
            <a:r>
              <a:rPr lang="en-US" dirty="0"/>
              <a:t> at </a:t>
            </a:r>
            <a:r>
              <a:rPr lang="en-US" dirty="0" err="1"/>
              <a:t>TxPower</a:t>
            </a:r>
            <a:r>
              <a:rPr lang="en-US" dirty="0"/>
              <a:t>=+13 </a:t>
            </a:r>
            <a:r>
              <a:rPr lang="en-US" dirty="0" err="1"/>
              <a:t>dBm</a:t>
            </a:r>
            <a:endParaRPr lang="en-US" dirty="0" smtClean="0"/>
          </a:p>
          <a:p>
            <a:pPr lvl="1">
              <a:buFont typeface="Arial"/>
              <a:buChar char="•"/>
            </a:pPr>
            <a:r>
              <a:rPr lang="en-US" dirty="0" smtClean="0"/>
              <a:t>ED=-72 </a:t>
            </a:r>
            <a:r>
              <a:rPr lang="en-US" dirty="0" err="1" smtClean="0"/>
              <a:t>dBm</a:t>
            </a:r>
            <a:r>
              <a:rPr lang="en-US" dirty="0" smtClean="0"/>
              <a:t> at </a:t>
            </a:r>
            <a:r>
              <a:rPr lang="en-US" dirty="0" err="1" smtClean="0"/>
              <a:t>TxPower</a:t>
            </a:r>
            <a:r>
              <a:rPr lang="en-US" dirty="0" smtClean="0"/>
              <a:t>=+23 </a:t>
            </a:r>
            <a:r>
              <a:rPr lang="en-US" dirty="0" err="1" smtClean="0"/>
              <a:t>dBm</a:t>
            </a:r>
            <a:endParaRPr lang="en-US" dirty="0" smtClean="0"/>
          </a:p>
          <a:p>
            <a:pPr lvl="1">
              <a:buFont typeface="Arial"/>
              <a:buChar char="•"/>
            </a:pPr>
            <a:endParaRPr lang="en-US" dirty="0"/>
          </a:p>
          <a:p>
            <a:pPr>
              <a:buFont typeface="Arial"/>
              <a:buChar char="•"/>
            </a:pPr>
            <a:r>
              <a:rPr lang="en-US" dirty="0" smtClean="0"/>
              <a:t>We note 3GPP’s request refers to “future 802.11 technologies”, and assume it is limited to those future technologies that may operate in the same band as LAA</a:t>
            </a:r>
          </a:p>
          <a:p>
            <a:pPr lvl="1">
              <a:buFont typeface="Arial"/>
              <a:buChar char="•"/>
            </a:pPr>
            <a:r>
              <a:rPr lang="en-US" dirty="0" smtClean="0"/>
              <a:t>i.e. 3GPP’s request relates to 802.11ax operating in 5 GHz band, but does not relate to 802.11 technologies operating in 2.4 GHz or other bands</a:t>
            </a:r>
            <a:br>
              <a:rPr lang="en-US" dirty="0" smtClean="0"/>
            </a:br>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Thomas Derham, Broadcom</a:t>
            </a:r>
            <a:endParaRPr lang="en-GB" dirty="0"/>
          </a:p>
        </p:txBody>
      </p:sp>
      <p:sp>
        <p:nvSpPr>
          <p:cNvPr id="4" name="Date Placeholder 3"/>
          <p:cNvSpPr>
            <a:spLocks noGrp="1"/>
          </p:cNvSpPr>
          <p:nvPr>
            <p:ph type="dt" idx="15"/>
          </p:nvPr>
        </p:nvSpPr>
        <p:spPr/>
        <p:txBody>
          <a:bodyPr/>
          <a:lstStyle/>
          <a:p>
            <a:r>
              <a:rPr lang="de-DE" dirty="0" smtClean="0"/>
              <a:t>Oct 2016</a:t>
            </a:r>
            <a:endParaRPr lang="en-GB" dirty="0"/>
          </a:p>
        </p:txBody>
      </p:sp>
    </p:spTree>
    <p:extLst>
      <p:ext uri="{BB962C8B-B14F-4D97-AF65-F5344CB8AC3E}">
        <p14:creationId xmlns:p14="http://schemas.microsoft.com/office/powerpoint/2010/main" val="29481449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coexistence mechanisms</a:t>
            </a:r>
            <a:endParaRPr lang="en-US" dirty="0"/>
          </a:p>
        </p:txBody>
      </p:sp>
      <p:sp>
        <p:nvSpPr>
          <p:cNvPr id="3" name="Content Placeholder 2"/>
          <p:cNvSpPr>
            <a:spLocks noGrp="1"/>
          </p:cNvSpPr>
          <p:nvPr>
            <p:ph idx="1"/>
          </p:nvPr>
        </p:nvSpPr>
        <p:spPr>
          <a:xfrm>
            <a:off x="323528" y="1628800"/>
            <a:ext cx="8568952" cy="4472136"/>
          </a:xfrm>
        </p:spPr>
        <p:txBody>
          <a:bodyPr>
            <a:normAutofit fontScale="92500" lnSpcReduction="10000"/>
          </a:bodyPr>
          <a:lstStyle/>
          <a:p>
            <a:pPr>
              <a:buFont typeface="Arial"/>
              <a:buChar char="•"/>
            </a:pPr>
            <a:r>
              <a:rPr lang="en-US" dirty="0" smtClean="0"/>
              <a:t>802.11 </a:t>
            </a:r>
            <a:r>
              <a:rPr lang="en-US" dirty="0" smtClean="0"/>
              <a:t>devices are mandated to support Preamble </a:t>
            </a:r>
            <a:r>
              <a:rPr lang="en-US" dirty="0" smtClean="0"/>
              <a:t>Detect (PD) in addition to Energy Detect (ED)</a:t>
            </a:r>
          </a:p>
          <a:p>
            <a:pPr>
              <a:buFont typeface="Arial"/>
              <a:buChar char="•"/>
            </a:pPr>
            <a:r>
              <a:rPr lang="en-US" dirty="0" smtClean="0"/>
              <a:t>PD is the primary coexistence mechanism between 802.11 devices</a:t>
            </a:r>
          </a:p>
          <a:p>
            <a:pPr lvl="1">
              <a:buFont typeface="Arial"/>
              <a:buChar char="•"/>
            </a:pPr>
            <a:r>
              <a:rPr lang="en-US" dirty="0" smtClean="0"/>
              <a:t>PD is back-compatible across all generations of 802.11 technologies operating in 5 GHz band (11a, 11n, 11ac, and the under-development 11ax)</a:t>
            </a:r>
          </a:p>
          <a:p>
            <a:pPr>
              <a:buFont typeface="Arial"/>
              <a:buChar char="•"/>
            </a:pPr>
            <a:r>
              <a:rPr lang="en-US" dirty="0" smtClean="0"/>
              <a:t>PD allows reliable detection of transmissions from coexisting devices at much higher sensitivity than is possible using ED</a:t>
            </a:r>
          </a:p>
          <a:p>
            <a:pPr>
              <a:buFont typeface="Arial"/>
              <a:buChar char="•"/>
            </a:pPr>
            <a:r>
              <a:rPr lang="en-US" dirty="0" smtClean="0"/>
              <a:t>802.11 currently requires PD-based back-off at -82 </a:t>
            </a:r>
            <a:r>
              <a:rPr lang="en-US" dirty="0" err="1" smtClean="0"/>
              <a:t>dBm</a:t>
            </a:r>
            <a:endParaRPr lang="en-US" dirty="0" smtClean="0"/>
          </a:p>
          <a:p>
            <a:pPr lvl="1">
              <a:buFont typeface="Arial"/>
              <a:buChar char="•"/>
            </a:pPr>
            <a:r>
              <a:rPr lang="en-US" dirty="0" smtClean="0"/>
              <a:t>All 5 GHz 802.11 devices already detect and back-off to each other at a level that is </a:t>
            </a:r>
            <a:r>
              <a:rPr lang="en-US" u="sng" dirty="0" smtClean="0"/>
              <a:t>between 10x and 100x more sensitive than the ED level requested by 3GPP</a:t>
            </a:r>
          </a:p>
          <a:p>
            <a:pPr lvl="1">
              <a:buFont typeface="Arial"/>
              <a:buChar char="•"/>
            </a:pPr>
            <a:r>
              <a:rPr lang="en-US" dirty="0" smtClean="0"/>
              <a:t>Many current 802.11 devices actually back-off at even lower levels than required by the spec (e.g. &lt;-90 </a:t>
            </a:r>
            <a:r>
              <a:rPr lang="en-US" dirty="0" err="1" smtClean="0"/>
              <a:t>dBm</a:t>
            </a:r>
            <a:r>
              <a:rPr lang="en-US" dirty="0" smtClean="0"/>
              <a:t>)</a:t>
            </a:r>
          </a:p>
          <a:p>
            <a:pPr>
              <a:buFont typeface="Arial"/>
              <a:buChar char="•"/>
            </a:pPr>
            <a:endParaRPr lang="en-US" dirty="0" smtClean="0"/>
          </a:p>
          <a:p>
            <a:pPr>
              <a:buFont typeface="Arial"/>
              <a:buChar char="•"/>
            </a:pPr>
            <a:endParaRPr lang="en-US" dirty="0" smtClean="0"/>
          </a:p>
          <a:p>
            <a:pPr lvl="1">
              <a:buFont typeface="Arial"/>
              <a:buChar char="•"/>
            </a:pPr>
            <a:endParaRPr lang="en-US" dirty="0" smtClean="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Thomas Derham, Broadcom</a:t>
            </a:r>
            <a:endParaRPr lang="en-GB" dirty="0"/>
          </a:p>
        </p:txBody>
      </p:sp>
      <p:sp>
        <p:nvSpPr>
          <p:cNvPr id="4" name="Date Placeholder 3"/>
          <p:cNvSpPr>
            <a:spLocks noGrp="1"/>
          </p:cNvSpPr>
          <p:nvPr>
            <p:ph type="dt" idx="15"/>
          </p:nvPr>
        </p:nvSpPr>
        <p:spPr/>
        <p:txBody>
          <a:bodyPr/>
          <a:lstStyle/>
          <a:p>
            <a:r>
              <a:rPr lang="de-DE" dirty="0" smtClean="0"/>
              <a:t>Oct 2016</a:t>
            </a:r>
            <a:endParaRPr lang="en-GB" dirty="0"/>
          </a:p>
        </p:txBody>
      </p:sp>
      <p:sp>
        <p:nvSpPr>
          <p:cNvPr id="7" name="TextBox 6"/>
          <p:cNvSpPr txBox="1"/>
          <p:nvPr/>
        </p:nvSpPr>
        <p:spPr>
          <a:xfrm>
            <a:off x="611560" y="6029857"/>
            <a:ext cx="8136904" cy="430887"/>
          </a:xfrm>
          <a:prstGeom prst="rect">
            <a:avLst/>
          </a:prstGeom>
          <a:noFill/>
        </p:spPr>
        <p:txBody>
          <a:bodyPr wrap="square" rtlCol="0">
            <a:spAutoFit/>
          </a:bodyPr>
          <a:lstStyle/>
          <a:p>
            <a:r>
              <a:rPr lang="en-US" sz="1100" dirty="0" smtClean="0">
                <a:solidFill>
                  <a:schemeClr val="tx1"/>
                </a:solidFill>
              </a:rPr>
              <a:t>Per 802.11-2012 18.3.10.6, for OFDM transmissions (i.e. in 5 GHz band), CS/CCA shall detect a channel busy condition with a probability &gt;90% within 4 us, for a receive level greater than or equal to -82 </a:t>
            </a:r>
            <a:r>
              <a:rPr lang="en-US" sz="1100" dirty="0" err="1" smtClean="0">
                <a:solidFill>
                  <a:schemeClr val="tx1"/>
                </a:solidFill>
              </a:rPr>
              <a:t>dBm</a:t>
            </a:r>
            <a:r>
              <a:rPr lang="en-US" sz="1100" dirty="0" smtClean="0">
                <a:solidFill>
                  <a:schemeClr val="tx1"/>
                </a:solidFill>
              </a:rPr>
              <a:t> for 20 MHz channel spacing</a:t>
            </a:r>
            <a:endParaRPr lang="en-US" sz="1100" dirty="0">
              <a:solidFill>
                <a:schemeClr val="tx1"/>
              </a:solidFill>
            </a:endParaRPr>
          </a:p>
        </p:txBody>
      </p:sp>
    </p:spTree>
    <p:extLst>
      <p:ext uri="{BB962C8B-B14F-4D97-AF65-F5344CB8AC3E}">
        <p14:creationId xmlns:p14="http://schemas.microsoft.com/office/powerpoint/2010/main" val="25715969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802.11ax coexistence mechanisms</a:t>
            </a:r>
            <a:endParaRPr lang="en-US" dirty="0"/>
          </a:p>
        </p:txBody>
      </p:sp>
      <p:sp>
        <p:nvSpPr>
          <p:cNvPr id="3" name="Content Placeholder 2"/>
          <p:cNvSpPr>
            <a:spLocks noGrp="1"/>
          </p:cNvSpPr>
          <p:nvPr>
            <p:ph idx="1"/>
          </p:nvPr>
        </p:nvSpPr>
        <p:spPr>
          <a:xfrm>
            <a:off x="323528" y="1628800"/>
            <a:ext cx="8568952" cy="4472136"/>
          </a:xfrm>
        </p:spPr>
        <p:txBody>
          <a:bodyPr>
            <a:normAutofit fontScale="92500" lnSpcReduction="10000"/>
          </a:bodyPr>
          <a:lstStyle/>
          <a:p>
            <a:pPr>
              <a:buFont typeface="Arial"/>
              <a:buChar char="•"/>
            </a:pPr>
            <a:r>
              <a:rPr lang="en-US" dirty="0" smtClean="0"/>
              <a:t>802.11ax is still in early draft and is subject to significant change</a:t>
            </a:r>
          </a:p>
          <a:p>
            <a:pPr>
              <a:buFont typeface="Arial"/>
              <a:buChar char="•"/>
            </a:pPr>
            <a:r>
              <a:rPr lang="en-US" dirty="0" smtClean="0"/>
              <a:t>802.11ax D0.5 includes optional Spatial Reuse feature OBSS_PD</a:t>
            </a:r>
          </a:p>
          <a:p>
            <a:pPr lvl="1">
              <a:buFont typeface="Arial"/>
              <a:buChar char="•"/>
            </a:pPr>
            <a:r>
              <a:rPr lang="en-US" dirty="0" smtClean="0"/>
              <a:t>When an 11ax device detects an 802.11 transmission not in its own BSS, it may raise its PD level on a sliding scale with </a:t>
            </a:r>
            <a:r>
              <a:rPr lang="en-US" dirty="0" err="1" smtClean="0"/>
              <a:t>Tx</a:t>
            </a:r>
            <a:r>
              <a:rPr lang="en-US" dirty="0" smtClean="0"/>
              <a:t> Power</a:t>
            </a:r>
          </a:p>
          <a:p>
            <a:pPr lvl="1">
              <a:buFont typeface="Arial"/>
              <a:buChar char="•"/>
            </a:pPr>
            <a:r>
              <a:rPr lang="en-US" dirty="0" smtClean="0"/>
              <a:t>The PD level allowed by the default sliding scale is </a:t>
            </a:r>
            <a:r>
              <a:rPr lang="en-US" dirty="0" smtClean="0"/>
              <a:t>basically 10 </a:t>
            </a:r>
            <a:r>
              <a:rPr lang="en-US" dirty="0" smtClean="0"/>
              <a:t>dB lower than the equivalent ED sliding scale in LAA</a:t>
            </a:r>
          </a:p>
          <a:p>
            <a:pPr lvl="1">
              <a:buFont typeface="Arial"/>
              <a:buChar char="•"/>
            </a:pPr>
            <a:r>
              <a:rPr lang="en-US" dirty="0"/>
              <a:t>E</a:t>
            </a:r>
            <a:r>
              <a:rPr lang="en-US" dirty="0" smtClean="0"/>
              <a:t>ven with OBSS_PD, 11ax devices will by default back-off to other 802.11 transmissions at a level that is on average </a:t>
            </a:r>
            <a:r>
              <a:rPr lang="en-US" u="sng" dirty="0" smtClean="0"/>
              <a:t>at least 10x more sensitive than the ED level requested by 3GPP</a:t>
            </a:r>
          </a:p>
          <a:p>
            <a:pPr>
              <a:buFont typeface="Arial"/>
              <a:buChar char="•"/>
            </a:pPr>
            <a:endParaRPr lang="en-US" dirty="0" smtClean="0"/>
          </a:p>
          <a:p>
            <a:pPr>
              <a:buFont typeface="Arial"/>
              <a:buChar char="•"/>
            </a:pPr>
            <a:endParaRPr lang="en-US" dirty="0" smtClean="0"/>
          </a:p>
          <a:p>
            <a:pPr lvl="1">
              <a:buFont typeface="Arial"/>
              <a:buChar char="•"/>
            </a:pPr>
            <a:endParaRPr lang="en-US" dirty="0" smtClean="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Thomas Derham, Broadcom</a:t>
            </a:r>
            <a:endParaRPr lang="en-GB" dirty="0"/>
          </a:p>
        </p:txBody>
      </p:sp>
      <p:sp>
        <p:nvSpPr>
          <p:cNvPr id="4" name="Date Placeholder 3"/>
          <p:cNvSpPr>
            <a:spLocks noGrp="1"/>
          </p:cNvSpPr>
          <p:nvPr>
            <p:ph type="dt" idx="15"/>
          </p:nvPr>
        </p:nvSpPr>
        <p:spPr/>
        <p:txBody>
          <a:bodyPr/>
          <a:lstStyle/>
          <a:p>
            <a:r>
              <a:rPr lang="de-DE" dirty="0" smtClean="0"/>
              <a:t>Oct 2016</a:t>
            </a:r>
            <a:endParaRPr lang="en-GB" dirty="0"/>
          </a:p>
        </p:txBody>
      </p:sp>
      <p:graphicFrame>
        <p:nvGraphicFramePr>
          <p:cNvPr id="15" name="Chart 14"/>
          <p:cNvGraphicFramePr>
            <a:graphicFrameLocks/>
          </p:cNvGraphicFramePr>
          <p:nvPr>
            <p:extLst>
              <p:ext uri="{D42A27DB-BD31-4B8C-83A1-F6EECF244321}">
                <p14:modId xmlns:p14="http://schemas.microsoft.com/office/powerpoint/2010/main" val="1215082639"/>
              </p:ext>
            </p:extLst>
          </p:nvPr>
        </p:nvGraphicFramePr>
        <p:xfrm>
          <a:off x="2868041" y="4352724"/>
          <a:ext cx="4650131" cy="2213176"/>
        </p:xfrm>
        <a:graphic>
          <a:graphicData uri="http://schemas.openxmlformats.org/drawingml/2006/chart">
            <c:chart xmlns:c="http://schemas.openxmlformats.org/drawingml/2006/chart" xmlns:r="http://schemas.openxmlformats.org/officeDocument/2006/relationships" r:id="rId2"/>
          </a:graphicData>
        </a:graphic>
      </p:graphicFrame>
      <p:sp>
        <p:nvSpPr>
          <p:cNvPr id="18" name="TextBox 17"/>
          <p:cNvSpPr txBox="1"/>
          <p:nvPr/>
        </p:nvSpPr>
        <p:spPr>
          <a:xfrm>
            <a:off x="7356588" y="5213993"/>
            <a:ext cx="812870" cy="246221"/>
          </a:xfrm>
          <a:prstGeom prst="rect">
            <a:avLst/>
          </a:prstGeom>
          <a:noFill/>
        </p:spPr>
        <p:txBody>
          <a:bodyPr wrap="square" rtlCol="0">
            <a:spAutoFit/>
          </a:bodyPr>
          <a:lstStyle/>
          <a:p>
            <a:pPr defTabSz="914400" eaLnBrk="1" fontAlgn="auto" hangingPunct="1">
              <a:spcBef>
                <a:spcPts val="0"/>
              </a:spcBef>
              <a:spcAft>
                <a:spcPts val="0"/>
              </a:spcAft>
              <a:buClrTx/>
              <a:buSzTx/>
              <a:buFontTx/>
              <a:buNone/>
            </a:pPr>
            <a:r>
              <a:rPr lang="en-US" sz="1000" dirty="0" smtClean="0">
                <a:solidFill>
                  <a:srgbClr val="000000"/>
                </a:solidFill>
                <a:latin typeface="Arial"/>
                <a:ea typeface="+mn-ea"/>
              </a:rPr>
              <a:t>AP only</a:t>
            </a:r>
            <a:endParaRPr lang="en-US" sz="1000" dirty="0">
              <a:solidFill>
                <a:srgbClr val="000000"/>
              </a:solidFill>
              <a:latin typeface="Arial"/>
              <a:ea typeface="+mn-ea"/>
            </a:endParaRPr>
          </a:p>
        </p:txBody>
      </p:sp>
      <p:sp>
        <p:nvSpPr>
          <p:cNvPr id="20" name="TextBox 19"/>
          <p:cNvSpPr txBox="1"/>
          <p:nvPr/>
        </p:nvSpPr>
        <p:spPr>
          <a:xfrm>
            <a:off x="3859607" y="4592560"/>
            <a:ext cx="2667000" cy="261610"/>
          </a:xfrm>
          <a:prstGeom prst="rect">
            <a:avLst/>
          </a:prstGeom>
          <a:noFill/>
        </p:spPr>
        <p:txBody>
          <a:bodyPr wrap="square" rtlCol="0">
            <a:spAutoFit/>
          </a:bodyPr>
          <a:lstStyle/>
          <a:p>
            <a:pPr defTabSz="914400" eaLnBrk="1" fontAlgn="auto" hangingPunct="1">
              <a:spcBef>
                <a:spcPts val="0"/>
              </a:spcBef>
              <a:spcAft>
                <a:spcPts val="0"/>
              </a:spcAft>
              <a:buClrTx/>
              <a:buSzTx/>
              <a:buFontTx/>
              <a:buNone/>
            </a:pPr>
            <a:r>
              <a:rPr lang="en-US" sz="1050" dirty="0" smtClean="0">
                <a:solidFill>
                  <a:srgbClr val="000000"/>
                </a:solidFill>
                <a:latin typeface="Arial"/>
                <a:ea typeface="+mn-ea"/>
              </a:rPr>
              <a:t>Transmit Power (</a:t>
            </a:r>
            <a:r>
              <a:rPr lang="en-US" sz="1050" dirty="0" err="1" smtClean="0">
                <a:solidFill>
                  <a:srgbClr val="000000"/>
                </a:solidFill>
                <a:latin typeface="Arial"/>
                <a:ea typeface="+mn-ea"/>
              </a:rPr>
              <a:t>dBm</a:t>
            </a:r>
            <a:r>
              <a:rPr lang="en-US" sz="1050" dirty="0" smtClean="0">
                <a:solidFill>
                  <a:srgbClr val="000000"/>
                </a:solidFill>
                <a:latin typeface="Arial"/>
                <a:ea typeface="+mn-ea"/>
              </a:rPr>
              <a:t>)</a:t>
            </a:r>
            <a:endParaRPr lang="en-US" sz="1050" dirty="0">
              <a:solidFill>
                <a:srgbClr val="000000"/>
              </a:solidFill>
              <a:latin typeface="Arial"/>
              <a:ea typeface="+mn-ea"/>
            </a:endParaRPr>
          </a:p>
        </p:txBody>
      </p:sp>
      <p:sp>
        <p:nvSpPr>
          <p:cNvPr id="21" name="TextBox 20"/>
          <p:cNvSpPr txBox="1"/>
          <p:nvPr/>
        </p:nvSpPr>
        <p:spPr>
          <a:xfrm>
            <a:off x="2116088" y="5399638"/>
            <a:ext cx="1447800" cy="261610"/>
          </a:xfrm>
          <a:prstGeom prst="rect">
            <a:avLst/>
          </a:prstGeom>
          <a:noFill/>
        </p:spPr>
        <p:txBody>
          <a:bodyPr wrap="square" rtlCol="0">
            <a:spAutoFit/>
          </a:bodyPr>
          <a:lstStyle/>
          <a:p>
            <a:pPr defTabSz="914400" eaLnBrk="1" fontAlgn="auto" hangingPunct="1">
              <a:spcBef>
                <a:spcPts val="0"/>
              </a:spcBef>
              <a:spcAft>
                <a:spcPts val="0"/>
              </a:spcAft>
              <a:buClrTx/>
              <a:buSzTx/>
              <a:buFontTx/>
              <a:buNone/>
            </a:pPr>
            <a:r>
              <a:rPr lang="en-US" sz="1050" dirty="0" smtClean="0">
                <a:solidFill>
                  <a:srgbClr val="000000"/>
                </a:solidFill>
                <a:latin typeface="Arial"/>
                <a:ea typeface="+mn-ea"/>
              </a:rPr>
              <a:t>PD CCA (</a:t>
            </a:r>
            <a:r>
              <a:rPr lang="en-US" sz="1050" dirty="0" err="1" smtClean="0">
                <a:solidFill>
                  <a:srgbClr val="000000"/>
                </a:solidFill>
                <a:latin typeface="Arial"/>
                <a:ea typeface="+mn-ea"/>
              </a:rPr>
              <a:t>dBm</a:t>
            </a:r>
            <a:r>
              <a:rPr lang="en-US" sz="1050" dirty="0" smtClean="0">
                <a:solidFill>
                  <a:srgbClr val="000000"/>
                </a:solidFill>
                <a:latin typeface="Arial"/>
                <a:ea typeface="+mn-ea"/>
              </a:rPr>
              <a:t>)</a:t>
            </a:r>
            <a:endParaRPr lang="en-US" sz="1050" dirty="0">
              <a:solidFill>
                <a:srgbClr val="000000"/>
              </a:solidFill>
              <a:latin typeface="Arial"/>
              <a:ea typeface="+mn-ea"/>
            </a:endParaRPr>
          </a:p>
        </p:txBody>
      </p:sp>
    </p:spTree>
    <p:extLst>
      <p:ext uri="{BB962C8B-B14F-4D97-AF65-F5344CB8AC3E}">
        <p14:creationId xmlns:p14="http://schemas.microsoft.com/office/powerpoint/2010/main" val="21591385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Optimizing 5 GHz band coexistence</a:t>
            </a:r>
            <a:endParaRPr lang="en-US" dirty="0"/>
          </a:p>
        </p:txBody>
      </p:sp>
      <p:sp>
        <p:nvSpPr>
          <p:cNvPr id="3" name="Content Placeholder 2"/>
          <p:cNvSpPr>
            <a:spLocks noGrp="1"/>
          </p:cNvSpPr>
          <p:nvPr>
            <p:ph idx="1"/>
          </p:nvPr>
        </p:nvSpPr>
        <p:spPr>
          <a:xfrm>
            <a:off x="323528" y="1628800"/>
            <a:ext cx="8568952" cy="4472136"/>
          </a:xfrm>
        </p:spPr>
        <p:txBody>
          <a:bodyPr>
            <a:normAutofit fontScale="92500" lnSpcReduction="10000"/>
          </a:bodyPr>
          <a:lstStyle/>
          <a:p>
            <a:pPr>
              <a:buFont typeface="Arial"/>
              <a:buChar char="•"/>
            </a:pPr>
            <a:r>
              <a:rPr lang="en-US" dirty="0" smtClean="0"/>
              <a:t>We believe it is desirable for 5 GHz band technologies to evolve to optimize aggregate spectral efficiency while also protecting the ability of the band to be used in a wide range of use cases</a:t>
            </a:r>
          </a:p>
          <a:p>
            <a:pPr lvl="1">
              <a:buFont typeface="Arial"/>
              <a:buChar char="•"/>
            </a:pPr>
            <a:r>
              <a:rPr lang="en-US" dirty="0" smtClean="0"/>
              <a:t>This means </a:t>
            </a:r>
            <a:r>
              <a:rPr lang="en-US" u="sng" dirty="0" smtClean="0"/>
              <a:t>intelligent optimization of CCA levels</a:t>
            </a:r>
            <a:r>
              <a:rPr lang="en-US" dirty="0" smtClean="0"/>
              <a:t> to maximize spatial reuse when it is possible (e.g. in dense managed networks) while not causing undue impact to links that require protection from interference (e.g. weak signal strength links)</a:t>
            </a:r>
          </a:p>
          <a:p>
            <a:pPr>
              <a:buFont typeface="Arial"/>
              <a:buChar char="•"/>
            </a:pPr>
            <a:r>
              <a:rPr lang="en-US" dirty="0" smtClean="0"/>
              <a:t>In that context, introducing a lower “blanket” ED level (-72 </a:t>
            </a:r>
            <a:r>
              <a:rPr lang="en-US" dirty="0" err="1" smtClean="0"/>
              <a:t>dBm</a:t>
            </a:r>
            <a:r>
              <a:rPr lang="en-US" dirty="0" smtClean="0"/>
              <a:t> at +23 </a:t>
            </a:r>
            <a:r>
              <a:rPr lang="en-US" dirty="0" err="1" smtClean="0"/>
              <a:t>dBm</a:t>
            </a:r>
            <a:r>
              <a:rPr lang="en-US" dirty="0" smtClean="0"/>
              <a:t> </a:t>
            </a:r>
            <a:r>
              <a:rPr lang="en-US" dirty="0" err="1" smtClean="0"/>
              <a:t>Tx</a:t>
            </a:r>
            <a:r>
              <a:rPr lang="en-US" dirty="0" smtClean="0"/>
              <a:t> Power) seems undesirable and counter-intuitive</a:t>
            </a:r>
          </a:p>
          <a:p>
            <a:pPr lvl="1">
              <a:buFont typeface="Arial"/>
              <a:buChar char="•"/>
            </a:pPr>
            <a:r>
              <a:rPr lang="en-US" dirty="0" smtClean="0"/>
              <a:t>It may limit the spatial reuse gains that can be obtained by evolving technologies in scenarios that can support it</a:t>
            </a:r>
          </a:p>
          <a:p>
            <a:pPr lvl="1">
              <a:buFont typeface="Arial"/>
              <a:buChar char="•"/>
            </a:pPr>
            <a:r>
              <a:rPr lang="en-US" dirty="0" smtClean="0"/>
              <a:t>It may still be insufficiently protective in other scenarios (as noted in the context of IEEE 802’s concerns about impact of -72 </a:t>
            </a:r>
            <a:r>
              <a:rPr lang="en-US" dirty="0" err="1" smtClean="0"/>
              <a:t>dBm</a:t>
            </a:r>
            <a:r>
              <a:rPr lang="en-US" dirty="0" smtClean="0"/>
              <a:t> ED on 802.11)</a:t>
            </a:r>
          </a:p>
          <a:p>
            <a:pPr lvl="1">
              <a:buFont typeface="Arial"/>
              <a:buChar char="•"/>
            </a:pPr>
            <a:r>
              <a:rPr lang="en-US" dirty="0" smtClean="0"/>
              <a:t>It would have disproportionate impact on channel access by APs (operating at higher </a:t>
            </a:r>
            <a:r>
              <a:rPr lang="en-US" dirty="0" err="1" smtClean="0"/>
              <a:t>Tx</a:t>
            </a:r>
            <a:r>
              <a:rPr lang="en-US" dirty="0" smtClean="0"/>
              <a:t> Power), contrary to 802.11ax MAC efficiency enhancements that rely on coordination/scheduling by the AP (e.g. MU trigger frame based UL)</a:t>
            </a:r>
          </a:p>
          <a:p>
            <a:pPr>
              <a:buFont typeface="Arial"/>
              <a:buChar char="•"/>
            </a:pPr>
            <a:endParaRPr lang="en-US" dirty="0" smtClean="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Thomas Derham, Broadcom</a:t>
            </a:r>
            <a:endParaRPr lang="en-GB" dirty="0"/>
          </a:p>
        </p:txBody>
      </p:sp>
      <p:sp>
        <p:nvSpPr>
          <p:cNvPr id="4" name="Date Placeholder 3"/>
          <p:cNvSpPr>
            <a:spLocks noGrp="1"/>
          </p:cNvSpPr>
          <p:nvPr>
            <p:ph type="dt" idx="15"/>
          </p:nvPr>
        </p:nvSpPr>
        <p:spPr/>
        <p:txBody>
          <a:bodyPr/>
          <a:lstStyle/>
          <a:p>
            <a:r>
              <a:rPr lang="de-DE" dirty="0" smtClean="0"/>
              <a:t>Oct 2016</a:t>
            </a:r>
            <a:endParaRPr lang="en-GB" dirty="0"/>
          </a:p>
        </p:txBody>
      </p:sp>
    </p:spTree>
    <p:extLst>
      <p:ext uri="{BB962C8B-B14F-4D97-AF65-F5344CB8AC3E}">
        <p14:creationId xmlns:p14="http://schemas.microsoft.com/office/powerpoint/2010/main" val="21138484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 with ETSI EN 301 893</a:t>
            </a:r>
            <a:endParaRPr lang="en-US" dirty="0"/>
          </a:p>
        </p:txBody>
      </p:sp>
      <p:sp>
        <p:nvSpPr>
          <p:cNvPr id="3" name="Content Placeholder 2"/>
          <p:cNvSpPr>
            <a:spLocks noGrp="1"/>
          </p:cNvSpPr>
          <p:nvPr>
            <p:ph idx="1"/>
          </p:nvPr>
        </p:nvSpPr>
        <p:spPr>
          <a:xfrm>
            <a:off x="323528" y="1628800"/>
            <a:ext cx="8568952" cy="4472136"/>
          </a:xfrm>
        </p:spPr>
        <p:txBody>
          <a:bodyPr>
            <a:normAutofit fontScale="92500" lnSpcReduction="10000"/>
          </a:bodyPr>
          <a:lstStyle/>
          <a:p>
            <a:pPr>
              <a:buFont typeface="Arial"/>
              <a:buChar char="•"/>
            </a:pPr>
            <a:r>
              <a:rPr lang="en-US" dirty="0" smtClean="0"/>
              <a:t>It has been noted that future releases of ETSI EN 301 893 requirements for 5 GHz RLAN devices may incorporate ED-based CCA rules that are similar to those adopted by 3GPP LAA</a:t>
            </a:r>
          </a:p>
          <a:p>
            <a:pPr>
              <a:buFont typeface="Arial"/>
              <a:buChar char="•"/>
            </a:pPr>
            <a:r>
              <a:rPr lang="en-US" dirty="0" smtClean="0"/>
              <a:t>However, we note that:</a:t>
            </a:r>
          </a:p>
          <a:p>
            <a:pPr lvl="1">
              <a:buFont typeface="Arial"/>
              <a:buChar char="•"/>
            </a:pPr>
            <a:r>
              <a:rPr lang="en-US" dirty="0" smtClean="0"/>
              <a:t>ETSI </a:t>
            </a:r>
            <a:r>
              <a:rPr lang="en-US" dirty="0" err="1" smtClean="0"/>
              <a:t>adaptivity</a:t>
            </a:r>
            <a:r>
              <a:rPr lang="en-US" dirty="0" smtClean="0"/>
              <a:t> rules are subject to ongoing study and discussion, resulting in updated requirements on a regular basis.</a:t>
            </a:r>
          </a:p>
          <a:p>
            <a:pPr lvl="1">
              <a:buFont typeface="Arial"/>
              <a:buChar char="•"/>
            </a:pPr>
            <a:r>
              <a:rPr lang="en-US" dirty="0" smtClean="0"/>
              <a:t>It can be imagined that future enhancements to these rules may address some of the issue described on the previous slide, with the objective of promoting more efficient use of the spectrum</a:t>
            </a:r>
          </a:p>
          <a:p>
            <a:pPr lvl="1">
              <a:buFont typeface="Arial"/>
              <a:buChar char="•"/>
            </a:pPr>
            <a:r>
              <a:rPr lang="en-US" dirty="0" smtClean="0"/>
              <a:t>While ETSI requirements may be adopted by EU countries and potentially some other regulatory domains, there are also many other domains in which they will not apply.</a:t>
            </a:r>
          </a:p>
          <a:p>
            <a:pPr lvl="1">
              <a:buFont typeface="Arial"/>
              <a:buChar char="•"/>
            </a:pPr>
            <a:r>
              <a:rPr lang="en-US" dirty="0" smtClean="0"/>
              <a:t>802.11-based device vendors may continue to ensure they abide by </a:t>
            </a:r>
            <a:r>
              <a:rPr lang="en-US" dirty="0" err="1" smtClean="0"/>
              <a:t>adaptivity</a:t>
            </a:r>
            <a:r>
              <a:rPr lang="en-US" dirty="0" smtClean="0"/>
              <a:t> requirements in each regulatory domain, irrespective of whether or not those requirements are mandated in the 802.11 specification</a:t>
            </a:r>
          </a:p>
          <a:p>
            <a:pPr>
              <a:buFont typeface="Arial"/>
              <a:buChar char="•"/>
            </a:pPr>
            <a:endParaRPr lang="en-US" dirty="0" smtClean="0"/>
          </a:p>
          <a:p>
            <a:pPr lvl="1">
              <a:buFont typeface="Arial"/>
              <a:buChar char="•"/>
            </a:pPr>
            <a:endParaRPr lang="en-US" dirty="0" smtClean="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smtClean="0"/>
              <a:t>Thomas Derham, Broadcom</a:t>
            </a:r>
            <a:endParaRPr lang="en-GB" dirty="0"/>
          </a:p>
        </p:txBody>
      </p:sp>
      <p:sp>
        <p:nvSpPr>
          <p:cNvPr id="4" name="Date Placeholder 3"/>
          <p:cNvSpPr>
            <a:spLocks noGrp="1"/>
          </p:cNvSpPr>
          <p:nvPr>
            <p:ph type="dt" idx="15"/>
          </p:nvPr>
        </p:nvSpPr>
        <p:spPr/>
        <p:txBody>
          <a:bodyPr/>
          <a:lstStyle/>
          <a:p>
            <a:r>
              <a:rPr lang="de-DE" dirty="0" smtClean="0"/>
              <a:t>Oct 2016</a:t>
            </a:r>
            <a:endParaRPr lang="en-GB" dirty="0"/>
          </a:p>
        </p:txBody>
      </p:sp>
    </p:spTree>
    <p:extLst>
      <p:ext uri="{BB962C8B-B14F-4D97-AF65-F5344CB8AC3E}">
        <p14:creationId xmlns:p14="http://schemas.microsoft.com/office/powerpoint/2010/main" val="23424025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a:t>
            </a:r>
            <a:r>
              <a:rPr lang="en-US" dirty="0" smtClean="0"/>
              <a:t>response</a:t>
            </a:r>
            <a:endParaRPr lang="en-US" dirty="0"/>
          </a:p>
        </p:txBody>
      </p:sp>
      <p:sp>
        <p:nvSpPr>
          <p:cNvPr id="3" name="Content Placeholder 2"/>
          <p:cNvSpPr>
            <a:spLocks noGrp="1"/>
          </p:cNvSpPr>
          <p:nvPr>
            <p:ph idx="1"/>
          </p:nvPr>
        </p:nvSpPr>
        <p:spPr>
          <a:xfrm>
            <a:off x="323528" y="1628800"/>
            <a:ext cx="8568952" cy="4472136"/>
          </a:xfrm>
        </p:spPr>
        <p:txBody>
          <a:bodyPr>
            <a:normAutofit fontScale="92500" lnSpcReduction="10000"/>
          </a:bodyPr>
          <a:lstStyle/>
          <a:p>
            <a:pPr>
              <a:buFont typeface="Arial"/>
              <a:buChar char="•"/>
            </a:pPr>
            <a:r>
              <a:rPr lang="en-US" dirty="0" smtClean="0"/>
              <a:t>IEEE 802 should respond to 3GPP stating the request is noted</a:t>
            </a:r>
          </a:p>
          <a:p>
            <a:pPr>
              <a:buFont typeface="Arial"/>
              <a:buChar char="•"/>
            </a:pPr>
            <a:endParaRPr lang="en-US" sz="500" dirty="0" smtClean="0"/>
          </a:p>
          <a:p>
            <a:pPr>
              <a:buFont typeface="Arial"/>
              <a:buChar char="•"/>
            </a:pPr>
            <a:r>
              <a:rPr lang="en-US" dirty="0" smtClean="0"/>
              <a:t>IEEE 802 should reiterate its </a:t>
            </a:r>
            <a:r>
              <a:rPr lang="en-US" dirty="0" smtClean="0"/>
              <a:t>position that </a:t>
            </a:r>
            <a:r>
              <a:rPr lang="en-US" dirty="0" smtClean="0"/>
              <a:t>LAA adopting 802.11 PD and reservation signaling (e.g. CTS-to-self) is the best solution for coexistence in the 5 GHz band</a:t>
            </a:r>
          </a:p>
          <a:p>
            <a:pPr lvl="1">
              <a:buFont typeface="Arial"/>
              <a:buChar char="•"/>
            </a:pPr>
            <a:r>
              <a:rPr lang="en-US" dirty="0"/>
              <a:t>Better </a:t>
            </a:r>
            <a:r>
              <a:rPr lang="en-US" dirty="0" smtClean="0"/>
              <a:t>sensitivity, reliability and robustness (e.g. to noise) than </a:t>
            </a:r>
            <a:r>
              <a:rPr lang="en-US" dirty="0" smtClean="0"/>
              <a:t>ED; </a:t>
            </a:r>
            <a:r>
              <a:rPr lang="en-US" dirty="0"/>
              <a:t>enables </a:t>
            </a:r>
            <a:r>
              <a:rPr lang="en-US" dirty="0" smtClean="0"/>
              <a:t>intelligent optimization of CCA thresholds over a broader range as </a:t>
            </a:r>
            <a:r>
              <a:rPr lang="en-US" dirty="0"/>
              <a:t>technologies </a:t>
            </a:r>
            <a:r>
              <a:rPr lang="en-US" dirty="0" smtClean="0"/>
              <a:t>evolve</a:t>
            </a:r>
          </a:p>
          <a:p>
            <a:pPr lvl="1">
              <a:buFont typeface="Arial"/>
              <a:buChar char="•"/>
            </a:pPr>
            <a:r>
              <a:rPr lang="en-US" dirty="0" smtClean="0"/>
              <a:t>Fully compatible with billions of legacy 802.11 devices (whereas any new ED would only apply to 11ax devices)</a:t>
            </a:r>
          </a:p>
          <a:p>
            <a:pPr lvl="1">
              <a:buFont typeface="Arial"/>
              <a:buChar char="•"/>
            </a:pPr>
            <a:r>
              <a:rPr lang="en-US" dirty="0"/>
              <a:t>S</a:t>
            </a:r>
            <a:r>
              <a:rPr lang="en-US" dirty="0" smtClean="0"/>
              <a:t>olves </a:t>
            </a:r>
            <a:r>
              <a:rPr lang="en-US" dirty="0"/>
              <a:t>any imbalance between CCA levels of different coexisting </a:t>
            </a:r>
            <a:r>
              <a:rPr lang="en-US" dirty="0" smtClean="0"/>
              <a:t>technologies</a:t>
            </a:r>
          </a:p>
          <a:p>
            <a:pPr lvl="1">
              <a:buFont typeface="Arial"/>
              <a:buChar char="•"/>
            </a:pPr>
            <a:r>
              <a:rPr lang="en-US" dirty="0" smtClean="0"/>
              <a:t>Simple and low-complexity to implement in devices</a:t>
            </a:r>
            <a:endParaRPr lang="en-US" dirty="0"/>
          </a:p>
          <a:p>
            <a:pPr>
              <a:buFont typeface="Arial"/>
              <a:buChar char="•"/>
            </a:pPr>
            <a:endParaRPr lang="en-US" sz="400" dirty="0" smtClean="0"/>
          </a:p>
          <a:p>
            <a:pPr>
              <a:buFont typeface="Arial"/>
              <a:buChar char="•"/>
            </a:pPr>
            <a:r>
              <a:rPr lang="en-US" dirty="0" smtClean="0"/>
              <a:t>IEEE 802 and 3GPP may continue to study, communicate and collaborate towards optimizing coexistence between their respective technologies in the 5 GHz band</a:t>
            </a:r>
          </a:p>
          <a:p>
            <a:pPr>
              <a:buFont typeface="Arial"/>
              <a:buChar char="•"/>
            </a:pPr>
            <a:endParaRPr lang="en-US" dirty="0" smtClean="0"/>
          </a:p>
          <a:p>
            <a:pPr lvl="1">
              <a:buFont typeface="Arial"/>
              <a:buChar char="•"/>
            </a:pPr>
            <a:endParaRPr lang="en-US" dirty="0" smtClean="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smtClean="0"/>
              <a:t>Thomas Derham, Broadcom</a:t>
            </a:r>
            <a:endParaRPr lang="en-GB" dirty="0"/>
          </a:p>
        </p:txBody>
      </p:sp>
      <p:sp>
        <p:nvSpPr>
          <p:cNvPr id="4" name="Date Placeholder 3"/>
          <p:cNvSpPr>
            <a:spLocks noGrp="1"/>
          </p:cNvSpPr>
          <p:nvPr>
            <p:ph type="dt" idx="15"/>
          </p:nvPr>
        </p:nvSpPr>
        <p:spPr/>
        <p:txBody>
          <a:bodyPr/>
          <a:lstStyle/>
          <a:p>
            <a:r>
              <a:rPr lang="de-DE" dirty="0" smtClean="0"/>
              <a:t>Oct 2016</a:t>
            </a:r>
            <a:endParaRPr lang="en-GB" dirty="0"/>
          </a:p>
        </p:txBody>
      </p:sp>
    </p:spTree>
    <p:extLst>
      <p:ext uri="{BB962C8B-B14F-4D97-AF65-F5344CB8AC3E}">
        <p14:creationId xmlns:p14="http://schemas.microsoft.com/office/powerpoint/2010/main" val="1103862034"/>
      </p:ext>
    </p:extLst>
  </p:cSld>
  <p:clrMapOvr>
    <a:masterClrMapping/>
  </p:clrMapOvr>
  <p:timing>
    <p:tnLst>
      <p:par>
        <p:cTn id="1" dur="indefinite" restart="never" nodeType="tmRoot"/>
      </p:par>
    </p:tnLst>
  </p:timing>
</p:sld>
</file>

<file path=ppt/theme/_rels/themeOverr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WiFi2014">
    <a:dk1>
      <a:srgbClr val="000000"/>
    </a:dk1>
    <a:lt1>
      <a:srgbClr val="FFFFFF"/>
    </a:lt1>
    <a:dk2>
      <a:srgbClr val="000000"/>
    </a:dk2>
    <a:lt2>
      <a:srgbClr val="939395"/>
    </a:lt2>
    <a:accent1>
      <a:srgbClr val="641246"/>
    </a:accent1>
    <a:accent2>
      <a:srgbClr val="37444F"/>
    </a:accent2>
    <a:accent3>
      <a:srgbClr val="BE5627"/>
    </a:accent3>
    <a:accent4>
      <a:srgbClr val="5BA69C"/>
    </a:accent4>
    <a:accent5>
      <a:srgbClr val="B43A6D"/>
    </a:accent5>
    <a:accent6>
      <a:srgbClr val="E7A153"/>
    </a:accent6>
    <a:hlink>
      <a:srgbClr val="5BA69C"/>
    </a:hlink>
    <a:folHlink>
      <a:srgbClr val="939395"/>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Override>
</file>

<file path=docProps/app.xml><?xml version="1.0" encoding="utf-8"?>
<Properties xmlns="http://schemas.openxmlformats.org/officeDocument/2006/extended-properties" xmlns:vt="http://schemas.openxmlformats.org/officeDocument/2006/docPropsVTypes">
  <Template/>
  <TotalTime>516</TotalTime>
  <Words>1124</Words>
  <Application>Microsoft Office PowerPoint</Application>
  <PresentationFormat>On-screen Show (4:3)</PresentationFormat>
  <Paragraphs>97</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 Unicode MS</vt:lpstr>
      <vt:lpstr>MS Gothic</vt:lpstr>
      <vt:lpstr>Arial</vt:lpstr>
      <vt:lpstr>Times New Roman</vt:lpstr>
      <vt:lpstr>Office Theme</vt:lpstr>
      <vt:lpstr>Proposed response to 3GPP ED request</vt:lpstr>
      <vt:lpstr>Context</vt:lpstr>
      <vt:lpstr>Observations on 3GPP’s request</vt:lpstr>
      <vt:lpstr>802.11 coexistence mechanisms</vt:lpstr>
      <vt:lpstr>802.11ax coexistence mechanisms</vt:lpstr>
      <vt:lpstr>Optimizing 5 GHz band coexistence</vt:lpstr>
      <vt:lpstr>Relationship with ETSI EN 301 893</vt:lpstr>
      <vt:lpstr>Proposed response</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Adrian Stephens 6</dc:creator>
  <cp:lastModifiedBy>Thomas Derham</cp:lastModifiedBy>
  <cp:revision>58</cp:revision>
  <cp:lastPrinted>1601-01-01T00:00:00Z</cp:lastPrinted>
  <dcterms:created xsi:type="dcterms:W3CDTF">2014-04-14T10:59:07Z</dcterms:created>
  <dcterms:modified xsi:type="dcterms:W3CDTF">2016-10-25T00:38:26Z</dcterms:modified>
</cp:coreProperties>
</file>