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9" r:id="rId4"/>
    <p:sldId id="300" r:id="rId5"/>
    <p:sldId id="272" r:id="rId6"/>
    <p:sldId id="273" r:id="rId7"/>
    <p:sldId id="274" r:id="rId8"/>
    <p:sldId id="268" r:id="rId9"/>
    <p:sldId id="275" r:id="rId10"/>
    <p:sldId id="290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281" r:id="rId19"/>
    <p:sldId id="280" r:id="rId20"/>
    <p:sldId id="283" r:id="rId21"/>
    <p:sldId id="284" r:id="rId22"/>
    <p:sldId id="291" r:id="rId23"/>
    <p:sldId id="292" r:id="rId24"/>
    <p:sldId id="264" r:id="rId2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5056" autoAdjust="0"/>
  </p:normalViewPr>
  <p:slideViewPr>
    <p:cSldViewPr>
      <p:cViewPr varScale="1">
        <p:scale>
          <a:sx n="68" d="100"/>
          <a:sy n="68" d="100"/>
        </p:scale>
        <p:origin x="978" y="72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169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6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6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5755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802-11-16/1327r1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43537" cy="215444"/>
          </a:xfrm>
          <a:noFill/>
        </p:spPr>
        <p:txBody>
          <a:bodyPr/>
          <a:lstStyle/>
          <a:p>
            <a:r>
              <a:rPr lang="en-US" smtClean="0"/>
              <a:t>November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2813" y="8985250"/>
            <a:ext cx="2628925" cy="184666"/>
          </a:xfrm>
          <a:noFill/>
        </p:spPr>
        <p:txBody>
          <a:bodyPr/>
          <a:lstStyle/>
          <a:p>
            <a:pPr lvl="4"/>
            <a:r>
              <a:rPr lang="en-US" smtClean="0"/>
              <a:t>Jon Rosdahl, Qualcomm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211" y="8985250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C5F07510-7C93-4BC9-94B9-BB2AFDC6E14F}" type="slidenum">
              <a:rPr lang="en-US"/>
              <a:pPr/>
              <a:t>10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68496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8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90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0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3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9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buFont typeface="Times New Roman" pitchFamily="18" charset="0"/>
              <a:buNone/>
              <a:tabLst/>
              <a:defRPr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63" y="6475413"/>
            <a:ext cx="2898775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69B99EC4-A1FB-4C79-B9A5-C1FFD5A903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25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81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6B5E41C2-EF12-4EF2-8280-F2B4208277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6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9B0D65C8-A0CA-4DDA-83BB-8978662185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37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6475413"/>
            <a:ext cx="3184525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420687" cy="18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rPr>
              <a:t>Report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11-16/1327r2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2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+mj-lt"/>
          <a:ea typeface="+mj-ea"/>
          <a:cs typeface="MS Gothic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+mn-lt"/>
          <a:ea typeface="+mn-ea"/>
          <a:cs typeface="MS Gothic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S Gothic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MS Gothic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ocuments" TargetMode="External"/><Relationship Id="rId4" Type="http://schemas.openxmlformats.org/officeDocument/2006/relationships/hyperlink" Target="ftp://griffin.events.ieee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2/ec-12-0040-11-00EC-802-plenary-future-venue-contract-status.xls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ee802.org/16/" TargetMode="External"/><Relationship Id="rId13" Type="http://schemas.openxmlformats.org/officeDocument/2006/relationships/hyperlink" Target="https://mentor.ieee.org/802.11/dcn/16/11-16-1330-00-0000-treasurer-report-november-2016-san-antonio.pptx" TargetMode="External"/><Relationship Id="rId3" Type="http://schemas.openxmlformats.org/officeDocument/2006/relationships/hyperlink" Target="https://mentor.ieee.org/omniran/dcn/16/omniran-16-0077-00-00TG-nov-2016-f2f-meeting-slides.pptx" TargetMode="External"/><Relationship Id="rId7" Type="http://schemas.openxmlformats.org/officeDocument/2006/relationships/hyperlink" Target="https://mentor.ieee.org/802.15/documents?is_dcn=agenda&amp;is_group=0000" TargetMode="External"/><Relationship Id="rId12" Type="http://schemas.openxmlformats.org/officeDocument/2006/relationships/hyperlink" Target="http://www.ieee802.org/24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standards.ieee.org/resources/antitrust-guidelin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6/11-16-1292-01-0000-november-2016-802-11-agenda.xlsx" TargetMode="External"/><Relationship Id="rId11" Type="http://schemas.openxmlformats.org/officeDocument/2006/relationships/hyperlink" Target="http://www.ieee802.org/21/" TargetMode="External"/><Relationship Id="rId5" Type="http://schemas.openxmlformats.org/officeDocument/2006/relationships/hyperlink" Target="http://www.ieee802.org/3/" TargetMode="External"/><Relationship Id="rId15" Type="http://schemas.openxmlformats.org/officeDocument/2006/relationships/hyperlink" Target="http://standards.ieee.org/board/pat/pat-slideset.ppt" TargetMode="External"/><Relationship Id="rId10" Type="http://schemas.openxmlformats.org/officeDocument/2006/relationships/hyperlink" Target="http://www.ieee802.org/19/" TargetMode="External"/><Relationship Id="rId4" Type="http://schemas.openxmlformats.org/officeDocument/2006/relationships/hyperlink" Target="http://www.ieee802.org/1/" TargetMode="External"/><Relationship Id="rId9" Type="http://schemas.openxmlformats.org/officeDocument/2006/relationships/hyperlink" Target="http://grouper.ieee.org/groups/802/18/" TargetMode="External"/><Relationship Id="rId14" Type="http://schemas.openxmlformats.org/officeDocument/2006/relationships/hyperlink" Target="http://standards.ieee.org/guides/bylaws/sect6-7.html#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802world.org/attende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802world.org/plenary/files/2015/03/Grand-Hyatt-San-Antonio-Floor-Plan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Vice Chair Report – </a:t>
            </a:r>
            <a:br>
              <a:rPr lang="en-US" dirty="0" smtClean="0"/>
            </a:br>
            <a:r>
              <a:rPr lang="en-US" dirty="0" smtClean="0"/>
              <a:t>November 2016 – San Antonio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72820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2016-11-07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799399"/>
              </p:ext>
            </p:extLst>
          </p:nvPr>
        </p:nvGraphicFramePr>
        <p:xfrm>
          <a:off x="546100" y="2711450"/>
          <a:ext cx="7764463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Document" r:id="rId4" imgW="8253180" imgH="2529696" progId="Word.Document.8">
                  <p:embed/>
                </p:oleObj>
              </mc:Choice>
              <mc:Fallback>
                <p:oleObj name="Document" r:id="rId4" imgW="8253180" imgH="252969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711450"/>
                        <a:ext cx="7764463" cy="237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320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900" y="1052736"/>
            <a:ext cx="6480175" cy="43892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M3.8 Local File Document Server information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idx="10"/>
          </p:nvPr>
        </p:nvSpPr>
        <p:spPr>
          <a:xfrm>
            <a:off x="685800" y="381000"/>
            <a:ext cx="1752600" cy="276999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November 2016</a:t>
            </a:r>
          </a:p>
        </p:txBody>
      </p:sp>
      <p:sp>
        <p:nvSpPr>
          <p:cNvPr id="19460" name="Footer Placeholder 4"/>
          <p:cNvSpPr>
            <a:spLocks noGrp="1"/>
          </p:cNvSpPr>
          <p:nvPr>
            <p:ph type="ftr" idx="11"/>
          </p:nvPr>
        </p:nvSpPr>
        <p:spPr>
          <a:xfrm>
            <a:off x="6096000" y="6475412"/>
            <a:ext cx="2447925" cy="23018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Jon Rosdahl, Qualcomm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D64B625E-504A-4C58-A39B-C8B7B94C9285}" type="slidenum">
              <a:rPr lang="en-US"/>
              <a:pPr/>
              <a:t>10</a:t>
            </a:fld>
            <a:endParaRPr lang="en-US"/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804863" y="5438775"/>
            <a:ext cx="7032625" cy="922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Local FTP server: </a:t>
            </a:r>
            <a:r>
              <a:rPr lang="en-GB" sz="1800">
                <a:hlinkClick r:id="rId4"/>
              </a:rPr>
              <a:t>ftp://griffin.events.ieee.org </a:t>
            </a:r>
            <a:r>
              <a:rPr lang="en-US" sz="1800"/>
              <a:t>(anonymous)</a:t>
            </a:r>
          </a:p>
          <a:p>
            <a:pPr algn="ctr"/>
            <a:r>
              <a:rPr lang="en-US" sz="1800"/>
              <a:t>External Document Server   </a:t>
            </a:r>
            <a:r>
              <a:rPr lang="en-US" sz="1800">
                <a:hlinkClick r:id="rId5"/>
              </a:rPr>
              <a:t>https://mentor.ieee.org/802.11/documents</a:t>
            </a:r>
            <a:endParaRPr lang="en-US" sz="1800" b="0"/>
          </a:p>
          <a:p>
            <a:pPr algn="ctr"/>
            <a:r>
              <a:rPr lang="en-US" sz="1800" b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24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2016</a:t>
            </a:r>
            <a:endParaRPr lang="en-US" dirty="0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Jon Rosdahl, Qualcomm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0150DDA3-8D91-4B5F-B91C-7650B41D76C2}" type="slidenum">
              <a:rPr lang="en-US"/>
              <a:pPr/>
              <a:t>11</a:t>
            </a:fld>
            <a:endParaRPr lang="en-US"/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501774" y="1628800"/>
            <a:ext cx="8215063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800" dirty="0">
                <a:solidFill>
                  <a:schemeClr val="tx1"/>
                </a:solidFill>
              </a:rPr>
              <a:t>Continental Breakfast 7:30 – 9 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Morning </a:t>
            </a:r>
            <a:r>
              <a:rPr lang="en-US" sz="2800" dirty="0">
                <a:solidFill>
                  <a:schemeClr val="tx1"/>
                </a:solidFill>
              </a:rPr>
              <a:t>Coffee 9 – 11 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Afternoon </a:t>
            </a:r>
            <a:r>
              <a:rPr lang="en-US" sz="2800" dirty="0">
                <a:solidFill>
                  <a:schemeClr val="tx1"/>
                </a:solidFill>
              </a:rPr>
              <a:t>Coffee &amp; Tea 2 – 4pm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Afternoon </a:t>
            </a:r>
            <a:r>
              <a:rPr lang="en-US" sz="2800" dirty="0">
                <a:solidFill>
                  <a:schemeClr val="tx1"/>
                </a:solidFill>
              </a:rPr>
              <a:t>Snacks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FF0000"/>
                </a:solidFill>
              </a:rPr>
              <a:t>802.3 </a:t>
            </a:r>
            <a:r>
              <a:rPr lang="en-US" sz="2800" b="1" u="sng" dirty="0">
                <a:solidFill>
                  <a:srgbClr val="FF0000"/>
                </a:solidFill>
              </a:rPr>
              <a:t>&amp; 802.1  at 3 </a:t>
            </a:r>
            <a:r>
              <a:rPr lang="en-US" sz="2800" b="1" u="sng" dirty="0" smtClean="0">
                <a:solidFill>
                  <a:srgbClr val="FF0000"/>
                </a:solidFill>
              </a:rPr>
              <a:t>PM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FF0000"/>
                </a:solidFill>
              </a:rPr>
              <a:t>Wireless </a:t>
            </a:r>
            <a:r>
              <a:rPr lang="en-US" sz="2800" b="1" u="sng" dirty="0">
                <a:solidFill>
                  <a:srgbClr val="FF0000"/>
                </a:solidFill>
              </a:rPr>
              <a:t>Groups at 3:30 PM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    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For Registered Attendees Only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  </a:t>
            </a:r>
            <a:r>
              <a:rPr lang="en-US" sz="1800" dirty="0">
                <a:solidFill>
                  <a:schemeClr val="tx1"/>
                </a:solidFill>
              </a:rPr>
              <a:t>   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M3.09 FOOD &amp; BEVERAGE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26976"/>
          </a:xfrm>
        </p:spPr>
        <p:txBody>
          <a:bodyPr/>
          <a:lstStyle/>
          <a:p>
            <a:r>
              <a:rPr lang="en-US" dirty="0" smtClean="0"/>
              <a:t>Network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465613"/>
          </a:xfrm>
        </p:spPr>
        <p:txBody>
          <a:bodyPr/>
          <a:lstStyle/>
          <a:p>
            <a:r>
              <a:rPr lang="en-US" dirty="0"/>
              <a:t>WIRED CAFÉ</a:t>
            </a:r>
          </a:p>
          <a:p>
            <a:pPr lvl="1"/>
            <a:r>
              <a:rPr lang="en-US" sz="2400" dirty="0"/>
              <a:t>A wired café is situated in the Texas Ballroom Foyer. Please report any disruption of service in the café to </a:t>
            </a:r>
            <a:r>
              <a:rPr lang="en-US" sz="2400" dirty="0" err="1"/>
              <a:t>VeriLAN</a:t>
            </a:r>
            <a:r>
              <a:rPr lang="en-US" sz="2400" dirty="0"/>
              <a:t> staff.</a:t>
            </a:r>
          </a:p>
          <a:p>
            <a:endParaRPr lang="en-US" dirty="0"/>
          </a:p>
          <a:p>
            <a:r>
              <a:rPr lang="en-US" dirty="0"/>
              <a:t>NETWORK HELP DESK</a:t>
            </a:r>
          </a:p>
          <a:p>
            <a:pPr lvl="1"/>
            <a:r>
              <a:rPr lang="en-US" sz="2400" dirty="0"/>
              <a:t>For attendees experiencing difficulties accessing the meeting network a Help Desk will be located in Texas Ballroom Foyer.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6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cialFly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8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4"/>
            <a:ext cx="7770813" cy="4486298"/>
          </a:xfrm>
        </p:spPr>
        <p:txBody>
          <a:bodyPr/>
          <a:lstStyle/>
          <a:p>
            <a:pPr marL="0" indent="0"/>
            <a:r>
              <a:rPr lang="en-US" dirty="0"/>
              <a:t>Social tickets are included with meeting registration for all paid IEEE 802 participants and their guests </a:t>
            </a:r>
            <a:endParaRPr lang="en-US" dirty="0" smtClean="0"/>
          </a:p>
          <a:p>
            <a:pPr marL="0" indent="0"/>
            <a:endParaRPr lang="en-US" dirty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Social: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*networking + </a:t>
            </a:r>
          </a:p>
          <a:p>
            <a:pPr marL="0" indent="0">
              <a:buNone/>
            </a:pPr>
            <a:r>
              <a:rPr lang="en-US" dirty="0"/>
              <a:t>	* 1 complimentary drink + </a:t>
            </a:r>
          </a:p>
          <a:p>
            <a:pPr marL="0" indent="0">
              <a:buNone/>
            </a:pPr>
            <a:r>
              <a:rPr lang="en-US" dirty="0"/>
              <a:t>	* entertainment &amp; a view of the River Walk</a:t>
            </a:r>
          </a:p>
          <a:p>
            <a:pPr marL="514350" indent="-514350">
              <a:buNone/>
            </a:pPr>
            <a:r>
              <a:rPr lang="en-US" dirty="0"/>
              <a:t>	</a:t>
            </a:r>
          </a:p>
          <a:p>
            <a:pPr marL="514350" indent="-514350">
              <a:buNone/>
            </a:pPr>
            <a:r>
              <a:rPr lang="en-US" dirty="0"/>
              <a:t>	Guest drink ticket is available upon entrance to the reception. 	</a:t>
            </a:r>
            <a:endParaRPr lang="en-CA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2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Hotel Outlets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Hotel Outlets: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CA" dirty="0"/>
              <a:t>PERKS is open 24 hours – coffee, drinks, pizzas, salad, and many more options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More info and options available at Meeting Information &amp; posted on meeting boards.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8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7" name="Content Placeholder 3" descr="Bar Rojo Speci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001" y="104199"/>
            <a:ext cx="6418610" cy="670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" name="Content Placeholder 3" descr="Ruth Chris Happy Hour Speci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5929" y="-2798"/>
            <a:ext cx="5474344" cy="684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362075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802.11 Mid-Week Plenary</a:t>
            </a:r>
            <a:endParaRPr lang="en-US" cap="non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3568" y="4293096"/>
            <a:ext cx="7772400" cy="1500187"/>
          </a:xfrm>
        </p:spPr>
        <p:txBody>
          <a:bodyPr/>
          <a:lstStyle/>
          <a:p>
            <a:r>
              <a:rPr lang="en-US" dirty="0" smtClean="0"/>
              <a:t>Agenda Items:</a:t>
            </a:r>
          </a:p>
          <a:p>
            <a:r>
              <a:rPr lang="en-US" dirty="0" smtClean="0"/>
              <a:t>2.5 –  Announcements</a:t>
            </a:r>
          </a:p>
          <a:p>
            <a:r>
              <a:rPr lang="en-US" dirty="0" smtClean="0"/>
              <a:t>5.1 – Room Change Reports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2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W5.1 Room Change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7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2697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424936" cy="4683224"/>
          </a:xfrm>
          <a:ln/>
        </p:spPr>
        <p:txBody>
          <a:bodyPr>
            <a:normAutofit/>
          </a:bodyPr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dirty="0" smtClean="0"/>
              <a:t>   Agenda Items for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Vice Chair -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M</a:t>
            </a:r>
            <a:r>
              <a:rPr lang="en-GB" sz="2000" dirty="0" smtClean="0"/>
              <a:t>3.3</a:t>
            </a:r>
            <a:r>
              <a:rPr lang="en-GB" sz="2000" dirty="0"/>
              <a:t>	II	Other WG meeting </a:t>
            </a:r>
            <a:r>
              <a:rPr lang="en-GB" sz="2000" dirty="0" smtClean="0"/>
              <a:t>plans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M3.4</a:t>
            </a:r>
            <a:r>
              <a:rPr lang="en-GB" sz="2000" dirty="0"/>
              <a:t>	II	Meeting room </a:t>
            </a:r>
            <a:r>
              <a:rPr lang="en-GB" sz="2000" dirty="0" smtClean="0"/>
              <a:t>locations</a:t>
            </a: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    </a:t>
            </a:r>
            <a:r>
              <a:rPr lang="en-GB" sz="2000" dirty="0" smtClean="0"/>
              <a:t>M3.5</a:t>
            </a:r>
            <a:r>
              <a:rPr lang="en-GB" sz="2000" dirty="0"/>
              <a:t>	II	Next meeting </a:t>
            </a:r>
            <a:r>
              <a:rPr lang="en-GB" sz="2000" dirty="0" smtClean="0"/>
              <a:t>reminder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M3.6</a:t>
            </a:r>
            <a:r>
              <a:rPr lang="en-GB" sz="2000" dirty="0"/>
              <a:t>	II	Meeting </a:t>
            </a:r>
            <a:r>
              <a:rPr lang="en-GB" sz="2000" dirty="0" smtClean="0"/>
              <a:t>registration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M3.7</a:t>
            </a:r>
            <a:r>
              <a:rPr lang="en-GB" sz="2000" dirty="0"/>
              <a:t>	II	Recording </a:t>
            </a:r>
            <a:r>
              <a:rPr lang="en-GB" sz="2000" dirty="0" smtClean="0"/>
              <a:t>attendance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M3.8</a:t>
            </a:r>
            <a:r>
              <a:rPr lang="en-GB" sz="2000" dirty="0"/>
              <a:t>	II	File </a:t>
            </a:r>
            <a:r>
              <a:rPr lang="en-GB" sz="2000" dirty="0" smtClean="0"/>
              <a:t>server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M3.9</a:t>
            </a:r>
            <a:r>
              <a:rPr lang="en-GB" sz="2000" dirty="0"/>
              <a:t>	II	Breakfast, breaks, Social </a:t>
            </a:r>
            <a:r>
              <a:rPr lang="en-GB" sz="2000" dirty="0" smtClean="0"/>
              <a:t>logistics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Friday:</a:t>
            </a:r>
          </a:p>
          <a:p>
            <a:pPr lvl="1">
              <a:buFontTx/>
              <a:buNone/>
            </a:pPr>
            <a:r>
              <a:rPr lang="en-US" dirty="0" smtClean="0"/>
              <a:t>F3.1.1  II      Straw </a:t>
            </a:r>
            <a:r>
              <a:rPr lang="en-US" dirty="0"/>
              <a:t>Poll of membership regarding this meeting location </a:t>
            </a:r>
          </a:p>
          <a:p>
            <a:pPr lvl="1">
              <a:buFontTx/>
              <a:buNone/>
            </a:pPr>
            <a:r>
              <a:rPr lang="en-US" dirty="0" smtClean="0"/>
              <a:t>F3.1.2  DT	Future </a:t>
            </a:r>
            <a:r>
              <a:rPr lang="en-US" dirty="0"/>
              <a:t>venues status and discussion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72400" cy="1362075"/>
          </a:xfrm>
        </p:spPr>
        <p:txBody>
          <a:bodyPr/>
          <a:lstStyle/>
          <a:p>
            <a:r>
              <a:rPr lang="en-US" sz="3600" dirty="0" smtClean="0"/>
              <a:t>802.11 WG Closing Plenary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9552" y="4077072"/>
            <a:ext cx="7772400" cy="1500187"/>
          </a:xfrm>
        </p:spPr>
        <p:txBody>
          <a:bodyPr/>
          <a:lstStyle/>
          <a:p>
            <a:r>
              <a:rPr lang="en-US" dirty="0" smtClean="0"/>
              <a:t>Agenda Items:</a:t>
            </a:r>
          </a:p>
          <a:p>
            <a:r>
              <a:rPr lang="en-US" dirty="0" smtClean="0"/>
              <a:t>3.1.1 – Straw Poll</a:t>
            </a:r>
          </a:p>
          <a:p>
            <a:r>
              <a:rPr lang="en-US" dirty="0" smtClean="0"/>
              <a:t>3.1.2 -- Future </a:t>
            </a:r>
            <a:r>
              <a:rPr lang="en-US" dirty="0"/>
              <a:t>venues status and </a:t>
            </a:r>
            <a:r>
              <a:rPr lang="en-US" dirty="0" smtClean="0"/>
              <a:t>discussion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F3.1.1 -Straw </a:t>
            </a:r>
            <a:r>
              <a:rPr lang="en-US" sz="2800" dirty="0"/>
              <a:t>Poll of membership regarding this meeting location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Straw Poll:  </a:t>
            </a:r>
          </a:p>
          <a:p>
            <a:r>
              <a:rPr lang="en-US" dirty="0"/>
              <a:t>How many people would like to come back to this venue? </a:t>
            </a:r>
            <a:endParaRPr lang="en-US" dirty="0" smtClean="0"/>
          </a:p>
          <a:p>
            <a:r>
              <a:rPr lang="en-US" dirty="0" smtClean="0"/>
              <a:t>Yes  -</a:t>
            </a:r>
          </a:p>
          <a:p>
            <a:r>
              <a:rPr lang="en-US" dirty="0" smtClean="0"/>
              <a:t>No – </a:t>
            </a:r>
          </a:p>
          <a:p>
            <a:r>
              <a:rPr lang="en-US" dirty="0" smtClean="0"/>
              <a:t>Like the Social –</a:t>
            </a:r>
          </a:p>
          <a:p>
            <a:r>
              <a:rPr lang="en-US" dirty="0" smtClean="0"/>
              <a:t>Disliked the Social – </a:t>
            </a:r>
          </a:p>
          <a:p>
            <a:r>
              <a:rPr lang="en-US" dirty="0" smtClean="0"/>
              <a:t>Did not go to Social –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F3.1.2: Future Venue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8578"/>
            <a:ext cx="7770813" cy="5102222"/>
          </a:xfrm>
        </p:spPr>
        <p:txBody>
          <a:bodyPr/>
          <a:lstStyle/>
          <a:p>
            <a:r>
              <a:rPr lang="en-US" dirty="0" smtClean="0"/>
              <a:t>Future 802 Wireless Interims:</a:t>
            </a:r>
          </a:p>
          <a:p>
            <a:r>
              <a:rPr lang="en-US" dirty="0" smtClean="0"/>
              <a:t>	Jan </a:t>
            </a:r>
            <a:r>
              <a:rPr lang="en-US" dirty="0"/>
              <a:t>2017 </a:t>
            </a:r>
            <a:r>
              <a:rPr lang="en-US" dirty="0" smtClean="0"/>
              <a:t>  Hyatt Regency Atlanta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May 2017 Daejeon Convention </a:t>
            </a:r>
            <a:r>
              <a:rPr lang="en-US" dirty="0" smtClean="0"/>
              <a:t>Center, Korea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Sept 2017 Hilton </a:t>
            </a:r>
            <a:r>
              <a:rPr lang="en-US" dirty="0" smtClean="0"/>
              <a:t>Waikoloa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Jan </a:t>
            </a:r>
            <a:r>
              <a:rPr lang="en-US" dirty="0"/>
              <a:t>2018 Hotel </a:t>
            </a:r>
            <a:r>
              <a:rPr lang="en-US" dirty="0" smtClean="0"/>
              <a:t>Irvine</a:t>
            </a:r>
          </a:p>
          <a:p>
            <a:r>
              <a:rPr lang="en-US" dirty="0"/>
              <a:t> </a:t>
            </a:r>
            <a:r>
              <a:rPr lang="en-US" dirty="0" smtClean="0"/>
              <a:t>   May </a:t>
            </a:r>
            <a:r>
              <a:rPr lang="en-US" dirty="0"/>
              <a:t>2018 TBD</a:t>
            </a:r>
            <a:br>
              <a:rPr lang="en-US" dirty="0"/>
            </a:br>
            <a:r>
              <a:rPr lang="en-US" dirty="0"/>
              <a:t>Sept 2018  Hilton </a:t>
            </a:r>
            <a:r>
              <a:rPr lang="en-US" dirty="0" smtClean="0"/>
              <a:t>Waikoloa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7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4572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F3.1.2: </a:t>
            </a:r>
            <a:r>
              <a:rPr lang="en-US" dirty="0"/>
              <a:t>Future Venue Insight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2376"/>
            <a:ext cx="7770813" cy="5178424"/>
          </a:xfrm>
        </p:spPr>
        <p:txBody>
          <a:bodyPr>
            <a:normAutofit/>
          </a:bodyPr>
          <a:lstStyle/>
          <a:p>
            <a:r>
              <a:rPr lang="en-US" dirty="0" smtClean="0"/>
              <a:t>Future 802 Plenary Sessions:</a:t>
            </a:r>
          </a:p>
          <a:p>
            <a:pPr lvl="1"/>
            <a:r>
              <a:rPr lang="en-US" dirty="0" smtClean="0"/>
              <a:t>March 2017   Hyatt Regency/Fairmont – Vancouver</a:t>
            </a:r>
          </a:p>
          <a:p>
            <a:pPr lvl="1"/>
            <a:r>
              <a:rPr lang="en-US" dirty="0" smtClean="0"/>
              <a:t>July 2017	  </a:t>
            </a:r>
            <a:r>
              <a:rPr lang="en-US" dirty="0" err="1" smtClean="0"/>
              <a:t>Estrel</a:t>
            </a:r>
            <a:r>
              <a:rPr lang="en-US" dirty="0" smtClean="0"/>
              <a:t> </a:t>
            </a:r>
            <a:r>
              <a:rPr lang="en-US" dirty="0"/>
              <a:t>Hotel – Berlin</a:t>
            </a:r>
          </a:p>
          <a:p>
            <a:pPr lvl="1"/>
            <a:r>
              <a:rPr lang="en-US" dirty="0"/>
              <a:t>Nov 2017       Caribe Hotel and Convention </a:t>
            </a:r>
            <a:r>
              <a:rPr lang="en-US" dirty="0" smtClean="0"/>
              <a:t>Center – Orlando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March 2018   Hyatt Regency O’Hare – Rosemont, IL</a:t>
            </a:r>
          </a:p>
          <a:p>
            <a:pPr lvl="1"/>
            <a:r>
              <a:rPr lang="en-US" dirty="0" smtClean="0"/>
              <a:t>July 2018   	 </a:t>
            </a:r>
            <a:r>
              <a:rPr lang="en-US" dirty="0"/>
              <a:t>Manchester Grand Hyatt – San </a:t>
            </a:r>
            <a:r>
              <a:rPr lang="en-US" dirty="0" smtClean="0"/>
              <a:t>Diego</a:t>
            </a:r>
          </a:p>
          <a:p>
            <a:pPr lvl="1"/>
            <a:r>
              <a:rPr lang="en-US" dirty="0"/>
              <a:t>Nov 2018	</a:t>
            </a:r>
            <a:r>
              <a:rPr lang="en-US" dirty="0" smtClean="0"/>
              <a:t>Suzhou</a:t>
            </a:r>
            <a:r>
              <a:rPr lang="en-US" dirty="0"/>
              <a:t>, China </a:t>
            </a:r>
            <a:r>
              <a:rPr lang="en-US" dirty="0" smtClean="0"/>
              <a:t>- TBC</a:t>
            </a:r>
          </a:p>
          <a:p>
            <a:pPr lvl="2"/>
            <a:r>
              <a:rPr lang="en-US" sz="1400" dirty="0" smtClean="0"/>
              <a:t>(New facility, pricing model being negotiated, Sponsor capability</a:t>
            </a:r>
            <a:r>
              <a:rPr lang="en-US" sz="1600" dirty="0" smtClean="0"/>
              <a:t> investigation)</a:t>
            </a:r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1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28800"/>
            <a:ext cx="7772400" cy="4560863"/>
          </a:xfrm>
          <a:ln/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mentor.ieee.org/802-ec/dcn/12/ec-12-0040-11-00EC-802-plenary-future-venue-contract-status.xlsx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/>
          <a:lstStyle/>
          <a:p>
            <a:r>
              <a:rPr lang="en-US" sz="3200" dirty="0" smtClean="0"/>
              <a:t>Monday– </a:t>
            </a:r>
            <a:br>
              <a:rPr lang="en-US" sz="3200" dirty="0" smtClean="0"/>
            </a:br>
            <a:r>
              <a:rPr lang="en-US" sz="3200" dirty="0" smtClean="0"/>
              <a:t>802.11 Opening Plenary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7772400" cy="1500187"/>
          </a:xfrm>
        </p:spPr>
        <p:txBody>
          <a:bodyPr/>
          <a:lstStyle/>
          <a:p>
            <a:r>
              <a:rPr lang="en-US" dirty="0" smtClean="0"/>
              <a:t>802.11 First Vice Chair Report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2601"/>
            <a:ext cx="189388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6913" y="725487"/>
            <a:ext cx="7770813" cy="1065213"/>
          </a:xfrm>
        </p:spPr>
        <p:txBody>
          <a:bodyPr/>
          <a:lstStyle/>
          <a:p>
            <a:r>
              <a:rPr lang="en-GB" dirty="0" smtClean="0"/>
              <a:t>M3.3	 Other WG meeting plans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412776"/>
            <a:ext cx="7770813" cy="41132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hlinkClick r:id="rId3" tooltip="802.11 WG Agenda"/>
              </a:rPr>
              <a:t>802.1cf: </a:t>
            </a:r>
            <a:r>
              <a:rPr lang="en-US" dirty="0" smtClean="0"/>
              <a:t>Wed,  Nov </a:t>
            </a:r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, 	</a:t>
            </a:r>
            <a:r>
              <a:rPr lang="en-US" dirty="0" smtClean="0"/>
              <a:t>16:00-18:00 special </a:t>
            </a:r>
            <a:r>
              <a:rPr lang="en-US" dirty="0"/>
              <a:t>session on </a:t>
            </a:r>
            <a:r>
              <a:rPr lang="en-US" dirty="0" smtClean="0"/>
              <a:t>5G</a:t>
            </a:r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802.1</a:t>
            </a:r>
            <a:r>
              <a:rPr lang="en-US" dirty="0" smtClean="0"/>
              <a:t>   </a:t>
            </a:r>
            <a:r>
              <a:rPr lang="en-US" dirty="0" smtClean="0">
                <a:hlinkClick r:id="rId5"/>
              </a:rPr>
              <a:t>802.3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802.11</a:t>
            </a:r>
            <a:r>
              <a:rPr lang="en-US" dirty="0" smtClean="0"/>
              <a:t>   </a:t>
            </a:r>
            <a:r>
              <a:rPr lang="en-US" dirty="0" smtClean="0">
                <a:hlinkClick r:id="rId7"/>
              </a:rPr>
              <a:t>802.15</a:t>
            </a:r>
            <a:r>
              <a:rPr lang="en-US" dirty="0" smtClean="0"/>
              <a:t>   </a:t>
            </a:r>
            <a:r>
              <a:rPr lang="en-US" dirty="0" smtClean="0">
                <a:hlinkClick r:id="rId8"/>
              </a:rPr>
              <a:t>802.16</a:t>
            </a:r>
            <a:r>
              <a:rPr lang="en-US" dirty="0" smtClean="0"/>
              <a:t>   </a:t>
            </a:r>
            <a:r>
              <a:rPr lang="en-US" dirty="0" smtClean="0">
                <a:hlinkClick r:id="rId9"/>
              </a:rPr>
              <a:t>802.18</a:t>
            </a:r>
            <a:r>
              <a:rPr lang="en-US" dirty="0" smtClean="0"/>
              <a:t>   </a:t>
            </a:r>
            <a:r>
              <a:rPr lang="en-US" dirty="0" smtClean="0">
                <a:hlinkClick r:id="rId10"/>
              </a:rPr>
              <a:t>802.19</a:t>
            </a:r>
            <a:r>
              <a:rPr lang="en-US" dirty="0" smtClean="0"/>
              <a:t>   </a:t>
            </a:r>
            <a:r>
              <a:rPr lang="en-US" dirty="0" smtClean="0">
                <a:hlinkClick r:id="rId11"/>
              </a:rPr>
              <a:t>802.21</a:t>
            </a:r>
            <a:r>
              <a:rPr lang="en-US" dirty="0" smtClean="0"/>
              <a:t>   </a:t>
            </a:r>
            <a:r>
              <a:rPr lang="en-US" dirty="0" smtClean="0">
                <a:hlinkClick r:id="rId12"/>
              </a:rPr>
              <a:t>802.24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hlinkClick r:id="rId13"/>
              </a:rPr>
              <a:t>Treasurer Report</a:t>
            </a:r>
            <a:r>
              <a:rPr lang="en-US" dirty="0" smtClean="0"/>
              <a:t>: </a:t>
            </a:r>
          </a:p>
          <a:p>
            <a:endParaRPr lang="en-US" dirty="0" smtClean="0">
              <a:hlinkClick r:id="rId14"/>
            </a:endParaRPr>
          </a:p>
          <a:p>
            <a:r>
              <a:rPr lang="en-US" dirty="0" smtClean="0">
                <a:hlinkClick r:id="rId14"/>
              </a:rPr>
              <a:t>Patent policy</a:t>
            </a:r>
            <a:r>
              <a:rPr lang="en-US" dirty="0" smtClean="0"/>
              <a:t> (in IEEE-SA bylaws), </a:t>
            </a:r>
            <a:r>
              <a:rPr lang="en-US" dirty="0" smtClean="0">
                <a:hlinkClick r:id="rId15"/>
              </a:rPr>
              <a:t>patent policy</a:t>
            </a:r>
            <a:r>
              <a:rPr lang="en-US" dirty="0" smtClean="0"/>
              <a:t> (slide set), and </a:t>
            </a:r>
            <a:r>
              <a:rPr lang="en-US" dirty="0" smtClean="0">
                <a:hlinkClick r:id="rId16"/>
              </a:rPr>
              <a:t>antitrust guidelines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1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base" hangingPunct="1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M3.4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Meeting room locations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Download </a:t>
            </a:r>
            <a:r>
              <a:rPr lang="en-US" dirty="0"/>
              <a:t>the </a:t>
            </a:r>
            <a:r>
              <a:rPr lang="en-US" dirty="0">
                <a:hlinkClick r:id="rId3"/>
              </a:rPr>
              <a:t>Combined Meeting Schedule</a:t>
            </a:r>
            <a:endParaRPr lang="en-US" dirty="0"/>
          </a:p>
          <a:p>
            <a:r>
              <a:rPr lang="en-US" dirty="0"/>
              <a:t>Download the </a:t>
            </a:r>
            <a:r>
              <a:rPr lang="en-US" dirty="0" smtClean="0"/>
              <a:t>Grand Hyatt San Antonio floor </a:t>
            </a:r>
            <a:r>
              <a:rPr lang="en-US" dirty="0"/>
              <a:t>plans </a:t>
            </a:r>
            <a:br>
              <a:rPr lang="en-US" dirty="0"/>
            </a:b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802world.org/plenary/files/2015/03/Grand-Hyatt-San-Antonio-Floor-Plan.pdf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9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494213"/>
          </a:xfrm>
        </p:spPr>
        <p:txBody>
          <a:bodyPr>
            <a:normAutofit/>
          </a:bodyPr>
          <a:lstStyle/>
          <a:p>
            <a:r>
              <a:rPr lang="en-GB" dirty="0" smtClean="0"/>
              <a:t>This session’s meetings are also shown on the 802.11 calendar on the 802.11 home page (</a:t>
            </a:r>
            <a:r>
              <a:rPr lang="en-GB" dirty="0" smtClean="0">
                <a:hlinkClick r:id="rId2"/>
              </a:rPr>
              <a:t>http://www.ieee802.org/11</a:t>
            </a:r>
            <a:r>
              <a:rPr lang="en-GB" dirty="0" smtClean="0"/>
              <a:t>).</a:t>
            </a:r>
          </a:p>
          <a:p>
            <a:endParaRPr lang="en-GB" dirty="0" smtClean="0"/>
          </a:p>
          <a:p>
            <a:r>
              <a:rPr lang="en-GB" dirty="0" smtClean="0"/>
              <a:t>This is a Google calendar “802_11_calendar@ieee.org”</a:t>
            </a:r>
          </a:p>
          <a:p>
            <a:r>
              <a:rPr lang="en-GB" dirty="0" smtClean="0"/>
              <a:t>There are multiple ways of accessing this information, for example from a cell-phone, or as a remote calendar.</a:t>
            </a:r>
          </a:p>
          <a:p>
            <a:endParaRPr lang="en-GB" dirty="0" smtClean="0"/>
          </a:p>
          <a:p>
            <a:r>
              <a:rPr lang="en-GB" sz="2000" dirty="0" smtClean="0"/>
              <a:t>Note: the schedule on this calendar will be updated as will IMAT.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5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M3.5 Next meeting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990656" cy="46805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802W Interim: 16-20 January 2016 –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</a:t>
            </a:r>
            <a:r>
              <a:rPr lang="en-US" sz="2000" dirty="0"/>
              <a:t>Grand </a:t>
            </a:r>
            <a:r>
              <a:rPr lang="en-US" sz="2000" dirty="0" smtClean="0"/>
              <a:t>Hyatt Buckhead </a:t>
            </a:r>
            <a:r>
              <a:rPr lang="en-US" sz="2000" dirty="0" smtClean="0"/>
              <a:t>– Atlanta, Georgia</a:t>
            </a:r>
          </a:p>
          <a:p>
            <a:pPr lvl="1"/>
            <a:r>
              <a:rPr lang="en-US" b="0" dirty="0">
                <a:solidFill>
                  <a:srgbClr val="FF0000"/>
                </a:solidFill>
              </a:rPr>
              <a:t>Registration targeted to Open </a:t>
            </a:r>
            <a:r>
              <a:rPr lang="en-US" b="0" dirty="0" smtClean="0">
                <a:solidFill>
                  <a:srgbClr val="FF0000"/>
                </a:solidFill>
              </a:rPr>
              <a:t>Nov </a:t>
            </a:r>
            <a:r>
              <a:rPr lang="en-US" b="0" dirty="0" smtClean="0">
                <a:solidFill>
                  <a:srgbClr val="FF0000"/>
                </a:solidFill>
              </a:rPr>
              <a:t>9, </a:t>
            </a:r>
            <a:r>
              <a:rPr lang="en-US" b="0" dirty="0">
                <a:solidFill>
                  <a:srgbClr val="FF0000"/>
                </a:solidFill>
              </a:rPr>
              <a:t>2016</a:t>
            </a:r>
          </a:p>
          <a:p>
            <a:pPr lvl="1"/>
            <a:r>
              <a:rPr lang="en-US" b="0" dirty="0">
                <a:solidFill>
                  <a:srgbClr val="FF0000"/>
                </a:solidFill>
              </a:rPr>
              <a:t>Early-Bird Meeting Registration Deadline: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December </a:t>
            </a:r>
            <a:r>
              <a:rPr lang="en-US" dirty="0" smtClean="0">
                <a:solidFill>
                  <a:srgbClr val="FF0000"/>
                </a:solidFill>
              </a:rPr>
              <a:t>9,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2016</a:t>
            </a:r>
            <a:endParaRPr lang="en-GB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802 Plenary: 13-17 March 2016 –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Hyatt Regency Vancouver/Fairmont Hotel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Vancouver, Canada</a:t>
            </a:r>
          </a:p>
          <a:p>
            <a:pPr>
              <a:spcBef>
                <a:spcPts val="0"/>
              </a:spcBef>
            </a:pPr>
            <a:endParaRPr lang="en-GB" sz="900" dirty="0" smtClean="0"/>
          </a:p>
          <a:p>
            <a:pPr lvl="1"/>
            <a:r>
              <a:rPr lang="en-US" b="0" dirty="0" smtClean="0">
                <a:solidFill>
                  <a:srgbClr val="FF0000"/>
                </a:solidFill>
              </a:rPr>
              <a:t>Registration targeted to Open Dec 2, 2016</a:t>
            </a:r>
          </a:p>
          <a:p>
            <a:pPr lvl="1"/>
            <a:r>
              <a:rPr lang="en-US" b="0" dirty="0" smtClean="0">
                <a:solidFill>
                  <a:srgbClr val="FF0000"/>
                </a:solidFill>
              </a:rPr>
              <a:t>Early-Bird Meeting Registration Deadline: 6 January 2017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0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676753"/>
            <a:ext cx="4056347" cy="664015"/>
          </a:xfrm>
        </p:spPr>
        <p:txBody>
          <a:bodyPr>
            <a:normAutofit/>
          </a:bodyPr>
          <a:lstStyle/>
          <a:p>
            <a:pPr lvl="0" rtl="0" eaLnBrk="1" fontAlgn="base" hangingPunct="1"/>
            <a:r>
              <a:rPr lang="en-GB" sz="2400" b="1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M3.6  Meeting registration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5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599"/>
          </a:xfrm>
        </p:spPr>
        <p:txBody>
          <a:bodyPr/>
          <a:lstStyle/>
          <a:p>
            <a:pPr rtl="0" eaLnBrk="1" fontAlgn="base" hangingPunct="1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M3.7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Recording 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 smtClean="0"/>
              <a:t>It is a </a:t>
            </a:r>
            <a:r>
              <a:rPr lang="en-GB" sz="2000" dirty="0" smtClean="0">
                <a:solidFill>
                  <a:srgbClr val="FF3300"/>
                </a:solidFill>
              </a:rPr>
              <a:t>requirement</a:t>
            </a:r>
            <a:r>
              <a:rPr lang="en-GB" sz="2000" dirty="0" smtClean="0"/>
              <a:t> that attendees record their participation at an 802.11 session and declare their affiliation.  This record is usually made using the IMAT attendance system.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If you wish to participate without recording attendance,  send an email per session to the WG 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vice chair declaring your participation and affiliation.   You cannot gain or maintain 802.11 voting membership using this method.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You must record 75% attendance of required 802.11 slots in a session for that session to count towards gaining or maintaining 802.11 voting membership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You need a single IEEE-SA web account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The IEEE SA web account requires a working email address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do not remove your email address from the account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Use the email address associated with that web account when registering attendance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If you change email addresses, update the web account,  don’t create a new web account,  or your membership status may not be calculated properly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Record attendance using this URL: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IMAT.IEEE.ORG/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4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24461</TotalTime>
  <Words>847</Words>
  <Application>Microsoft Office PowerPoint</Application>
  <PresentationFormat>On-screen Show (4:3)</PresentationFormat>
  <Paragraphs>239</Paragraphs>
  <Slides>24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 Unicode MS</vt:lpstr>
      <vt:lpstr>MS Gothic</vt:lpstr>
      <vt:lpstr>Arial</vt:lpstr>
      <vt:lpstr>Times New Roman</vt:lpstr>
      <vt:lpstr>Wingdings</vt:lpstr>
      <vt:lpstr>802-11 Theme</vt:lpstr>
      <vt:lpstr>Document</vt:lpstr>
      <vt:lpstr>1st Vice Chair Report –  November 2016 – San Antonio</vt:lpstr>
      <vt:lpstr>Abstract</vt:lpstr>
      <vt:lpstr>Monday–  802.11 Opening Plenary</vt:lpstr>
      <vt:lpstr>M3.3  Other WG meeting plans </vt:lpstr>
      <vt:lpstr>M3.4 Meeting room locations     </vt:lpstr>
      <vt:lpstr>Online Calendar</vt:lpstr>
      <vt:lpstr>M3.5 Next meeting reminder</vt:lpstr>
      <vt:lpstr>M3.6  Meeting registration</vt:lpstr>
      <vt:lpstr>M3.7 Recording attendance</vt:lpstr>
      <vt:lpstr>M3.8 Local File Document Server information</vt:lpstr>
      <vt:lpstr>M3.09 FOOD &amp; BEVERAGE </vt:lpstr>
      <vt:lpstr>Network Assistance</vt:lpstr>
      <vt:lpstr>PowerPoint Presentation</vt:lpstr>
      <vt:lpstr>Social Information</vt:lpstr>
      <vt:lpstr>Hotel Outlets</vt:lpstr>
      <vt:lpstr>PowerPoint Presentation</vt:lpstr>
      <vt:lpstr>PowerPoint Presentation</vt:lpstr>
      <vt:lpstr>802.11 Mid-Week Plenary</vt:lpstr>
      <vt:lpstr>W5.1 Room Change Requests</vt:lpstr>
      <vt:lpstr>802.11 WG Closing Plenary</vt:lpstr>
      <vt:lpstr>F3.1.1 -Straw Poll of membership regarding this meeting location</vt:lpstr>
      <vt:lpstr>F3.1.2: Future Venue Insight</vt:lpstr>
      <vt:lpstr>F3.1.2: Future Venue Insight</vt:lpstr>
      <vt:lpstr>References</vt:lpstr>
    </vt:vector>
  </TitlesOfParts>
  <Company>CSR Technologies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Vice Chair Report November 2016 - San Antonio</dc:title>
  <dc:subject>November 2016</dc:subject>
  <dc:creator>Jon Rosdahl</dc:creator>
  <dc:description>Jon Rosdahl (Qualcomm)</dc:description>
  <cp:lastModifiedBy>Rosdahl, Jon</cp:lastModifiedBy>
  <cp:revision>139</cp:revision>
  <cp:lastPrinted>1601-01-01T00:00:00Z</cp:lastPrinted>
  <dcterms:created xsi:type="dcterms:W3CDTF">2014-04-14T10:59:07Z</dcterms:created>
  <dcterms:modified xsi:type="dcterms:W3CDTF">2016-11-09T04:14:18Z</dcterms:modified>
  <cp:category>Report</cp:category>
</cp:coreProperties>
</file>