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53" r:id="rId6"/>
    <p:sldId id="355" r:id="rId7"/>
    <p:sldId id="362" r:id="rId8"/>
    <p:sldId id="363" r:id="rId9"/>
    <p:sldId id="346" r:id="rId10"/>
    <p:sldId id="356" r:id="rId11"/>
    <p:sldId id="338" r:id="rId12"/>
    <p:sldId id="295" r:id="rId13"/>
    <p:sldId id="343" r:id="rId14"/>
    <p:sldId id="348" r:id="rId15"/>
    <p:sldId id="349" r:id="rId16"/>
    <p:sldId id="351" r:id="rId17"/>
    <p:sldId id="350" r:id="rId18"/>
    <p:sldId id="357" r:id="rId19"/>
    <p:sldId id="36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990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802.11-16/1315r1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802.11-16/1315r1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802.11-16/1315r1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802.11-16/1315r1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harkins-owe-04" TargetMode="External"/><Relationship Id="rId4" Type="http://schemas.openxmlformats.org/officeDocument/2006/relationships/hyperlink" Target="https://mentor.ieee.org/802.11/dcn/15/11-15-1184-05-000m-owe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s://datatracker.ietf.org/doc/draft-harkins-salted-eap-pwd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664/" TargetMode="External"/><Relationship Id="rId5" Type="http://schemas.openxmlformats.org/officeDocument/2006/relationships/hyperlink" Target="https://datatracker.ietf.org/doc/draft-ietf-radext-populating-eapidentity/" TargetMode="External"/><Relationship Id="rId4" Type="http://schemas.openxmlformats.org/officeDocument/2006/relationships/hyperlink" Target="https://datatracker.ietf.org/doc/draft-ietf-radext-ip-port-radius-ext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barth-homenet-wifi-roaming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ietf-homenet-hncp-bi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pfister-homenet-dot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tacacs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tools.ietf.org/html/rfc6632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alt-tunne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tls-rfc4492bis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nssd-privacy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rfc/rfc2710.txt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tools.ietf.org/html/rfc2236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cn-benefit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s://www.ietf.org/proceedings/96/slides/slides-96-tsvwg-2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ietf-tsvwg-ieee-802-11-00" TargetMode="External"/><Relationship Id="rId5" Type="http://schemas.openxmlformats.org/officeDocument/2006/relationships/hyperlink" Target="https://datatracker.ietf.org/doc/draft-ietf-aqm-codel/" TargetMode="External"/><Relationship Id="rId10" Type="http://schemas.openxmlformats.org/officeDocument/2006/relationships/hyperlink" Target="https://tools.ietf.org/html/rfc7567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datatracker.ietf.org/doc/rfc7928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s://mentor.ieee.org/802.11/dcn/16/11-16-0500-01-0000-ietf-95-wireless-tutorial-802-11-overview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perkins-intarea-multicast-ieee802-01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nsbundled/charter/" TargetMode="External"/><Relationship Id="rId5" Type="http://schemas.openxmlformats.org/officeDocument/2006/relationships/hyperlink" Target="https://datatracker.ietf.org/doc/draft-zhang-banana-problem-statement/" TargetMode="External"/><Relationship Id="rId4" Type="http://schemas.openxmlformats.org/officeDocument/2006/relationships/hyperlink" Target="https://datatracker.ietf.org/wg/banana/charte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charter-ietf-lpwa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ts/documents/" TargetMode="External"/><Relationship Id="rId5" Type="http://schemas.openxmlformats.org/officeDocument/2006/relationships/hyperlink" Target="https://datatracker.ietf.org/doc/charter-ietf-ipwave/" TargetMode="External"/><Relationship Id="rId4" Type="http://schemas.openxmlformats.org/officeDocument/2006/relationships/hyperlink" Target="https://tools.ietf.org/html/draft-farrell-lpwan-overview-0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id/draft-harkins-pkex-01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2016-11-10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35921"/>
              </p:ext>
            </p:extLst>
          </p:nvPr>
        </p:nvGraphicFramePr>
        <p:xfrm>
          <a:off x="531813" y="2286000"/>
          <a:ext cx="81867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" name="Document" r:id="rId4" imgW="8248712" imgH="2550695" progId="Word.Document.8">
                  <p:embed/>
                </p:oleObj>
              </mc:Choice>
              <mc:Fallback>
                <p:oleObj name="Document" r:id="rId4" imgW="8248712" imgH="25506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IETF draft Last call to start shortly: see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tools.ietf.org/html/draft-harkins-owe-04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[Nov 2016]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Submitted for publication: RADIUS </a:t>
            </a:r>
            <a:r>
              <a:rPr lang="en-US" sz="1600" b="1" dirty="0"/>
              <a:t>Extensions for IP Port Configuration and </a:t>
            </a:r>
            <a:r>
              <a:rPr lang="en-US" sz="1600" b="1" dirty="0" smtClean="0"/>
              <a:t>Reporting. </a:t>
            </a:r>
            <a:r>
              <a:rPr lang="en-US" sz="1600" b="1" dirty="0"/>
              <a:t>See </a:t>
            </a:r>
            <a:r>
              <a:rPr lang="en-US" sz="1600" b="1" dirty="0">
                <a:hlinkClick r:id="rId4"/>
              </a:rPr>
              <a:t>https://datatracker.ietf.org/doc/draft-ietf-radext-ip-port-radius-ext</a:t>
            </a:r>
            <a:r>
              <a:rPr lang="en-US" sz="1600" b="1" dirty="0" smtClean="0">
                <a:hlinkClick r:id="rId4"/>
              </a:rPr>
              <a:t>/</a:t>
            </a:r>
            <a:r>
              <a:rPr lang="en-US" sz="1600" b="1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Considerations regarding </a:t>
            </a:r>
            <a:r>
              <a:rPr lang="en-US" sz="1600" dirty="0"/>
              <a:t>the correct use </a:t>
            </a:r>
            <a:r>
              <a:rPr lang="en-US" sz="1600" dirty="0" smtClean="0"/>
              <a:t>of EAP-Response/Identity,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https://datatracker.ietf.org/doc/draft-ietf-radext-populating-eapidentity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6"/>
              </a:rPr>
              <a:t>https://datatracker.ietf.org/doc/rfc7664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Adding Support for Salted Password Databases to </a:t>
            </a:r>
            <a:r>
              <a:rPr lang="en-US" sz="1600" dirty="0" smtClean="0"/>
              <a:t>EAP-</a:t>
            </a:r>
            <a:r>
              <a:rPr lang="en-US" sz="1600" dirty="0" err="1" smtClean="0"/>
              <a:t>pwd</a:t>
            </a:r>
            <a:r>
              <a:rPr lang="en-US" sz="1600" dirty="0" smtClean="0"/>
              <a:t> has completed IETF last call, </a:t>
            </a:r>
            <a:r>
              <a:rPr lang="en-US" sz="1600" dirty="0"/>
              <a:t>see </a:t>
            </a:r>
            <a:r>
              <a:rPr lang="en-US" sz="1600" dirty="0">
                <a:hlinkClick r:id="rId7"/>
              </a:rPr>
              <a:t>https://datatracker.ietf.org/doc/draft-harkins-salted-eap-pwd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[Nov 2016]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individual submissi</a:t>
            </a:r>
            <a:r>
              <a:rPr lang="en-US" sz="1600" b="1" dirty="0" smtClean="0"/>
              <a:t>on: </a:t>
            </a:r>
            <a:r>
              <a:rPr lang="en-US" sz="1600" b="1" dirty="0"/>
              <a:t>Special Use Top Level Domain '.</a:t>
            </a:r>
            <a:r>
              <a:rPr lang="en-US" sz="1600" b="1" dirty="0" err="1" smtClean="0"/>
              <a:t>homenet</a:t>
            </a:r>
            <a:r>
              <a:rPr lang="en-US" sz="1600" b="1" dirty="0"/>
              <a:t>‘, see </a:t>
            </a:r>
            <a:r>
              <a:rPr lang="en-US" sz="1600" b="1" dirty="0">
                <a:hlinkClick r:id="rId6"/>
              </a:rPr>
              <a:t>https://datatracker.ietf.org/doc/draft-pfister-homenet-dot</a:t>
            </a:r>
            <a:r>
              <a:rPr lang="en-US" sz="1600" b="1" dirty="0" smtClean="0">
                <a:hlinkClick r:id="rId6"/>
              </a:rPr>
              <a:t>/</a:t>
            </a:r>
            <a:r>
              <a:rPr lang="en-US" sz="1600" b="1" dirty="0" smtClean="0"/>
              <a:t> </a:t>
            </a:r>
            <a:endParaRPr lang="en-US" sz="1600" b="1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 </a:t>
            </a:r>
            <a:r>
              <a:rPr lang="en-US" sz="1600" dirty="0"/>
              <a:t>(revisions), see </a:t>
            </a:r>
            <a:r>
              <a:rPr lang="en-US" sz="1600" dirty="0">
                <a:hlinkClick r:id="rId7"/>
              </a:rPr>
              <a:t>https://datatracker.ietf.org/doc/draft-ietf-homenet-hncp-bis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8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The TACACS+ Protocol, see </a:t>
            </a:r>
            <a:r>
              <a:rPr lang="en-US" sz="1400" dirty="0" smtClean="0">
                <a:hlinkClick r:id="rId8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In IESG evaluation: Alternate Tunnel Encapsulation for Data Frames in CAPWAP, see  </a:t>
            </a:r>
            <a:r>
              <a:rPr lang="en-US" sz="1400" dirty="0" smtClean="0">
                <a:hlinkClick r:id="rId9"/>
              </a:rPr>
              <a:t>http://datatracker.ietf.org/doc/draft-ietf-opsawg-capwap-alt-tunnel/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https://</a:t>
            </a:r>
            <a:r>
              <a:rPr lang="en-US" sz="1400" dirty="0" smtClean="0">
                <a:hlinkClick r:id="rId10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1"/>
              </a:rPr>
              <a:t>https://datatracker.ietf.org/doc/rfc7548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5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DNS Push Notifications, see https://datatracker.ietf.org/doc/draft-ietf-dnssd-push/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New: </a:t>
            </a:r>
            <a:r>
              <a:rPr lang="en-US" sz="1600" dirty="0"/>
              <a:t>Privacy Extensions for DNS-SD, see </a:t>
            </a:r>
            <a:r>
              <a:rPr lang="en-US" sz="1600" dirty="0">
                <a:hlinkClick r:id="rId5"/>
              </a:rPr>
              <a:t>https://datatracker.ietf.org/doc/draft-ietf-dnssd-privacy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A 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The Working Group </a:t>
            </a:r>
            <a:r>
              <a:rPr lang="en-US" sz="1400" dirty="0"/>
              <a:t>addresses 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smtClean="0"/>
              <a:t>New: </a:t>
            </a:r>
            <a:r>
              <a:rPr lang="en-US" sz="1400" dirty="0" err="1"/>
              <a:t>DetNet</a:t>
            </a:r>
            <a:r>
              <a:rPr lang="en-US" sz="1400" dirty="0"/>
              <a:t> 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/>
              <a:t>New: Deterministic 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Updated: 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Updated: 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 2016]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Controlled Delay Active Queue </a:t>
            </a:r>
            <a:r>
              <a:rPr lang="en-US" sz="1400" dirty="0" smtClean="0"/>
              <a:t>Management</a:t>
            </a:r>
            <a:r>
              <a:rPr lang="en-US" sz="1400" dirty="0"/>
              <a:t>, see </a:t>
            </a:r>
            <a:r>
              <a:rPr lang="en-US" sz="1400" dirty="0">
                <a:hlinkClick r:id="rId5"/>
              </a:rPr>
              <a:t>https://datatracker.ietf.org/doc/draft-ietf-aqm-codel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Draft “</a:t>
            </a:r>
            <a:r>
              <a:rPr lang="en-US" sz="1400" b="1" dirty="0"/>
              <a:t>Guidelines for </a:t>
            </a:r>
            <a:r>
              <a:rPr lang="en-US" sz="1400" b="1" dirty="0" err="1"/>
              <a:t>DiffServ</a:t>
            </a:r>
            <a:r>
              <a:rPr lang="en-US" sz="1400" b="1" dirty="0"/>
              <a:t> to IEEE 802.11 </a:t>
            </a:r>
            <a:r>
              <a:rPr lang="en-US" sz="1400" b="1" dirty="0" smtClean="0"/>
              <a:t>Mapping”</a:t>
            </a:r>
            <a:r>
              <a:rPr lang="en-US" sz="1400" dirty="0" smtClean="0"/>
              <a:t>: </a:t>
            </a:r>
            <a:r>
              <a:rPr lang="en-US" sz="1400" u="sng" dirty="0">
                <a:hlinkClick r:id="rId6"/>
              </a:rPr>
              <a:t>https://</a:t>
            </a:r>
            <a:r>
              <a:rPr lang="en-US" sz="1400" u="sng" dirty="0" smtClean="0">
                <a:hlinkClick r:id="rId6"/>
              </a:rPr>
              <a:t>tools.ietf.org/html/draft-ietf-tsvwg-ieee-802-11-00</a:t>
            </a:r>
            <a:r>
              <a:rPr lang="en-US" sz="1400" u="sng" dirty="0" smtClean="0"/>
              <a:t> . </a:t>
            </a:r>
            <a:r>
              <a:rPr lang="en-US" sz="1400" dirty="0"/>
              <a:t>It is not intended to make any changes in priority mapping in 802.11 but does mention it extensively in Section </a:t>
            </a:r>
            <a:r>
              <a:rPr lang="en-US" sz="1400" dirty="0" smtClean="0"/>
              <a:t>2. Also see </a:t>
            </a:r>
            <a:r>
              <a:rPr lang="en-US" sz="1400" u="sng" dirty="0">
                <a:hlinkClick r:id="rId7"/>
              </a:rPr>
              <a:t>https://</a:t>
            </a:r>
            <a:r>
              <a:rPr lang="en-US" sz="1400" u="sng" dirty="0" smtClean="0">
                <a:hlinkClick r:id="rId7"/>
              </a:rPr>
              <a:t>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 RFC Editor queue: The Benefits and Pitfalls of using Explicit Congestion Notification (ECN), see </a:t>
            </a:r>
            <a:r>
              <a:rPr lang="en-US" sz="1400" dirty="0" smtClean="0">
                <a:hlinkClick r:id="rId8"/>
              </a:rPr>
              <a:t>http://datatracker.ietf.org/doc/draft-ietf-aqm-ecn-benefits/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7928: AQM Characterization Guidelines, see </a:t>
            </a:r>
            <a:r>
              <a:rPr lang="en-US" sz="1400" dirty="0">
                <a:hlinkClick r:id="rId9"/>
              </a:rPr>
              <a:t>https://datatracker.ietf.org/doc/rfc7928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10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November 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648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November 13-18, 2016 – Seoul Korea </a:t>
            </a:r>
          </a:p>
          <a:p>
            <a:pPr lvl="1"/>
            <a:r>
              <a:rPr lang="en-US" dirty="0" smtClean="0"/>
              <a:t>March 26-31, 2017 – Chicago 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2016-09-09 teleconference held; topics included Multicast, ITS, OWE, 5G, </a:t>
            </a:r>
            <a:r>
              <a:rPr lang="en-US" sz="1600" dirty="0" err="1" smtClean="0"/>
              <a:t>IoT</a:t>
            </a:r>
            <a:r>
              <a:rPr lang="en-US" sz="1600" dirty="0" smtClean="0"/>
              <a:t>, IRTF activities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Tutorial request: present 802.11/.15 updates in Nov </a:t>
            </a:r>
            <a:r>
              <a:rPr lang="en-US" sz="1600" dirty="0"/>
              <a:t>2016, see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mentor.ieee.org/802.11/dcn/16/11-16-0500-01-0000-ietf-95-wireless-tutorial-802-11-overview.pptx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Met during November 2016 Plenary: Tuesday PM1, </a:t>
            </a:r>
            <a:r>
              <a:rPr lang="en-US" sz="1600" dirty="0" smtClean="0"/>
              <a:t>reviewed joint activity status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during March 2017 plenary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tools.ietf.org/html/draft-perkins-intarea-multicast-ieee802-01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RFC 6775, Neighbor Discovery Optimization for IPv6 over Low-Power Wireless Personal Area Networks (6LoWPANs) defines a registration mechanism for accomplishing proxy ND: </a:t>
            </a:r>
            <a:r>
              <a:rPr lang="en-US" sz="1600" b="1" dirty="0" err="1" smtClean="0"/>
              <a:t>IoT</a:t>
            </a:r>
            <a:r>
              <a:rPr lang="en-US" sz="1600" b="1" dirty="0" smtClean="0"/>
              <a:t> and other applications motivating registration over discovery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at IETF November 13-18, 2016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8415"/>
              </p:ext>
            </p:extLst>
          </p:nvPr>
        </p:nvGraphicFramePr>
        <p:xfrm>
          <a:off x="1066800" y="2875632"/>
          <a:ext cx="6977557" cy="1787808"/>
        </p:xfrm>
        <a:graphic>
          <a:graphicData uri="http://schemas.openxmlformats.org/drawingml/2006/table">
            <a:tbl>
              <a:tblPr/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4"/>
                        </a:rPr>
                        <a:t>banana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BANdwidth</a:t>
                      </a:r>
                      <a:r>
                        <a:rPr lang="en-US" dirty="0" smtClean="0"/>
                        <a:t> Aggregation for </a:t>
                      </a:r>
                      <a:r>
                        <a:rPr lang="en-US" dirty="0" err="1" smtClean="0"/>
                        <a:t>interNet</a:t>
                      </a:r>
                      <a:r>
                        <a:rPr lang="en-US" dirty="0" smtClean="0"/>
                        <a:t> Access</a:t>
                      </a:r>
                      <a:r>
                        <a:rPr lang="en-US" sz="1800" dirty="0" smtClean="0"/>
                        <a:t>, also see </a:t>
                      </a:r>
                      <a:r>
                        <a:rPr lang="en-US" sz="1800" dirty="0" smtClean="0">
                          <a:hlinkClick r:id="rId4"/>
                        </a:rPr>
                        <a:t>https://datatracker.ietf.org/wg/banana/charter/</a:t>
                      </a:r>
                      <a:r>
                        <a:rPr lang="en-US" sz="1800" dirty="0" smtClean="0"/>
                        <a:t> and </a:t>
                      </a:r>
                      <a:r>
                        <a:rPr lang="en-US" sz="1800" dirty="0" smtClean="0">
                          <a:hlinkClick r:id="rId5"/>
                        </a:rPr>
                        <a:t>https://datatracker.ietf.org/doc/draft-zhang-banana-problem-statement/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6"/>
                        </a:rPr>
                        <a:t>dnsbundled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Bundled Domains, also</a:t>
                      </a:r>
                      <a:r>
                        <a:rPr lang="en-US" baseline="0" dirty="0" smtClean="0"/>
                        <a:t> see </a:t>
                      </a:r>
                      <a:r>
                        <a:rPr lang="en-US" baseline="0" dirty="0" smtClean="0">
                          <a:hlinkClick r:id="rId6"/>
                        </a:rPr>
                        <a:t>https://datatracker.ietf.org/wg/dnsbundled/charter/</a:t>
                      </a:r>
                      <a:r>
                        <a:rPr lang="en-US" baseline="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Charters under consideration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/>
              <a:t>IPv6 over Low Power Wide-Area Networks (</a:t>
            </a:r>
            <a:r>
              <a:rPr lang="en-US" sz="2000" dirty="0" err="1"/>
              <a:t>lpwan</a:t>
            </a:r>
            <a:r>
              <a:rPr lang="en-US" sz="2000" dirty="0" smtClean="0"/>
              <a:t>),  see </a:t>
            </a:r>
            <a:r>
              <a:rPr lang="en-US" sz="2000" u="sng" dirty="0">
                <a:hlinkClick r:id="rId3"/>
              </a:rPr>
              <a:t>https://datatracker.ietf.org/doc/charter-ietf-lpwan/</a:t>
            </a:r>
            <a:r>
              <a:rPr lang="en-US" sz="2000" dirty="0"/>
              <a:t> </a:t>
            </a:r>
            <a:r>
              <a:rPr lang="en-US" sz="2000" dirty="0" smtClean="0"/>
              <a:t>and also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tools.ietf.org/html/draft-farrell-lpwan-overview-04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u="sng" dirty="0" smtClean="0"/>
          </a:p>
          <a:p>
            <a:r>
              <a:rPr lang="en-US" sz="2000" dirty="0" smtClean="0"/>
              <a:t>IP </a:t>
            </a:r>
            <a:r>
              <a:rPr lang="en-US" sz="2000" dirty="0"/>
              <a:t>Wireless Access in Vehicular Environments (</a:t>
            </a:r>
            <a:r>
              <a:rPr lang="en-US" sz="2000" dirty="0" err="1"/>
              <a:t>ipwave</a:t>
            </a:r>
            <a:r>
              <a:rPr lang="en-US" sz="2000" dirty="0" smtClean="0"/>
              <a:t>), </a:t>
            </a:r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https://datatracker.ietf.org/doc/charter-ietf-ipwave</a:t>
            </a:r>
            <a:r>
              <a:rPr lang="en-US" sz="2000" dirty="0" smtClean="0">
                <a:hlinkClick r:id="rId5"/>
              </a:rPr>
              <a:t>/</a:t>
            </a:r>
            <a:r>
              <a:rPr lang="en-US" sz="2000" dirty="0" smtClean="0"/>
              <a:t> and also </a:t>
            </a:r>
            <a:r>
              <a:rPr lang="en-US" sz="2000" dirty="0">
                <a:hlinkClick r:id="rId6"/>
              </a:rPr>
              <a:t>https://datatracker.ietf.org/wg/its/documents/</a:t>
            </a:r>
            <a:r>
              <a:rPr lang="en-US" sz="2000" dirty="0"/>
              <a:t> 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22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IRTF Drafts of interest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Recall PKEX removed from 11ai, modified protocol review and discussion in IRTF: Password-authenticated </a:t>
            </a:r>
            <a:r>
              <a:rPr lang="en-US" sz="2000" dirty="0"/>
              <a:t>protocol to allow two devices to exchange "raw" (uncertified) public keys and establish trust that the keys belong to their respective identities </a:t>
            </a:r>
            <a:r>
              <a:rPr lang="en-US" sz="2000" dirty="0" smtClean="0"/>
              <a:t>(PKEX) see </a:t>
            </a:r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www.ietf.org/id/draft-harkins-pkex-01.txt</a:t>
            </a:r>
            <a:r>
              <a:rPr lang="en-US" sz="2000" u="sng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u="sng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3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89832</TotalTime>
  <Words>2215</Words>
  <Application>Microsoft Office PowerPoint</Application>
  <PresentationFormat>On-screen Show (4:3)</PresentationFormat>
  <Paragraphs>407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IETF BOFs at IETF November 13-18, 2016 meeting</vt:lpstr>
      <vt:lpstr>IETF Charters under consideration</vt:lpstr>
      <vt:lpstr>IRTF Drafts of interest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620</cp:revision>
  <cp:lastPrinted>1998-02-10T13:28:06Z</cp:lastPrinted>
  <dcterms:created xsi:type="dcterms:W3CDTF">2005-01-04T21:26:55Z</dcterms:created>
  <dcterms:modified xsi:type="dcterms:W3CDTF">2016-11-10T15:09:57Z</dcterms:modified>
</cp:coreProperties>
</file>