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69" r:id="rId2"/>
    <p:sldId id="278" r:id="rId3"/>
    <p:sldId id="326" r:id="rId4"/>
    <p:sldId id="339" r:id="rId5"/>
    <p:sldId id="353" r:id="rId6"/>
    <p:sldId id="355" r:id="rId7"/>
    <p:sldId id="362" r:id="rId8"/>
    <p:sldId id="363" r:id="rId9"/>
    <p:sldId id="346" r:id="rId10"/>
    <p:sldId id="356" r:id="rId11"/>
    <p:sldId id="338" r:id="rId12"/>
    <p:sldId id="295" r:id="rId13"/>
    <p:sldId id="343" r:id="rId14"/>
    <p:sldId id="348" r:id="rId15"/>
    <p:sldId id="349" r:id="rId16"/>
    <p:sldId id="351" r:id="rId17"/>
    <p:sldId id="350" r:id="rId18"/>
    <p:sldId id="357" r:id="rId19"/>
    <p:sldId id="360" r:id="rId2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1" autoAdjust="0"/>
    <p:restoredTop sz="98389" autoAdjust="0"/>
  </p:normalViewPr>
  <p:slideViewPr>
    <p:cSldViewPr>
      <p:cViewPr>
        <p:scale>
          <a:sx n="90" d="100"/>
          <a:sy n="90" d="100"/>
        </p:scale>
        <p:origin x="-636" y="-7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40" y="240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802.11-16/1315r0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8C5458F-715B-412B-99EF-2A948E567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146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802.11-16/1315r0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10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802.11-16/1315r0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2016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59DFE69E-7B67-423D-89E4-C946A1808069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802.11-16/1315r0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2016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B0A0A058-61AE-463F-87ED-EACDF2E98EFB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802.11-16/1315r0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2016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93E5D11F-20FA-4889-9D94-08C3D54988E1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802.11-16/1315r0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2016</a:t>
            </a:r>
          </a:p>
        </p:txBody>
      </p:sp>
      <p:sp>
        <p:nvSpPr>
          <p:cNvPr id="389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389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A734D471-6454-471D-A711-6EED3DF1D25E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389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89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802.11-16/1315r0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2016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802.11-16/1315r0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2016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802.11-16/1315r0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2016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802.11-16/1315r0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2016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802.11-16/1315r0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2016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802.11-16/1315r0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2016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802.11-16/1315r0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2016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802.11-16/1315r0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2016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C2B2D208-67FA-4E74-9755-1AF3509BEB51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noFill/>
          <a:ln cap="flat"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802.11-16/1315r0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2016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B0A0A058-61AE-463F-87ED-EACDF2E98EFB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802.11-16/1315r0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2016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802.11-16/1315r0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2016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802.11-16/1315r0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2016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B0A0A058-61AE-463F-87ED-EACDF2E98EFB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802.11-16/1315r0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2016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B0A0A058-61AE-463F-87ED-EACDF2E98EFB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802.11-16/1315r0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2016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B0A0A058-61AE-463F-87ED-EACDF2E98EFB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802.11-16/1315r0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2016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EE9521-47D1-454E-8BA4-89FDDFA7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40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20159AB-3BE0-4586-A049-B80CCE0BB1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476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09C4077-EF78-4E3C-BA1E-EB8784ACBE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00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E20CCF4-4BCF-4FB2-8854-64DB88A745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69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333F410-FD8C-40CB-A6BC-9D7ACDFE05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3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09D491-37C1-41C9-9BC5-BEEB6A785C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996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9CE4BA-6FA7-4472-A236-E19EA82038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676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59BC40-5C5D-4AF6-AF11-60A655F0D7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461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D5D3EF-133A-440C-AD8A-403995447B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244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6A829AC-C60F-4DDD-8324-BFA69BB064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387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4C37F47-E0B4-4697-8CBF-C809BC431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629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4E8C55-C5D5-4626-BDCD-24081FE01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802.11-16/1315r0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 smtClean="0"/>
              <a:t>Report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capport/charter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tools.ietf.org/html/draft-harkins-owe-04" TargetMode="External"/><Relationship Id="rId4" Type="http://schemas.openxmlformats.org/officeDocument/2006/relationships/hyperlink" Target="https://mentor.ieee.org/802.11/dcn/15/11-15-1184-05-000m-owe.docx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radext/" TargetMode="External"/><Relationship Id="rId7" Type="http://schemas.openxmlformats.org/officeDocument/2006/relationships/hyperlink" Target="https://datatracker.ietf.org/doc/draft-harkins-salted-eap-pwd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rfc7664/" TargetMode="External"/><Relationship Id="rId5" Type="http://schemas.openxmlformats.org/officeDocument/2006/relationships/hyperlink" Target="https://datatracker.ietf.org/doc/draft-ietf-radext-populating-eapidentity/" TargetMode="External"/><Relationship Id="rId4" Type="http://schemas.openxmlformats.org/officeDocument/2006/relationships/hyperlink" Target="https://datatracker.ietf.org/doc/draft-ietf-radext-ip-port-radius-ext/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doc/draft-barth-homenet-wifi-roaming/" TargetMode="External"/><Relationship Id="rId3" Type="http://schemas.openxmlformats.org/officeDocument/2006/relationships/hyperlink" Target="https://datatracker.ietf.org/wg/homenet/" TargetMode="External"/><Relationship Id="rId7" Type="http://schemas.openxmlformats.org/officeDocument/2006/relationships/hyperlink" Target="https://datatracker.ietf.org/doc/draft-ietf-homenet-hncp-bis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pfister-homenet-dot/" TargetMode="External"/><Relationship Id="rId5" Type="http://schemas.openxmlformats.org/officeDocument/2006/relationships/hyperlink" Target="https://datatracker.ietf.org/doc/draft-ietf-homenet-hncp/" TargetMode="External"/><Relationship Id="rId4" Type="http://schemas.openxmlformats.org/officeDocument/2006/relationships/hyperlink" Target="http://datatracker.ietf.org/doc/rfc7368/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doc/draft-ietf-opsawg-tacacs/" TargetMode="External"/><Relationship Id="rId3" Type="http://schemas.openxmlformats.org/officeDocument/2006/relationships/hyperlink" Target="http://datatracker.ietf.org/wg/opsawg/" TargetMode="External"/><Relationship Id="rId7" Type="http://schemas.openxmlformats.org/officeDocument/2006/relationships/hyperlink" Target="http://datatracker.ietf.org/doc/draft-ietf-opsawg-capwap-extension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atatracker.ietf.org/doc/rfc7494/" TargetMode="External"/><Relationship Id="rId11" Type="http://schemas.openxmlformats.org/officeDocument/2006/relationships/hyperlink" Target="https://datatracker.ietf.org/doc/rfc7548/" TargetMode="External"/><Relationship Id="rId5" Type="http://schemas.openxmlformats.org/officeDocument/2006/relationships/hyperlink" Target="https://datatracker.ietf.org/doc/draft-ietf-opsawg-capwap-hybridmac/" TargetMode="External"/><Relationship Id="rId10" Type="http://schemas.openxmlformats.org/officeDocument/2006/relationships/hyperlink" Target="https://tools.ietf.org/html/rfc6632" TargetMode="External"/><Relationship Id="rId4" Type="http://schemas.openxmlformats.org/officeDocument/2006/relationships/hyperlink" Target="http://www.ietf.org/id/draft-zhang-opsawg-capwap-cds-02.txt" TargetMode="External"/><Relationship Id="rId9" Type="http://schemas.openxmlformats.org/officeDocument/2006/relationships/hyperlink" Target="http://datatracker.ietf.org/doc/draft-ietf-opsawg-capwap-alt-tunnel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tls/charter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datatracker.ietf.org/doc/draft-ietf-tls-rfc4492bis/" TargetMode="External"/><Relationship Id="rId4" Type="http://schemas.openxmlformats.org/officeDocument/2006/relationships/hyperlink" Target="https://datatracker.ietf.org/doc/draft-ietf-tls-tls13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dnssd/charter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dnssd-privacy/" TargetMode="External"/><Relationship Id="rId4" Type="http://schemas.openxmlformats.org/officeDocument/2006/relationships/hyperlink" Target="https://datatracker.ietf.org/doc/draft-ietf-dnssd-hybrid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netext/charter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atatracker.ietf.org/doc/rfc7561/" TargetMode="Externa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etf.org/rfc/rfc2710.txt" TargetMode="External"/><Relationship Id="rId3" Type="http://schemas.openxmlformats.org/officeDocument/2006/relationships/hyperlink" Target="http://datatracker.ietf.org/wg/pim/charter/" TargetMode="External"/><Relationship Id="rId7" Type="http://schemas.openxmlformats.org/officeDocument/2006/relationships/hyperlink" Target="https://tools.ietf.org/html/rfc2236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pim-igmp-mld-yang/" TargetMode="External"/><Relationship Id="rId5" Type="http://schemas.openxmlformats.org/officeDocument/2006/relationships/hyperlink" Target="https://datatracker.ietf.org/doc/draft-ietf-pim-yang/" TargetMode="External"/><Relationship Id="rId4" Type="http://schemas.openxmlformats.org/officeDocument/2006/relationships/hyperlink" Target="https://datatracker.ietf.org/doc/rfc7761/" TargetMode="Externa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doc/draft-huang-detnet-xhaul/" TargetMode="External"/><Relationship Id="rId3" Type="http://schemas.openxmlformats.org/officeDocument/2006/relationships/hyperlink" Target="https://datatracker.ietf.org/wg/detnet/charter/" TargetMode="External"/><Relationship Id="rId7" Type="http://schemas.openxmlformats.org/officeDocument/2006/relationships/hyperlink" Target="https://datatracker.ietf.org/doc/draft-ietf-detnet-problem-statement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detnet-use-cases/" TargetMode="External"/><Relationship Id="rId5" Type="http://schemas.openxmlformats.org/officeDocument/2006/relationships/hyperlink" Target="https://datatracker.ietf.org/doc/draft-ietf-detnet-architecture/" TargetMode="External"/><Relationship Id="rId4" Type="http://schemas.openxmlformats.org/officeDocument/2006/relationships/hyperlink" Target="https://datatracker.ietf.org/doc/draft-ietf-detnet-dp-alt/" TargetMode="Externa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://datatracker.ietf.org/doc/draft-ietf-aqm-ecn-benefits/" TargetMode="External"/><Relationship Id="rId3" Type="http://schemas.openxmlformats.org/officeDocument/2006/relationships/hyperlink" Target="http://datatracker.ietf.org/wg/aqm/charter/" TargetMode="External"/><Relationship Id="rId7" Type="http://schemas.openxmlformats.org/officeDocument/2006/relationships/hyperlink" Target="https://www.ietf.org/proceedings/96/slides/slides-96-tsvwg-2.pdf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ools.ietf.org/html/draft-ietf-tsvwg-ieee-802-11-00" TargetMode="External"/><Relationship Id="rId5" Type="http://schemas.openxmlformats.org/officeDocument/2006/relationships/hyperlink" Target="https://datatracker.ietf.org/doc/draft-ietf-aqm-codel/" TargetMode="External"/><Relationship Id="rId10" Type="http://schemas.openxmlformats.org/officeDocument/2006/relationships/hyperlink" Target="https://tools.ietf.org/html/rfc7567" TargetMode="External"/><Relationship Id="rId4" Type="http://schemas.openxmlformats.org/officeDocument/2006/relationships/hyperlink" Target="https://datatracker.ietf.org/doc/rfc2309/" TargetMode="External"/><Relationship Id="rId9" Type="http://schemas.openxmlformats.org/officeDocument/2006/relationships/hyperlink" Target="https://datatracker.ietf.org/doc/rfc7928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tf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ools.ietf.org/dailydose/" TargetMode="External"/><Relationship Id="rId5" Type="http://schemas.openxmlformats.org/officeDocument/2006/relationships/hyperlink" Target="https://www.ietf.org/edu/tutorials.html" TargetMode="External"/><Relationship Id="rId4" Type="http://schemas.openxmlformats.org/officeDocument/2006/relationships/hyperlink" Target="https://www.ietf.org/edu/process-oriented-tutorials.html#newcomer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b.org/activities/joint-activities/iab-ieee-coordination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ieee-sa.centraldesktop.com/802liaisondb/FrontPage" TargetMode="External"/><Relationship Id="rId4" Type="http://schemas.openxmlformats.org/officeDocument/2006/relationships/hyperlink" Target="https://datatracker.ietf.org/doc/rfc7241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261-02-0arc-mulicast-performance-optimization-features-overview-for-ietf-nov-2015.pp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tools.ietf.org/html/draft-perkins-intarea-multicast-ieee802-01" TargetMode="External"/><Relationship Id="rId4" Type="http://schemas.openxmlformats.org/officeDocument/2006/relationships/hyperlink" Target="http://www.ieee802.org/11/email/stds-802-11/msg01838.html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bofs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wg/dnsbundled/charter/" TargetMode="External"/><Relationship Id="rId5" Type="http://schemas.openxmlformats.org/officeDocument/2006/relationships/hyperlink" Target="https://datatracker.ietf.org/doc/draft-zhang-banana-problem-statement/" TargetMode="External"/><Relationship Id="rId4" Type="http://schemas.openxmlformats.org/officeDocument/2006/relationships/hyperlink" Target="https://datatracker.ietf.org/wg/banana/charter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charter-ietf-lpwan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wg/its/documents/" TargetMode="External"/><Relationship Id="rId5" Type="http://schemas.openxmlformats.org/officeDocument/2006/relationships/hyperlink" Target="https://datatracker.ietf.org/doc/charter-ietf-ipwave/" TargetMode="External"/><Relationship Id="rId4" Type="http://schemas.openxmlformats.org/officeDocument/2006/relationships/hyperlink" Target="https://tools.ietf.org/html/draft-farrell-lpwan-overview-04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tf.org/id/draft-harkins-pkex-01.txt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tools.ietf.org/html/draft-jjmb-v6ops-unique-ipv6-prefix-per-host-00" TargetMode="External"/><Relationship Id="rId3" Type="http://schemas.openxmlformats.org/officeDocument/2006/relationships/hyperlink" Target="http://datatracker.ietf.org/wg/6lo/charter/" TargetMode="External"/><Relationship Id="rId7" Type="http://schemas.openxmlformats.org/officeDocument/2006/relationships/hyperlink" Target="https://tools.ietf.org/html/draft-thubert-6lo-backbone-router-02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ools.ietf.org/html/draft-thubert-6lo-routing-dispatch-06" TargetMode="External"/><Relationship Id="rId11" Type="http://schemas.openxmlformats.org/officeDocument/2006/relationships/hyperlink" Target="http://datatracker.ietf.org/wg/core/" TargetMode="External"/><Relationship Id="rId5" Type="http://schemas.openxmlformats.org/officeDocument/2006/relationships/hyperlink" Target="http://datatracker.ietf.org/doc/draft-delcarpio-6lo-wlanah/" TargetMode="External"/><Relationship Id="rId10" Type="http://schemas.openxmlformats.org/officeDocument/2006/relationships/hyperlink" Target="https://tools.ietf.org/html/draft-ietf-6lo-ethertype-request-01" TargetMode="External"/><Relationship Id="rId4" Type="http://schemas.openxmlformats.org/officeDocument/2006/relationships/hyperlink" Target="https://mentor.ieee.org/802.11/dcn/15/11-15-1085-00-0wng-6lowpan-over-802-11.pptx" TargetMode="External"/><Relationship Id="rId9" Type="http://schemas.openxmlformats.org/officeDocument/2006/relationships/hyperlink" Target="http://datatracker.ietf.org/wg/roll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2016</a:t>
            </a:r>
            <a:endParaRPr lang="en-US" sz="180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26125894-C81E-43C9-9E54-526134551D8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IEEE 802.11-IETF Liaison Report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2016-11-08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9535921"/>
              </p:ext>
            </p:extLst>
          </p:nvPr>
        </p:nvGraphicFramePr>
        <p:xfrm>
          <a:off x="531813" y="2286000"/>
          <a:ext cx="8186737" cy="2519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4" name="Document" r:id="rId5" imgW="8248712" imgH="2550695" progId="Word.Document.8">
                  <p:embed/>
                </p:oleObj>
              </mc:Choice>
              <mc:Fallback>
                <p:oleObj name="Document" r:id="rId5" imgW="8248712" imgH="2550695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3" y="2286000"/>
                        <a:ext cx="8186737" cy="2519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2016</a:t>
            </a:r>
            <a:endParaRPr lang="en-US" sz="180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E66F8ADD-C4EE-4089-AC69-0373AC6D7C56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CAPPORT WG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848600" cy="5029200"/>
          </a:xfrm>
          <a:noFill/>
        </p:spPr>
        <p:txBody>
          <a:bodyPr/>
          <a:lstStyle/>
          <a:p>
            <a:r>
              <a:rPr lang="en-US" sz="2000" dirty="0" err="1" smtClean="0"/>
              <a:t>CAPtive</a:t>
            </a:r>
            <a:r>
              <a:rPr lang="en-US" sz="2000" dirty="0" smtClean="0"/>
              <a:t> </a:t>
            </a:r>
            <a:r>
              <a:rPr lang="en-US" sz="2000" dirty="0" err="1" smtClean="0"/>
              <a:t>PORTal</a:t>
            </a:r>
            <a:r>
              <a:rPr lang="en-US" sz="2000" dirty="0" smtClean="0"/>
              <a:t>:  </a:t>
            </a:r>
            <a:r>
              <a:rPr lang="en-US" sz="2000" dirty="0">
                <a:hlinkClick r:id="rId3"/>
              </a:rPr>
              <a:t>https://datatracker.ietf.org/wg/capport/charter</a:t>
            </a:r>
            <a:r>
              <a:rPr lang="en-US" sz="2000" dirty="0" smtClean="0">
                <a:hlinkClick r:id="rId3"/>
              </a:rPr>
              <a:t>/</a:t>
            </a:r>
            <a:r>
              <a:rPr lang="en-US" sz="2000" dirty="0" smtClean="0"/>
              <a:t> </a:t>
            </a:r>
          </a:p>
          <a:p>
            <a:r>
              <a:rPr lang="en-US" sz="2000" dirty="0" smtClean="0"/>
              <a:t>The </a:t>
            </a:r>
            <a:r>
              <a:rPr lang="en-US" sz="2000" dirty="0"/>
              <a:t>CAPPORT Working Group will define secure mechanisms and protocols </a:t>
            </a:r>
            <a:r>
              <a:rPr lang="en-US" sz="2000" dirty="0" smtClean="0"/>
              <a:t>to</a:t>
            </a:r>
          </a:p>
          <a:p>
            <a:pPr lvl="1"/>
            <a:r>
              <a:rPr lang="en-US" sz="1600" dirty="0" smtClean="0"/>
              <a:t>allow </a:t>
            </a:r>
            <a:r>
              <a:rPr lang="en-US" sz="1600" dirty="0"/>
              <a:t>endpoints to discover that they are in this sort of limited environment</a:t>
            </a:r>
            <a:r>
              <a:rPr lang="en-US" sz="1600" dirty="0" smtClean="0"/>
              <a:t>,</a:t>
            </a:r>
          </a:p>
          <a:p>
            <a:pPr lvl="1"/>
            <a:r>
              <a:rPr lang="en-US" sz="1600" dirty="0" smtClean="0"/>
              <a:t>provide </a:t>
            </a:r>
            <a:r>
              <a:rPr lang="en-US" sz="1600" dirty="0"/>
              <a:t>a URL to interact with the Captive Portal, - allow endpoints to learn about the parameters of their confinement</a:t>
            </a:r>
            <a:r>
              <a:rPr lang="en-US" sz="1600" dirty="0" smtClean="0"/>
              <a:t>,</a:t>
            </a:r>
          </a:p>
          <a:p>
            <a:pPr lvl="1"/>
            <a:r>
              <a:rPr lang="en-US" sz="1600" dirty="0" smtClean="0"/>
              <a:t>interact </a:t>
            </a:r>
            <a:r>
              <a:rPr lang="en-US" sz="1600" dirty="0"/>
              <a:t>with the Captive Portal to obtain information such as status and remaining access time, </a:t>
            </a:r>
            <a:r>
              <a:rPr lang="en-US" sz="1600" dirty="0" smtClean="0"/>
              <a:t>and</a:t>
            </a:r>
          </a:p>
          <a:p>
            <a:pPr lvl="1"/>
            <a:r>
              <a:rPr lang="en-US" sz="1600" dirty="0" smtClean="0"/>
              <a:t>optionally</a:t>
            </a:r>
            <a:r>
              <a:rPr lang="en-US" sz="1600" dirty="0"/>
              <a:t>, advertise a service whereby devices can enable or disable access to the Internet without human interaction. (RFC 7710 may be a full or partial solution to the first two bullets</a:t>
            </a:r>
            <a:r>
              <a:rPr lang="en-US" sz="1600" dirty="0" smtClean="0"/>
              <a:t>)</a:t>
            </a:r>
          </a:p>
          <a:p>
            <a:r>
              <a:rPr lang="en-US" sz="2000" dirty="0"/>
              <a:t>Note: related to OWE proposal in </a:t>
            </a:r>
            <a:r>
              <a:rPr lang="en-US" sz="2000" dirty="0" err="1"/>
              <a:t>TGmc</a:t>
            </a:r>
            <a:r>
              <a:rPr lang="en-US" sz="2000" dirty="0"/>
              <a:t>, see </a:t>
            </a:r>
            <a:r>
              <a:rPr lang="en-US" sz="2000" dirty="0">
                <a:hlinkClick r:id="rId4"/>
              </a:rPr>
              <a:t>https://mentor.ieee.org/802.11/dcn/15/11-15-1184-05-000m-owe.docx</a:t>
            </a:r>
            <a:r>
              <a:rPr lang="en-US" sz="2000" dirty="0"/>
              <a:t> </a:t>
            </a:r>
            <a:endParaRPr lang="en-US" sz="2000" dirty="0" smtClean="0"/>
          </a:p>
          <a:p>
            <a:r>
              <a:rPr lang="en-US" sz="2000" dirty="0" smtClean="0"/>
              <a:t>IETF draft Last call to start shortly: see </a:t>
            </a:r>
            <a:r>
              <a:rPr lang="en-US" sz="2000" dirty="0">
                <a:hlinkClick r:id="rId5"/>
              </a:rPr>
              <a:t>https://</a:t>
            </a:r>
            <a:r>
              <a:rPr lang="en-US" sz="2000" dirty="0" smtClean="0">
                <a:hlinkClick r:id="rId5"/>
              </a:rPr>
              <a:t>tools.ietf.org/html/draft-harkins-owe-04</a:t>
            </a:r>
            <a:r>
              <a:rPr lang="en-US" sz="2000" dirty="0" smtClean="0"/>
              <a:t>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00183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2016</a:t>
            </a:r>
            <a:endParaRPr lang="en-US" sz="1800"/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BE2D3960-A144-4B75-B89D-4EFD7A4AD3C3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RADEXT WG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 smtClean="0"/>
              <a:t>See </a:t>
            </a:r>
            <a:r>
              <a:rPr lang="en-US" sz="1800" dirty="0" smtClean="0">
                <a:hlinkClick r:id="rId3"/>
              </a:rPr>
              <a:t>http://datatracker.ietf.org/wg/radext/</a:t>
            </a:r>
            <a:r>
              <a:rPr lang="en-US" sz="1800" dirty="0" smtClean="0"/>
              <a:t> </a:t>
            </a:r>
          </a:p>
          <a:p>
            <a:pPr>
              <a:lnSpc>
                <a:spcPct val="80000"/>
              </a:lnSpc>
            </a:pPr>
            <a:endParaRPr lang="en-US" sz="1800" dirty="0" smtClean="0"/>
          </a:p>
          <a:p>
            <a:pPr>
              <a:lnSpc>
                <a:spcPct val="80000"/>
              </a:lnSpc>
            </a:pPr>
            <a:r>
              <a:rPr lang="en-US" sz="1800" dirty="0" smtClean="0"/>
              <a:t>RADIUS Extensions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The RADIUS Extensions Working Group will focus on extensions to the</a:t>
            </a:r>
            <a:br>
              <a:rPr lang="en-US" sz="1600" dirty="0" smtClean="0"/>
            </a:br>
            <a:r>
              <a:rPr lang="en-US" sz="1600" dirty="0" smtClean="0"/>
              <a:t>RADIUS protocol required to define extensions to the standard attribute space as well as to address cryptographic algorithm agility and use over new transports.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In addition, RADEXT will work on RADIUS Design Guidelines and define new attributes for particular applications of authentication, authorization and</a:t>
            </a:r>
            <a:br>
              <a:rPr lang="en-US" sz="1600" dirty="0" smtClean="0"/>
            </a:br>
            <a:r>
              <a:rPr lang="en-US" sz="1600" dirty="0" smtClean="0"/>
              <a:t>accounting such as NAS management and local area network (LAN) usage. </a:t>
            </a:r>
          </a:p>
          <a:p>
            <a:pPr lvl="1">
              <a:lnSpc>
                <a:spcPct val="80000"/>
              </a:lnSpc>
            </a:pPr>
            <a:endParaRPr lang="en-US" sz="1800" dirty="0" smtClean="0"/>
          </a:p>
          <a:p>
            <a:pPr>
              <a:lnSpc>
                <a:spcPct val="80000"/>
              </a:lnSpc>
            </a:pPr>
            <a:r>
              <a:rPr lang="en-US" sz="1800" dirty="0" smtClean="0"/>
              <a:t>Updates [Nov 2016]</a:t>
            </a:r>
          </a:p>
          <a:p>
            <a:pPr lvl="1">
              <a:lnSpc>
                <a:spcPct val="80000"/>
              </a:lnSpc>
            </a:pPr>
            <a:r>
              <a:rPr lang="en-US" sz="1600" b="1" dirty="0" smtClean="0"/>
              <a:t>Submitted for publication: RADIUS </a:t>
            </a:r>
            <a:r>
              <a:rPr lang="en-US" sz="1600" b="1" dirty="0"/>
              <a:t>Extensions for IP Port Configuration and </a:t>
            </a:r>
            <a:r>
              <a:rPr lang="en-US" sz="1600" b="1" dirty="0" smtClean="0"/>
              <a:t>Reporting. </a:t>
            </a:r>
            <a:r>
              <a:rPr lang="en-US" sz="1600" b="1" dirty="0"/>
              <a:t>See </a:t>
            </a:r>
            <a:r>
              <a:rPr lang="en-US" sz="1600" b="1" dirty="0">
                <a:hlinkClick r:id="rId4"/>
              </a:rPr>
              <a:t>https://datatracker.ietf.org/doc/draft-ietf-radext-ip-port-radius-ext</a:t>
            </a:r>
            <a:r>
              <a:rPr lang="en-US" sz="1600" b="1" dirty="0" smtClean="0">
                <a:hlinkClick r:id="rId4"/>
              </a:rPr>
              <a:t>/</a:t>
            </a:r>
            <a:r>
              <a:rPr lang="en-US" sz="1600" b="1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Considerations regarding </a:t>
            </a:r>
            <a:r>
              <a:rPr lang="en-US" sz="1600" dirty="0"/>
              <a:t>the correct use </a:t>
            </a:r>
            <a:r>
              <a:rPr lang="en-US" sz="1600" dirty="0" smtClean="0"/>
              <a:t>of EAP-Response/Identity, </a:t>
            </a:r>
            <a:r>
              <a:rPr lang="en-US" sz="1600" dirty="0"/>
              <a:t>see </a:t>
            </a:r>
            <a:r>
              <a:rPr lang="en-US" sz="1600" dirty="0">
                <a:hlinkClick r:id="rId5"/>
              </a:rPr>
              <a:t>https://datatracker.ietf.org/doc/draft-ietf-radext-populating-eapidentity</a:t>
            </a:r>
            <a:r>
              <a:rPr lang="en-US" sz="1600" dirty="0" smtClean="0">
                <a:hlinkClick r:id="rId5"/>
              </a:rPr>
              <a:t>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(Related) RFC 7664, “Dragonfly Key Exchange” </a:t>
            </a:r>
            <a:r>
              <a:rPr lang="en-US" sz="1600" dirty="0"/>
              <a:t>published, see </a:t>
            </a:r>
            <a:r>
              <a:rPr lang="en-US" sz="1600" dirty="0">
                <a:hlinkClick r:id="rId6"/>
              </a:rPr>
              <a:t>https://datatracker.ietf.org/doc/rfc7664</a:t>
            </a:r>
            <a:r>
              <a:rPr lang="en-US" sz="1600" dirty="0" smtClean="0">
                <a:hlinkClick r:id="rId6"/>
              </a:rPr>
              <a:t>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Updated: </a:t>
            </a:r>
            <a:r>
              <a:rPr lang="en-US" sz="1600" dirty="0"/>
              <a:t>Adding Support for Salted Password Databases to </a:t>
            </a:r>
            <a:r>
              <a:rPr lang="en-US" sz="1600" dirty="0" smtClean="0"/>
              <a:t>EAP-</a:t>
            </a:r>
            <a:r>
              <a:rPr lang="en-US" sz="1600" dirty="0" err="1" smtClean="0"/>
              <a:t>pwd</a:t>
            </a:r>
            <a:r>
              <a:rPr lang="en-US" sz="1600" dirty="0" smtClean="0"/>
              <a:t> has completed IETF last call, </a:t>
            </a:r>
            <a:r>
              <a:rPr lang="en-US" sz="1600" dirty="0"/>
              <a:t>see </a:t>
            </a:r>
            <a:r>
              <a:rPr lang="en-US" sz="1600" dirty="0">
                <a:hlinkClick r:id="rId7"/>
              </a:rPr>
              <a:t>https://datatracker.ietf.org/doc/draft-harkins-salted-eap-pwd</a:t>
            </a:r>
            <a:r>
              <a:rPr lang="en-US" sz="1600" dirty="0" smtClean="0">
                <a:hlinkClick r:id="rId7"/>
              </a:rPr>
              <a:t>/</a:t>
            </a:r>
            <a:r>
              <a:rPr lang="en-US" sz="1600" dirty="0" smtClean="0"/>
              <a:t> </a:t>
            </a:r>
            <a:endParaRPr lang="en-US" sz="1600" dirty="0"/>
          </a:p>
          <a:p>
            <a:pPr lvl="1">
              <a:lnSpc>
                <a:spcPct val="80000"/>
              </a:lnSpc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</a:pP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2016</a:t>
            </a:r>
            <a:endParaRPr lang="en-US" sz="1800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38A9DF8B-7739-464D-BCA9-BDE1E90A768D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Home Networking (homenet) WG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648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 smtClean="0"/>
              <a:t>See </a:t>
            </a:r>
            <a:r>
              <a:rPr lang="en-US" sz="1800" dirty="0" smtClean="0">
                <a:hlinkClick r:id="rId3"/>
              </a:rPr>
              <a:t>https://datatracker.ietf.org/wg/homenet/</a:t>
            </a:r>
            <a:r>
              <a:rPr lang="en-US" sz="1800" dirty="0" smtClean="0"/>
              <a:t>  </a:t>
            </a:r>
          </a:p>
          <a:p>
            <a:pPr>
              <a:lnSpc>
                <a:spcPct val="80000"/>
              </a:lnSpc>
            </a:pPr>
            <a:endParaRPr lang="en-US" sz="1800" dirty="0" smtClean="0"/>
          </a:p>
          <a:p>
            <a:pPr>
              <a:lnSpc>
                <a:spcPct val="80000"/>
              </a:lnSpc>
            </a:pPr>
            <a:r>
              <a:rPr lang="en-US" sz="1800" dirty="0" smtClean="0"/>
              <a:t>This working group focuses on the evolving networking technology </a:t>
            </a:r>
            <a:br>
              <a:rPr lang="en-US" sz="1800" dirty="0" smtClean="0"/>
            </a:br>
            <a:r>
              <a:rPr lang="en-US" sz="1800" dirty="0" smtClean="0"/>
              <a:t>within and among relatively small "residential home" networks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The task of the group is to produce an architecture document that outlines how to construct home networks involving multiple routers and subnets.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Home Networking Architecture for IPv6, Published as IPv6 Home Networking Architecture Principle: </a:t>
            </a:r>
            <a:r>
              <a:rPr lang="en-US" sz="1600" dirty="0" smtClean="0">
                <a:hlinkClick r:id="rId4"/>
              </a:rPr>
              <a:t>http://datatracker.ietf.org/doc/rfc7368/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Home Networking Control Protocol, published as RFC 7788, see </a:t>
            </a:r>
            <a:r>
              <a:rPr lang="en-US" sz="1600" dirty="0" smtClean="0">
                <a:hlinkClick r:id="rId5"/>
              </a:rPr>
              <a:t>https://datatracker.ietf.org/doc/rfc7788/  </a:t>
            </a:r>
            <a:r>
              <a:rPr lang="en-US" sz="1600" dirty="0" smtClean="0"/>
              <a:t>  </a:t>
            </a:r>
          </a:p>
          <a:p>
            <a:pPr lvl="1">
              <a:lnSpc>
                <a:spcPct val="80000"/>
              </a:lnSpc>
            </a:pPr>
            <a:endParaRPr lang="en-US" sz="1600" dirty="0" smtClean="0"/>
          </a:p>
          <a:p>
            <a:pPr>
              <a:lnSpc>
                <a:spcPct val="80000"/>
              </a:lnSpc>
            </a:pPr>
            <a:r>
              <a:rPr lang="en-US" sz="1800" dirty="0" smtClean="0"/>
              <a:t>Updates [Nov 2016] Documents of interest: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New individual submissi</a:t>
            </a:r>
            <a:r>
              <a:rPr lang="en-US" sz="1600" b="1" dirty="0" smtClean="0"/>
              <a:t>on: </a:t>
            </a:r>
            <a:r>
              <a:rPr lang="en-US" sz="1600" b="1" dirty="0"/>
              <a:t>Special Use Top Level Domain '.</a:t>
            </a:r>
            <a:r>
              <a:rPr lang="en-US" sz="1600" b="1" dirty="0" err="1" smtClean="0"/>
              <a:t>homenet</a:t>
            </a:r>
            <a:r>
              <a:rPr lang="en-US" sz="1600" b="1" dirty="0"/>
              <a:t>‘, see </a:t>
            </a:r>
            <a:r>
              <a:rPr lang="en-US" sz="1600" b="1" dirty="0">
                <a:hlinkClick r:id="rId6"/>
              </a:rPr>
              <a:t>https://datatracker.ietf.org/doc/draft-pfister-homenet-dot</a:t>
            </a:r>
            <a:r>
              <a:rPr lang="en-US" sz="1600" b="1" dirty="0" smtClean="0">
                <a:hlinkClick r:id="rId6"/>
              </a:rPr>
              <a:t>/</a:t>
            </a:r>
            <a:r>
              <a:rPr lang="en-US" sz="1600" b="1" dirty="0" smtClean="0"/>
              <a:t> </a:t>
            </a:r>
            <a:endParaRPr lang="en-US" sz="1600" b="1" dirty="0"/>
          </a:p>
          <a:p>
            <a:pPr lvl="1">
              <a:lnSpc>
                <a:spcPct val="80000"/>
              </a:lnSpc>
            </a:pPr>
            <a:r>
              <a:rPr lang="en-US" sz="1600" dirty="0" smtClean="0"/>
              <a:t>Home Networking Control Protocol </a:t>
            </a:r>
            <a:r>
              <a:rPr lang="en-US" sz="1600" dirty="0"/>
              <a:t>(revisions), see </a:t>
            </a:r>
            <a:r>
              <a:rPr lang="en-US" sz="1600" dirty="0">
                <a:hlinkClick r:id="rId7"/>
              </a:rPr>
              <a:t>https://datatracker.ietf.org/doc/draft-ietf-homenet-hncp-bis</a:t>
            </a:r>
            <a:r>
              <a:rPr lang="en-US" sz="1600" dirty="0" smtClean="0">
                <a:hlinkClick r:id="rId7"/>
              </a:rPr>
              <a:t>/</a:t>
            </a:r>
            <a:endParaRPr lang="en-US" sz="1600" dirty="0" smtClean="0"/>
          </a:p>
          <a:p>
            <a:pPr lvl="1">
              <a:lnSpc>
                <a:spcPct val="80000"/>
              </a:lnSpc>
            </a:pPr>
            <a:r>
              <a:rPr lang="en-US" sz="1600" dirty="0" smtClean="0"/>
              <a:t>Of Interest (no longer active): Home Network Wi-Fi Roaming, see </a:t>
            </a:r>
            <a:r>
              <a:rPr lang="en-US" sz="1600" dirty="0" smtClean="0">
                <a:hlinkClick r:id="rId8"/>
              </a:rPr>
              <a:t>https://datatracker.ietf.org/doc/draft-barth-homenet-wifi-roaming/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endParaRPr lang="en-US" sz="1400" dirty="0" smtClean="0"/>
          </a:p>
          <a:p>
            <a:pPr lvl="1">
              <a:lnSpc>
                <a:spcPct val="80000"/>
              </a:lnSpc>
            </a:pPr>
            <a:endParaRPr lang="en-US" sz="1400" dirty="0" smtClean="0"/>
          </a:p>
          <a:p>
            <a:pPr lvl="1">
              <a:lnSpc>
                <a:spcPct val="80000"/>
              </a:lnSpc>
            </a:pPr>
            <a:endParaRPr lang="en-US" sz="1400" dirty="0" smtClean="0"/>
          </a:p>
          <a:p>
            <a:pPr>
              <a:lnSpc>
                <a:spcPct val="80000"/>
              </a:lnSpc>
            </a:pPr>
            <a:endParaRPr lang="en-US" sz="1000" dirty="0" smtClean="0"/>
          </a:p>
          <a:p>
            <a:pPr lvl="1">
              <a:lnSpc>
                <a:spcPct val="80000"/>
              </a:lnSpc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</a:pP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2016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 smtClean="0"/>
              <a:t>Operations Area Working Group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01000" cy="5181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 smtClean="0">
                <a:hlinkClick r:id="rId3"/>
              </a:rPr>
              <a:t>http</a:t>
            </a:r>
            <a:r>
              <a:rPr lang="en-US" sz="2000" dirty="0">
                <a:hlinkClick r:id="rId3"/>
              </a:rPr>
              <a:t>://datatracker.ietf.org/wg/opsawg</a:t>
            </a:r>
            <a:r>
              <a:rPr lang="en-US" sz="2000" dirty="0" smtClean="0">
                <a:hlinkClick r:id="rId3"/>
              </a:rPr>
              <a:t>/</a:t>
            </a:r>
            <a:endParaRPr lang="en-US" sz="20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Area WG processes submissions related to Operations Area WGs that have closed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Control and Provisioning of Wireless Access Points (CAPWAP) Working Group closed in 2009</a:t>
            </a:r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Responded to requests from OPSAWG chairs for IEEE 802.11 review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“Alternate Tunnel Encapsulation for Data Frames in CAPWAP”  </a:t>
            </a:r>
            <a:r>
              <a:rPr lang="en-US" sz="1400" dirty="0" smtClean="0">
                <a:hlinkClick r:id="rId4"/>
              </a:rPr>
              <a:t>http://www.ietf.org/id/draft-zhang-opsawg-capwap-cds-02.txt</a:t>
            </a:r>
            <a:r>
              <a:rPr lang="en-US" sz="1400" dirty="0" smtClean="0"/>
              <a:t> , see Slide 5 in11-14-0368-01 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“</a:t>
            </a:r>
            <a:r>
              <a:rPr lang="en-US" sz="1400" dirty="0"/>
              <a:t>IEEE 802.11 MAC Profile for CAPWAP” </a:t>
            </a:r>
            <a:r>
              <a:rPr lang="en-US" sz="1400" dirty="0">
                <a:hlinkClick r:id="rId5"/>
              </a:rPr>
              <a:t>https://datatracker.ietf.org/doc/draft-ietf-opsawg-capwap-hybridmac</a:t>
            </a:r>
            <a:r>
              <a:rPr lang="en-US" sz="1400" dirty="0" smtClean="0">
                <a:hlinkClick r:id="rId5"/>
              </a:rPr>
              <a:t>/</a:t>
            </a:r>
            <a:r>
              <a:rPr lang="en-US" sz="1400" dirty="0" smtClean="0"/>
              <a:t> , see 11-14-0684-01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CAPWAP Hybrid MAC published as RFC7494, </a:t>
            </a:r>
            <a:r>
              <a:rPr lang="en-US" sz="1400" dirty="0" smtClean="0">
                <a:hlinkClick r:id="rId6"/>
              </a:rPr>
              <a:t>http://datatracker.ietf.org/doc/rfc7494/</a:t>
            </a:r>
            <a:r>
              <a:rPr lang="en-US" sz="1400" dirty="0" smtClean="0"/>
              <a:t> </a:t>
            </a:r>
            <a:r>
              <a:rPr lang="en-US" sz="1400" u="sng" dirty="0" smtClean="0"/>
              <a:t> </a:t>
            </a: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“</a:t>
            </a:r>
            <a:r>
              <a:rPr lang="en-GB" sz="1400" dirty="0"/>
              <a:t>CAPWAP extension for 802.11n and Power/channel </a:t>
            </a:r>
            <a:r>
              <a:rPr lang="en-GB" sz="1400" dirty="0" err="1" smtClean="0"/>
              <a:t>Autoconfiguration</a:t>
            </a:r>
            <a:r>
              <a:rPr lang="en-GB" sz="1400" dirty="0" smtClean="0"/>
              <a:t>” </a:t>
            </a:r>
            <a:r>
              <a:rPr lang="en-US" sz="1400" u="sng" dirty="0">
                <a:hlinkClick r:id="rId7"/>
              </a:rPr>
              <a:t>http://datatracker.ietf.org/doc/draft-ietf-opsawg-capwap-extension/</a:t>
            </a:r>
            <a:r>
              <a:rPr lang="en-US" sz="1400" dirty="0"/>
              <a:t> </a:t>
            </a:r>
            <a:r>
              <a:rPr lang="en-US" sz="1400" dirty="0" smtClean="0"/>
              <a:t>, </a:t>
            </a:r>
            <a:r>
              <a:rPr lang="en-US" sz="1400" dirty="0"/>
              <a:t>see </a:t>
            </a:r>
            <a:r>
              <a:rPr lang="en-US" sz="1400" dirty="0" smtClean="0"/>
              <a:t>11-14-0913-01</a:t>
            </a:r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Updates [Nov 2016] Operations Area Working Group work group items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Updated: The TACACS+ Protocol, see </a:t>
            </a:r>
            <a:r>
              <a:rPr lang="en-US" sz="1400" dirty="0" smtClean="0">
                <a:hlinkClick r:id="rId8"/>
              </a:rPr>
              <a:t>https://datatracker.ietf.org/doc/draft-ietf-opsawg-tacacs/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Updated: In IESG evaluation: Alternate Tunnel Encapsulation for Data Frames in CAPWAP, see  </a:t>
            </a:r>
            <a:r>
              <a:rPr lang="en-US" sz="1400" dirty="0" smtClean="0">
                <a:hlinkClick r:id="rId9"/>
              </a:rPr>
              <a:t>http://datatracker.ietf.org/doc/draft-ietf-opsawg-capwap-alt-tunnel/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Of interest: RFC6632, An Overview of the IETF Network Management Protocols, </a:t>
            </a:r>
            <a:r>
              <a:rPr lang="en-US" sz="1400" dirty="0"/>
              <a:t>see </a:t>
            </a:r>
            <a:r>
              <a:rPr lang="en-US" sz="1400" dirty="0">
                <a:hlinkClick r:id="rId10"/>
              </a:rPr>
              <a:t>https://</a:t>
            </a:r>
            <a:r>
              <a:rPr lang="en-US" sz="1400" dirty="0" smtClean="0">
                <a:hlinkClick r:id="rId10"/>
              </a:rPr>
              <a:t>tools.ietf.org/html/rfc6632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Of Interest: </a:t>
            </a:r>
            <a:r>
              <a:rPr lang="en-US" sz="1400" dirty="0" smtClean="0"/>
              <a:t>RFC7548, Management of Networks with Constrained Devices: Use Cases, see </a:t>
            </a:r>
            <a:r>
              <a:rPr lang="en-US" sz="1400" dirty="0">
                <a:hlinkClick r:id="rId11"/>
              </a:rPr>
              <a:t>https://datatracker.ietf.org/doc/rfc7548</a:t>
            </a:r>
            <a:r>
              <a:rPr lang="en-US" sz="1400" dirty="0" smtClean="0">
                <a:hlinkClick r:id="rId11"/>
              </a:rPr>
              <a:t>/</a:t>
            </a:r>
            <a:r>
              <a:rPr lang="en-US" sz="1400" dirty="0" smtClean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2757656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2016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Transport Layer Security (TLS)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572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Transport Layer Security Working Group website: </a:t>
            </a:r>
            <a:r>
              <a:rPr lang="en-US" sz="2000" dirty="0">
                <a:hlinkClick r:id="rId3"/>
              </a:rPr>
              <a:t>http://datatracker.ietf.org/wg/tls/charter</a:t>
            </a:r>
            <a:r>
              <a:rPr lang="en-US" sz="2000" dirty="0" smtClean="0">
                <a:hlinkClick r:id="rId3"/>
              </a:rPr>
              <a:t>/</a:t>
            </a:r>
            <a:r>
              <a:rPr lang="en-US" sz="2000" dirty="0" smtClean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20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Work underway on a new version of TLS (used in EAP methods): Transport Layer Security Protocol Version 1.3</a:t>
            </a:r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Updates [Nov 2016]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Updated: TLS version 1.3 </a:t>
            </a:r>
            <a:r>
              <a:rPr lang="en-US" sz="1600" u="sng" dirty="0">
                <a:hlinkClick r:id="rId4"/>
              </a:rPr>
              <a:t>https://datatracker.ietf.org/doc/draft-ietf-tls-tls13</a:t>
            </a:r>
            <a:r>
              <a:rPr lang="en-US" sz="1600" u="sng" dirty="0" smtClean="0">
                <a:hlinkClick r:id="rId4"/>
              </a:rPr>
              <a:t>/</a:t>
            </a:r>
            <a:r>
              <a:rPr lang="en-US" sz="1600" u="sng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Updated: Elliptic Curve Cryptography (ECC) Cipher Suites for Transport Layer Security (TLS) Versions 1.2 and Earlier, see </a:t>
            </a:r>
            <a:r>
              <a:rPr lang="en-US" sz="1600" dirty="0" smtClean="0">
                <a:hlinkClick r:id="rId5"/>
              </a:rPr>
              <a:t>http://datatracker.ietf.org/doc/draft-ietf-tls-rfc4492bis/</a:t>
            </a:r>
            <a:r>
              <a:rPr lang="en-US" sz="1600" dirty="0" smtClean="0"/>
              <a:t>  </a:t>
            </a:r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881829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2016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Extensions for Scalable DNS Service Discovery (</a:t>
            </a:r>
            <a:r>
              <a:rPr lang="en-US" dirty="0" err="1" smtClean="0"/>
              <a:t>dnssd</a:t>
            </a:r>
            <a:r>
              <a:rPr lang="en-US" dirty="0" smtClean="0"/>
              <a:t>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229600" cy="4572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Working Group website: </a:t>
            </a:r>
            <a:r>
              <a:rPr lang="en-US" sz="2000" dirty="0">
                <a:hlinkClick r:id="rId3"/>
              </a:rPr>
              <a:t>http://</a:t>
            </a:r>
            <a:r>
              <a:rPr lang="en-US" sz="2000" dirty="0" smtClean="0">
                <a:hlinkClick r:id="rId3"/>
              </a:rPr>
              <a:t>datatracker.ietf.org/wg/dnssd/charter/</a:t>
            </a:r>
            <a:r>
              <a:rPr lang="en-US" sz="2000" dirty="0" smtClean="0"/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Charter: Develop scalable </a:t>
            </a:r>
            <a:r>
              <a:rPr lang="en-US" sz="1800" dirty="0"/>
              <a:t>DNS-SD/</a:t>
            </a:r>
            <a:r>
              <a:rPr lang="en-US" sz="1800" dirty="0" err="1"/>
              <a:t>mDNS</a:t>
            </a:r>
            <a:r>
              <a:rPr lang="en-US" sz="1800" dirty="0"/>
              <a:t> </a:t>
            </a:r>
            <a:r>
              <a:rPr lang="en-US" sz="1800" dirty="0" smtClean="0"/>
              <a:t>Extension </a:t>
            </a:r>
            <a:r>
              <a:rPr lang="en-US" sz="1800" dirty="0"/>
              <a:t>requirements </a:t>
            </a:r>
            <a:r>
              <a:rPr lang="en-US" sz="1800" dirty="0" smtClean="0"/>
              <a:t>and standard solutions to address problematic </a:t>
            </a:r>
            <a:r>
              <a:rPr lang="en-US" sz="1800" dirty="0"/>
              <a:t>use of </a:t>
            </a:r>
            <a:r>
              <a:rPr lang="en-US" sz="1800" dirty="0" err="1"/>
              <a:t>mDNS</a:t>
            </a:r>
            <a:r>
              <a:rPr lang="en-US" sz="1800" dirty="0"/>
              <a:t> and DNS-SD in networks today</a:t>
            </a:r>
          </a:p>
          <a:p>
            <a:pPr lvl="1"/>
            <a:r>
              <a:rPr lang="en-US" sz="1600" dirty="0" err="1" smtClean="0"/>
              <a:t>mDNS</a:t>
            </a:r>
            <a:r>
              <a:rPr lang="en-US" sz="1600" dirty="0" smtClean="0"/>
              <a:t> </a:t>
            </a:r>
            <a:r>
              <a:rPr lang="en-US" sz="1600" dirty="0"/>
              <a:t>discovery of services on other links is not possible</a:t>
            </a:r>
          </a:p>
          <a:p>
            <a:pPr lvl="1"/>
            <a:r>
              <a:rPr lang="en-US" sz="1600" dirty="0"/>
              <a:t>Multicast transmissions over wireless are very expensive</a:t>
            </a:r>
          </a:p>
          <a:p>
            <a:pPr lvl="1"/>
            <a:r>
              <a:rPr lang="en-US" sz="1600" dirty="0"/>
              <a:t>Addressed with different ad hoc technologies</a:t>
            </a:r>
          </a:p>
          <a:p>
            <a:r>
              <a:rPr lang="en-US" sz="1800" dirty="0" smtClean="0"/>
              <a:t>Of </a:t>
            </a:r>
            <a:r>
              <a:rPr lang="en-US" sz="1800" dirty="0"/>
              <a:t>interest </a:t>
            </a:r>
            <a:r>
              <a:rPr lang="en-US" sz="1800" dirty="0" smtClean="0"/>
              <a:t>to: </a:t>
            </a:r>
            <a:r>
              <a:rPr lang="en-US" sz="1800" dirty="0" err="1" smtClean="0"/>
              <a:t>Homenet</a:t>
            </a:r>
            <a:r>
              <a:rPr lang="en-US" sz="1800" dirty="0" smtClean="0"/>
              <a:t>, Zero configuration, Enterprise-grade </a:t>
            </a:r>
            <a:r>
              <a:rPr lang="en-US" sz="1800" dirty="0"/>
              <a:t>vendors of 802.11 </a:t>
            </a:r>
            <a:r>
              <a:rPr lang="en-US" sz="1800" dirty="0" smtClean="0"/>
              <a:t>infrastructure, Multi-link </a:t>
            </a:r>
            <a:r>
              <a:rPr lang="en-US" sz="1800" dirty="0"/>
              <a:t>mesh </a:t>
            </a:r>
            <a:r>
              <a:rPr lang="en-US" sz="1800" dirty="0" smtClean="0"/>
              <a:t>networking</a:t>
            </a:r>
          </a:p>
          <a:p>
            <a:endParaRPr lang="en-US" sz="1800" dirty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Updates [Nov 2016]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Updated: Hybrid Multicast/Unicast DNS-Based Service Discovery, see </a:t>
            </a:r>
            <a:r>
              <a:rPr lang="en-US" sz="1600" dirty="0" smtClean="0">
                <a:hlinkClick r:id="rId4"/>
              </a:rPr>
              <a:t>https://datatracker.ietf.org/doc/draft-ietf-dnssd-hybrid/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Updated: DNS Push Notifications, see https://datatracker.ietf.org/doc/draft-ietf-dnssd-push/ 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New: </a:t>
            </a:r>
            <a:r>
              <a:rPr lang="en-US" sz="1600" dirty="0"/>
              <a:t>Privacy Extensions for DNS-SD, see </a:t>
            </a:r>
            <a:r>
              <a:rPr lang="en-US" sz="1600" dirty="0">
                <a:hlinkClick r:id="rId5"/>
              </a:rPr>
              <a:t>https://datatracker.ietf.org/doc/draft-ietf-dnssd-privacy</a:t>
            </a:r>
            <a:r>
              <a:rPr lang="en-US" sz="1600" dirty="0" smtClean="0">
                <a:hlinkClick r:id="rId5"/>
              </a:rPr>
              <a:t>/</a:t>
            </a:r>
            <a:r>
              <a:rPr lang="en-US" sz="1600" dirty="0" smtClean="0"/>
              <a:t> </a:t>
            </a:r>
          </a:p>
          <a:p>
            <a:pPr marL="457200" lvl="1" indent="0">
              <a:lnSpc>
                <a:spcPct val="80000"/>
              </a:lnSpc>
              <a:buNone/>
              <a:defRPr/>
            </a:pPr>
            <a:r>
              <a:rPr lang="en-US" sz="1600" dirty="0" smtClean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1918522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2016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 Interest: Network-Based Mobility Extensions (NETEXT)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572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</a:pP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NETEXT: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http://datatracker.ietf.org/wg/netext/charter</a:t>
            </a: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/</a:t>
            </a: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endParaRPr lang="en-US" sz="1800" dirty="0" smtClean="0"/>
          </a:p>
          <a:p>
            <a:r>
              <a:rPr lang="en-US" sz="1800" dirty="0" smtClean="0"/>
              <a:t>RFC 7561 published: Mapping </a:t>
            </a:r>
            <a:r>
              <a:rPr lang="en-US" sz="1800" dirty="0"/>
              <a:t>PMIPv6 </a:t>
            </a:r>
            <a:r>
              <a:rPr lang="en-US" sz="1800" dirty="0" err="1"/>
              <a:t>QoS</a:t>
            </a:r>
            <a:r>
              <a:rPr lang="en-US" sz="1800" dirty="0"/>
              <a:t> Procedures with WLAN </a:t>
            </a:r>
            <a:r>
              <a:rPr lang="en-US" sz="1800" dirty="0" err="1"/>
              <a:t>QoS</a:t>
            </a:r>
            <a:r>
              <a:rPr lang="en-US" sz="1800" dirty="0"/>
              <a:t> Procedures, see </a:t>
            </a:r>
            <a:r>
              <a:rPr lang="en-US" sz="1800" dirty="0">
                <a:hlinkClick r:id="rId4"/>
              </a:rPr>
              <a:t>http://datatracker.ietf.org/doc/rfc7561</a:t>
            </a:r>
            <a:r>
              <a:rPr lang="en-US" sz="1800" dirty="0" smtClean="0">
                <a:hlinkClick r:id="rId4"/>
              </a:rPr>
              <a:t>/</a:t>
            </a:r>
            <a:r>
              <a:rPr lang="en-US" sz="1800" dirty="0" smtClean="0"/>
              <a:t> </a:t>
            </a:r>
          </a:p>
          <a:p>
            <a:endParaRPr lang="en-US" sz="1800" dirty="0"/>
          </a:p>
          <a:p>
            <a:pPr algn="just"/>
            <a:r>
              <a:rPr lang="en-US" sz="1400" dirty="0" smtClean="0"/>
              <a:t>Abstract: This </a:t>
            </a:r>
            <a:r>
              <a:rPr lang="en-US" sz="1400" dirty="0"/>
              <a:t>document provides guidelines for achieving end to end Quality- of-Service (</a:t>
            </a:r>
            <a:r>
              <a:rPr lang="en-US" sz="1400" dirty="0" err="1"/>
              <a:t>QoS</a:t>
            </a:r>
            <a:r>
              <a:rPr lang="en-US" sz="1400" dirty="0"/>
              <a:t>) in a Proxy Mobile IPv6 (PMIPv6) domain where the access network is based on IEEE 802.11. RFC 7222 describes </a:t>
            </a:r>
            <a:r>
              <a:rPr lang="en-US" sz="1400" dirty="0" err="1"/>
              <a:t>QoS</a:t>
            </a:r>
            <a:r>
              <a:rPr lang="en-US" sz="1400" dirty="0"/>
              <a:t> negotiation between a Mobility Access Gateway (MAG) and Local Mobility Anchor (LMA) in a PMIPv6 mobility domain. The negotiated </a:t>
            </a:r>
            <a:r>
              <a:rPr lang="en-US" sz="1400" dirty="0" err="1"/>
              <a:t>QoS</a:t>
            </a:r>
            <a:r>
              <a:rPr lang="en-US" sz="1400" dirty="0"/>
              <a:t> parameters can be used for </a:t>
            </a:r>
            <a:r>
              <a:rPr lang="en-US" sz="1400" dirty="0" err="1"/>
              <a:t>QoS</a:t>
            </a:r>
            <a:r>
              <a:rPr lang="en-US" sz="1400" dirty="0"/>
              <a:t> policing and marking of packets to enforce </a:t>
            </a:r>
            <a:r>
              <a:rPr lang="en-US" sz="1400" dirty="0" err="1"/>
              <a:t>QoS</a:t>
            </a:r>
            <a:r>
              <a:rPr lang="en-US" sz="1400" dirty="0"/>
              <a:t> differentiation on the path between the MAG and LMA. IEEE 802.11, Wi-Fi Multimedia - Admission Control (WMM-AC) describes methods for </a:t>
            </a:r>
            <a:r>
              <a:rPr lang="en-US" sz="1400" dirty="0" err="1"/>
              <a:t>QoS</a:t>
            </a:r>
            <a:r>
              <a:rPr lang="en-US" sz="1400" dirty="0"/>
              <a:t> negotiation between a Wi-Fi Station (MN in PMIPv6 terminology) and an Access Point. This document provides a mapping between the above two sets of </a:t>
            </a:r>
            <a:r>
              <a:rPr lang="en-US" sz="1400" dirty="0" err="1"/>
              <a:t>QoS</a:t>
            </a:r>
            <a:r>
              <a:rPr lang="en-US" sz="1400" dirty="0"/>
              <a:t> procedures and the associated </a:t>
            </a:r>
            <a:r>
              <a:rPr lang="en-US" sz="1400" dirty="0" err="1"/>
              <a:t>QoS</a:t>
            </a:r>
            <a:r>
              <a:rPr lang="en-US" sz="1400" dirty="0"/>
              <a:t> parameters. This document is intended to be used as a companion document to RFC 7222 to enable implementation of end to end </a:t>
            </a:r>
            <a:r>
              <a:rPr lang="en-US" sz="1400" dirty="0" err="1"/>
              <a:t>QoS</a:t>
            </a:r>
            <a:r>
              <a:rPr lang="en-US" sz="1400" dirty="0"/>
              <a:t>.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193851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2016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Protocols for IP Multicast </a:t>
            </a:r>
            <a:r>
              <a:rPr lang="en-US" dirty="0" smtClean="0"/>
              <a:t>(PIM)</a:t>
            </a:r>
            <a:endParaRPr lang="en-US" dirty="0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001000" cy="4953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PIM: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http://datatracker.ietf.org/wg/pim/charter</a:t>
            </a: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/</a:t>
            </a: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The </a:t>
            </a:r>
            <a:r>
              <a:rPr lang="en-US" sz="1600" dirty="0"/>
              <a:t>Working </a:t>
            </a:r>
            <a:r>
              <a:rPr lang="en-US" sz="1600" dirty="0" smtClean="0"/>
              <a:t>Group charter includes: “Optimization </a:t>
            </a:r>
            <a:r>
              <a:rPr lang="en-US" sz="1600" dirty="0"/>
              <a:t>approaches for IGMP and MLD to adapt to link conditions in wireless and mobile networks and be more robust to packet loss</a:t>
            </a:r>
            <a:r>
              <a:rPr lang="en-US" sz="1600" dirty="0" smtClean="0"/>
              <a:t>.”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And a work item (April 2016) “submit </a:t>
            </a:r>
            <a:r>
              <a:rPr lang="en-US" sz="1600" dirty="0"/>
              <a:t>solutions for IGMP and MLD to adapt to wireless link </a:t>
            </a:r>
            <a:r>
              <a:rPr lang="en-US" sz="1600" dirty="0" smtClean="0"/>
              <a:t>conditions”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RFC 7761 published, Protocol Independent Multicast - Sparse Mode (PIM-SM): Protocol Specification (Revised), </a:t>
            </a:r>
            <a:r>
              <a:rPr lang="en-US" sz="1600" dirty="0" smtClean="0">
                <a:hlinkClick r:id="rId4"/>
              </a:rPr>
              <a:t>https://datatracker.ietf.org/doc/rfc7761/</a:t>
            </a:r>
            <a:r>
              <a:rPr lang="en-US" sz="1600" dirty="0" smtClean="0"/>
              <a:t>  </a:t>
            </a:r>
          </a:p>
          <a:p>
            <a:pPr lvl="1">
              <a:lnSpc>
                <a:spcPct val="80000"/>
              </a:lnSpc>
            </a:pPr>
            <a:endParaRPr lang="en-US" sz="1600" dirty="0" smtClean="0"/>
          </a:p>
          <a:p>
            <a:pPr>
              <a:lnSpc>
                <a:spcPct val="80000"/>
              </a:lnSpc>
            </a:pPr>
            <a:r>
              <a:rPr lang="en-US" sz="2000" dirty="0" smtClean="0"/>
              <a:t>Of interest: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Updated: </a:t>
            </a:r>
            <a:r>
              <a:rPr lang="en-US" sz="1600" dirty="0"/>
              <a:t>A YANG data model for Protocol-Independent Multicast (PIM), see </a:t>
            </a:r>
            <a:r>
              <a:rPr lang="en-US" sz="1600" dirty="0">
                <a:hlinkClick r:id="rId5"/>
              </a:rPr>
              <a:t>https://datatracker.ietf.org/doc/draft-ietf-pim-yang</a:t>
            </a:r>
            <a:r>
              <a:rPr lang="en-US" sz="1600" dirty="0" smtClean="0">
                <a:hlinkClick r:id="rId5"/>
              </a:rPr>
              <a:t>/</a:t>
            </a:r>
            <a:r>
              <a:rPr lang="en-US" sz="1600" dirty="0" smtClean="0"/>
              <a:t> and </a:t>
            </a:r>
            <a:r>
              <a:rPr lang="en-US" sz="1600" dirty="0"/>
              <a:t>A YANG data model for Internet Group Management Protocol (IGMP) and Multicast Listener Discovery (MLD), see </a:t>
            </a:r>
            <a:r>
              <a:rPr lang="en-US" sz="1600" dirty="0">
                <a:hlinkClick r:id="rId6"/>
              </a:rPr>
              <a:t>https://datatracker.ietf.org/doc/draft-ietf-pim-igmp-mld-yang</a:t>
            </a:r>
            <a:r>
              <a:rPr lang="en-US" sz="1600" dirty="0" smtClean="0">
                <a:hlinkClick r:id="rId6"/>
              </a:rPr>
              <a:t>/</a:t>
            </a:r>
            <a:r>
              <a:rPr lang="en-US" sz="1600" dirty="0" smtClean="0"/>
              <a:t> </a:t>
            </a:r>
            <a:endParaRPr lang="en-US" sz="1600" dirty="0"/>
          </a:p>
          <a:p>
            <a:pPr lvl="1">
              <a:lnSpc>
                <a:spcPct val="80000"/>
              </a:lnSpc>
            </a:pPr>
            <a:r>
              <a:rPr lang="en-US" sz="1600" dirty="0" smtClean="0"/>
              <a:t>RFC 2236: </a:t>
            </a:r>
            <a:r>
              <a:rPr lang="fr-FR" sz="1600" dirty="0"/>
              <a:t>Internet Group Management Protocol, Version </a:t>
            </a:r>
            <a:r>
              <a:rPr lang="fr-FR" sz="1600" dirty="0" smtClean="0"/>
              <a:t>2</a:t>
            </a:r>
            <a:r>
              <a:rPr lang="en-US" sz="1600" dirty="0" smtClean="0"/>
              <a:t> (</a:t>
            </a:r>
            <a:r>
              <a:rPr lang="en-US" sz="1600" dirty="0"/>
              <a:t>IPv4), </a:t>
            </a:r>
            <a:r>
              <a:rPr lang="en-US" sz="1600" dirty="0">
                <a:hlinkClick r:id="rId7"/>
              </a:rPr>
              <a:t>https://</a:t>
            </a:r>
            <a:r>
              <a:rPr lang="en-US" sz="1600" dirty="0" smtClean="0">
                <a:hlinkClick r:id="rId7"/>
              </a:rPr>
              <a:t>tools.ietf.org/html/rfc2236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RFC 2710: Multicast </a:t>
            </a:r>
            <a:r>
              <a:rPr lang="en-US" sz="1600" dirty="0"/>
              <a:t>Listener Discovery (MLD) </a:t>
            </a:r>
            <a:r>
              <a:rPr lang="en-US" sz="1600" dirty="0" smtClean="0"/>
              <a:t>for IPv6, </a:t>
            </a:r>
            <a:r>
              <a:rPr lang="en-US" sz="1600" dirty="0">
                <a:hlinkClick r:id="rId8"/>
              </a:rPr>
              <a:t>https://</a:t>
            </a:r>
            <a:r>
              <a:rPr lang="en-US" sz="1600" dirty="0" smtClean="0">
                <a:hlinkClick r:id="rId8"/>
              </a:rPr>
              <a:t>www.ietf.org/rfc/rfc2710.txt</a:t>
            </a:r>
            <a:r>
              <a:rPr lang="en-US" sz="1600" dirty="0" smtClean="0"/>
              <a:t> </a:t>
            </a:r>
          </a:p>
          <a:p>
            <a:pPr>
              <a:lnSpc>
                <a:spcPct val="80000"/>
              </a:lnSpc>
            </a:pPr>
            <a:endParaRPr lang="en-US" sz="2000" dirty="0" smtClean="0"/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285415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2016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 smtClean="0"/>
              <a:t>Deterministic Networking (DETNET)</a:t>
            </a:r>
            <a:endParaRPr lang="en-US" dirty="0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8001000" cy="4953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</a:pP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DETNET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https://datatracker.ietf.org/wg/detnet/charter</a:t>
            </a: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/</a:t>
            </a: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lvl="1"/>
            <a:r>
              <a:rPr lang="en-US" sz="1400" dirty="0"/>
              <a:t>The Deterministic Networking (</a:t>
            </a:r>
            <a:r>
              <a:rPr lang="en-US" sz="1400" dirty="0" err="1"/>
              <a:t>DetNet</a:t>
            </a:r>
            <a:r>
              <a:rPr lang="en-US" sz="1400" dirty="0"/>
              <a:t>) Working Group focuses </a:t>
            </a:r>
            <a:r>
              <a:rPr lang="en-US" sz="1400" dirty="0" smtClean="0"/>
              <a:t>on deterministic </a:t>
            </a:r>
            <a:r>
              <a:rPr lang="en-US" sz="1400" dirty="0"/>
              <a:t>data paths that operate over Layer 2 bridged and Layer </a:t>
            </a:r>
            <a:r>
              <a:rPr lang="en-US" sz="1400" dirty="0" smtClean="0"/>
              <a:t>3 routed </a:t>
            </a:r>
            <a:r>
              <a:rPr lang="en-US" sz="1400" dirty="0"/>
              <a:t>segments, where such paths can provide bounds on latency, loss</a:t>
            </a:r>
            <a:r>
              <a:rPr lang="en-US" sz="1400" dirty="0" smtClean="0"/>
              <a:t>, and </a:t>
            </a:r>
            <a:r>
              <a:rPr lang="en-US" sz="1400" dirty="0"/>
              <a:t>packet delay variation (jitter), and high reliability. </a:t>
            </a:r>
            <a:endParaRPr lang="en-US" sz="1400" dirty="0" smtClean="0"/>
          </a:p>
          <a:p>
            <a:pPr lvl="1"/>
            <a:r>
              <a:rPr lang="en-US" sz="1400" dirty="0" smtClean="0"/>
              <a:t>The Working Group </a:t>
            </a:r>
            <a:r>
              <a:rPr lang="en-US" sz="1400" dirty="0"/>
              <a:t>addresses Layer 3 aspects in support of applications </a:t>
            </a:r>
            <a:r>
              <a:rPr lang="en-US" sz="1400" dirty="0" smtClean="0"/>
              <a:t>requiring deterministic </a:t>
            </a:r>
            <a:r>
              <a:rPr lang="en-US" sz="1400" dirty="0"/>
              <a:t>networking. </a:t>
            </a:r>
            <a:endParaRPr lang="en-US" sz="1400" dirty="0" smtClean="0"/>
          </a:p>
          <a:p>
            <a:pPr lvl="1"/>
            <a:r>
              <a:rPr lang="en-US" sz="1400" dirty="0" smtClean="0"/>
              <a:t>The </a:t>
            </a:r>
            <a:r>
              <a:rPr lang="en-US" sz="1400" dirty="0"/>
              <a:t>Working Group collaborates with </a:t>
            </a:r>
            <a:r>
              <a:rPr lang="en-US" sz="1400" dirty="0" smtClean="0"/>
              <a:t>IEEE802.1 Time </a:t>
            </a:r>
            <a:r>
              <a:rPr lang="en-US" sz="1400" dirty="0"/>
              <a:t>Sensitive Networking (TSN), which is responsible for Layer </a:t>
            </a:r>
            <a:r>
              <a:rPr lang="en-US" sz="1400" dirty="0" smtClean="0"/>
              <a:t>2 operations</a:t>
            </a:r>
            <a:r>
              <a:rPr lang="en-US" sz="1400" dirty="0"/>
              <a:t>, to define a common architecture for both Layer 2 and </a:t>
            </a:r>
            <a:r>
              <a:rPr lang="en-US" sz="1400" dirty="0" smtClean="0"/>
              <a:t>Layer 3</a:t>
            </a:r>
            <a:r>
              <a:rPr lang="en-US" sz="1400" dirty="0"/>
              <a:t>. </a:t>
            </a:r>
            <a:endParaRPr lang="en-US" sz="1400" dirty="0" smtClean="0"/>
          </a:p>
          <a:p>
            <a:pPr lvl="1"/>
            <a:r>
              <a:rPr lang="en-US" sz="1400" dirty="0" smtClean="0"/>
              <a:t>Example </a:t>
            </a:r>
            <a:r>
              <a:rPr lang="en-US" sz="1400" dirty="0"/>
              <a:t>applications for deterministic networks include </a:t>
            </a:r>
            <a:r>
              <a:rPr lang="en-US" sz="1400" dirty="0" smtClean="0"/>
              <a:t>professional and </a:t>
            </a:r>
            <a:r>
              <a:rPr lang="en-US" sz="1400" dirty="0"/>
              <a:t>home audio/video, multimedia in transportation, engine </a:t>
            </a:r>
            <a:r>
              <a:rPr lang="en-US" sz="1400" dirty="0" smtClean="0"/>
              <a:t>control systems</a:t>
            </a:r>
            <a:r>
              <a:rPr lang="en-US" sz="1400" dirty="0"/>
              <a:t>, and other general industrial and vehicular applications </a:t>
            </a:r>
            <a:r>
              <a:rPr lang="en-US" sz="1400" dirty="0" smtClean="0"/>
              <a:t>being considered </a:t>
            </a:r>
            <a:r>
              <a:rPr lang="en-US" sz="1400" dirty="0"/>
              <a:t>by the IEEE 802.1 TSN Task Group.</a:t>
            </a:r>
          </a:p>
          <a:p>
            <a:pPr marL="0" indent="0">
              <a:buNone/>
            </a:pPr>
            <a:r>
              <a:rPr lang="en-US" sz="1800" dirty="0" smtClean="0"/>
              <a:t>Of interest:</a:t>
            </a:r>
          </a:p>
          <a:p>
            <a:pPr lvl="1"/>
            <a:r>
              <a:rPr lang="en-US" sz="1400" dirty="0" smtClean="0"/>
              <a:t>New: </a:t>
            </a:r>
            <a:r>
              <a:rPr lang="en-US" sz="1400" dirty="0" err="1"/>
              <a:t>DetNet</a:t>
            </a:r>
            <a:r>
              <a:rPr lang="en-US" sz="1400" dirty="0"/>
              <a:t> Data Plane Protocol and Solution Alternatives, see </a:t>
            </a:r>
            <a:r>
              <a:rPr lang="en-US" sz="1400" dirty="0">
                <a:hlinkClick r:id="rId4"/>
              </a:rPr>
              <a:t>https://datatracker.ietf.org/doc/draft-ietf-detnet-dp-alt</a:t>
            </a:r>
            <a:r>
              <a:rPr lang="en-US" sz="1400" dirty="0" smtClean="0">
                <a:hlinkClick r:id="rId4"/>
              </a:rPr>
              <a:t>/</a:t>
            </a:r>
            <a:r>
              <a:rPr lang="en-US" sz="1400" dirty="0" smtClean="0"/>
              <a:t> </a:t>
            </a:r>
          </a:p>
          <a:p>
            <a:pPr lvl="1"/>
            <a:r>
              <a:rPr lang="en-US" sz="1400" dirty="0"/>
              <a:t>New: Deterministic Networking Architecture, see </a:t>
            </a:r>
            <a:r>
              <a:rPr lang="en-US" sz="1400" dirty="0">
                <a:hlinkClick r:id="rId5"/>
              </a:rPr>
              <a:t>https://datatracker.ietf.org/doc/draft-ietf-detnet-architecture</a:t>
            </a:r>
            <a:r>
              <a:rPr lang="en-US" sz="1400" dirty="0" smtClean="0">
                <a:hlinkClick r:id="rId5"/>
              </a:rPr>
              <a:t>/</a:t>
            </a:r>
            <a:r>
              <a:rPr lang="en-US" sz="1400" dirty="0" smtClean="0"/>
              <a:t>  </a:t>
            </a:r>
          </a:p>
          <a:p>
            <a:pPr lvl="1"/>
            <a:r>
              <a:rPr lang="en-US" sz="1400" dirty="0" smtClean="0"/>
              <a:t>Updated: Deterministic Networking Use Cases, see </a:t>
            </a:r>
            <a:r>
              <a:rPr lang="en-US" sz="1400" dirty="0" smtClean="0">
                <a:hlinkClick r:id="rId6"/>
              </a:rPr>
              <a:t>https://datatracker.ietf.org/doc/draft-ietf-detnet-use-cases/</a:t>
            </a:r>
            <a:r>
              <a:rPr lang="en-US" sz="1400" dirty="0" smtClean="0"/>
              <a:t> (note 5.1.1, reference to </a:t>
            </a:r>
            <a:r>
              <a:rPr lang="en-US" sz="1400" dirty="0" err="1" smtClean="0"/>
              <a:t>WiFi</a:t>
            </a:r>
            <a:r>
              <a:rPr lang="en-US" sz="1400" dirty="0" smtClean="0"/>
              <a:t>)</a:t>
            </a:r>
          </a:p>
          <a:p>
            <a:pPr lvl="1"/>
            <a:r>
              <a:rPr lang="en-US" sz="1400" dirty="0" smtClean="0"/>
              <a:t>Updated: Deterministic </a:t>
            </a:r>
            <a:r>
              <a:rPr lang="en-US" sz="1400" dirty="0"/>
              <a:t>Networking Problem Statement, see </a:t>
            </a:r>
            <a:r>
              <a:rPr lang="en-US" sz="1400" dirty="0">
                <a:hlinkClick r:id="rId7"/>
              </a:rPr>
              <a:t>https://datatracker.ietf.org/doc/draft-ietf-detnet-problem-statement/</a:t>
            </a:r>
            <a:r>
              <a:rPr lang="en-US" sz="1400" dirty="0"/>
              <a:t> </a:t>
            </a:r>
          </a:p>
          <a:p>
            <a:pPr lvl="1"/>
            <a:r>
              <a:rPr lang="en-US" sz="1400" dirty="0" smtClean="0"/>
              <a:t>Integrated </a:t>
            </a:r>
            <a:r>
              <a:rPr lang="en-US" sz="1400" dirty="0"/>
              <a:t>Mobile </a:t>
            </a:r>
            <a:r>
              <a:rPr lang="en-US" sz="1400" dirty="0" err="1"/>
              <a:t>Fronthaul</a:t>
            </a:r>
            <a:r>
              <a:rPr lang="en-US" sz="1400" dirty="0"/>
              <a:t> and Backhaul, see </a:t>
            </a:r>
            <a:r>
              <a:rPr lang="en-US" sz="1400" dirty="0">
                <a:hlinkClick r:id="rId8"/>
              </a:rPr>
              <a:t>https://datatracker.ietf.org/doc/draft-huang-detnet-xhaul/</a:t>
            </a:r>
            <a:r>
              <a:rPr lang="en-US" sz="1400" dirty="0"/>
              <a:t> </a:t>
            </a:r>
          </a:p>
          <a:p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1660865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2016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Active Queue Management (AQM)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7244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Active Queue Management and Packet Scheduling Working Group website: </a:t>
            </a:r>
            <a:r>
              <a:rPr lang="en-US" sz="2000" dirty="0">
                <a:hlinkClick r:id="rId3"/>
              </a:rPr>
              <a:t>http://datatracker.ietf.org/wg/aqm/charter/</a:t>
            </a:r>
            <a:r>
              <a:rPr lang="en-US" sz="2000" dirty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20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IETF Recommendations Regarding Active Queue Management </a:t>
            </a:r>
            <a:r>
              <a:rPr lang="en-US" sz="1800" dirty="0"/>
              <a:t>to update </a:t>
            </a:r>
            <a:r>
              <a:rPr lang="en-US" sz="1800" dirty="0">
                <a:hlinkClick r:id="rId4"/>
              </a:rPr>
              <a:t>https://datatracker.ietf.org/doc/rfc2309</a:t>
            </a:r>
            <a:r>
              <a:rPr lang="en-US" sz="1800" dirty="0" smtClean="0">
                <a:hlinkClick r:id="rId4"/>
              </a:rPr>
              <a:t>/</a:t>
            </a:r>
            <a:r>
              <a:rPr lang="en-US" sz="1800" dirty="0" smtClean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Updates [Nov 2016]</a:t>
            </a:r>
            <a:endParaRPr lang="en-US" sz="1800" dirty="0"/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Updated: </a:t>
            </a:r>
            <a:r>
              <a:rPr lang="en-US" sz="1400" dirty="0"/>
              <a:t>Controlled Delay Active Queue </a:t>
            </a:r>
            <a:r>
              <a:rPr lang="en-US" sz="1400" dirty="0" smtClean="0"/>
              <a:t>Management</a:t>
            </a:r>
            <a:r>
              <a:rPr lang="en-US" sz="1400" dirty="0"/>
              <a:t>, see </a:t>
            </a:r>
            <a:r>
              <a:rPr lang="en-US" sz="1400" dirty="0">
                <a:hlinkClick r:id="rId5"/>
              </a:rPr>
              <a:t>https://datatracker.ietf.org/doc/draft-ietf-aqm-codel</a:t>
            </a:r>
            <a:r>
              <a:rPr lang="en-US" sz="1400" dirty="0" smtClean="0">
                <a:hlinkClick r:id="rId5"/>
              </a:rPr>
              <a:t>/</a:t>
            </a:r>
            <a:r>
              <a:rPr lang="en-US" sz="1400" dirty="0" smtClean="0"/>
              <a:t> </a:t>
            </a:r>
            <a:endParaRPr lang="en-US" sz="1400" dirty="0"/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Draft “</a:t>
            </a:r>
            <a:r>
              <a:rPr lang="en-US" sz="1400" b="1" dirty="0"/>
              <a:t>Guidelines for </a:t>
            </a:r>
            <a:r>
              <a:rPr lang="en-US" sz="1400" b="1" dirty="0" err="1"/>
              <a:t>DiffServ</a:t>
            </a:r>
            <a:r>
              <a:rPr lang="en-US" sz="1400" b="1" dirty="0"/>
              <a:t> to IEEE 802.11 </a:t>
            </a:r>
            <a:r>
              <a:rPr lang="en-US" sz="1400" b="1" dirty="0" smtClean="0"/>
              <a:t>Mapping”</a:t>
            </a:r>
            <a:r>
              <a:rPr lang="en-US" sz="1400" dirty="0" smtClean="0"/>
              <a:t>: </a:t>
            </a:r>
            <a:r>
              <a:rPr lang="en-US" sz="1400" u="sng" dirty="0">
                <a:hlinkClick r:id="rId6"/>
              </a:rPr>
              <a:t>https://</a:t>
            </a:r>
            <a:r>
              <a:rPr lang="en-US" sz="1400" u="sng" dirty="0" smtClean="0">
                <a:hlinkClick r:id="rId6"/>
              </a:rPr>
              <a:t>tools.ietf.org/html/draft-ietf-tsvwg-ieee-802-11-00</a:t>
            </a:r>
            <a:r>
              <a:rPr lang="en-US" sz="1400" u="sng" dirty="0" smtClean="0"/>
              <a:t> . </a:t>
            </a:r>
            <a:r>
              <a:rPr lang="en-US" sz="1400" dirty="0"/>
              <a:t>It is not intended to make any changes in priority mapping in 802.11 but does mention it extensively in Section </a:t>
            </a:r>
            <a:r>
              <a:rPr lang="en-US" sz="1400" dirty="0" smtClean="0"/>
              <a:t>2. Also see </a:t>
            </a:r>
            <a:r>
              <a:rPr lang="en-US" sz="1400" u="sng" dirty="0">
                <a:hlinkClick r:id="rId7"/>
              </a:rPr>
              <a:t>https://</a:t>
            </a:r>
            <a:r>
              <a:rPr lang="en-US" sz="1400" u="sng" dirty="0" smtClean="0">
                <a:hlinkClick r:id="rId7"/>
              </a:rPr>
              <a:t>www.ietf.org/proceedings/96/slides/slides-96-tsvwg-2.pdf</a:t>
            </a:r>
            <a:r>
              <a:rPr lang="en-US" sz="1400" u="sng" dirty="0" smtClean="0"/>
              <a:t> .</a:t>
            </a:r>
            <a:endParaRPr lang="en-US" sz="1400" dirty="0"/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In RFC Editor queue: The Benefits and Pitfalls of using Explicit Congestion Notification (ECN), see </a:t>
            </a:r>
            <a:r>
              <a:rPr lang="en-US" sz="1400" dirty="0" smtClean="0">
                <a:hlinkClick r:id="rId8"/>
              </a:rPr>
              <a:t>http://datatracker.ietf.org/doc/draft-ietf-aqm-ecn-benefits/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Published as RFC 7928: AQM Characterization Guidelines, see </a:t>
            </a:r>
            <a:r>
              <a:rPr lang="en-US" sz="1400" dirty="0">
                <a:hlinkClick r:id="rId9"/>
              </a:rPr>
              <a:t>https://datatracker.ietf.org/doc/rfc7928</a:t>
            </a:r>
            <a:r>
              <a:rPr lang="en-US" sz="1400" dirty="0" smtClean="0">
                <a:hlinkClick r:id="rId9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fr-FR" sz="1400" dirty="0" smtClean="0"/>
              <a:t>RFC 7567 </a:t>
            </a:r>
            <a:r>
              <a:rPr lang="fr-FR" sz="1400" dirty="0" err="1" smtClean="0"/>
              <a:t>published</a:t>
            </a:r>
            <a:r>
              <a:rPr lang="fr-FR" sz="1400" dirty="0" smtClean="0"/>
              <a:t>: IETF </a:t>
            </a:r>
            <a:r>
              <a:rPr lang="fr-FR" sz="1400" dirty="0" err="1" smtClean="0"/>
              <a:t>Recommendations</a:t>
            </a:r>
            <a:r>
              <a:rPr lang="fr-FR" sz="1400" dirty="0" smtClean="0"/>
              <a:t> </a:t>
            </a:r>
            <a:r>
              <a:rPr lang="fr-FR" sz="1400" dirty="0" err="1" smtClean="0"/>
              <a:t>Regarding</a:t>
            </a:r>
            <a:r>
              <a:rPr lang="fr-FR" sz="1400" dirty="0" smtClean="0"/>
              <a:t> Active Queue Management, </a:t>
            </a:r>
            <a:r>
              <a:rPr lang="fr-FR" sz="1400" dirty="0" err="1" smtClean="0"/>
              <a:t>see</a:t>
            </a:r>
            <a:r>
              <a:rPr lang="fr-FR" sz="1400" dirty="0" smtClean="0"/>
              <a:t> </a:t>
            </a:r>
            <a:r>
              <a:rPr lang="en-US" sz="1400" u="sng" dirty="0" smtClean="0">
                <a:hlinkClick r:id="rId10"/>
              </a:rPr>
              <a:t>https://tools.ietf.org/html/rfc7567</a:t>
            </a:r>
            <a:endParaRPr lang="en-US" sz="1400" u="sng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1153407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2016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81F113F3-1D5D-4BCE-8B40-EA9857490F2F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	This presentation contains the IEEE 802.11 – IETF liaison report for November 2016.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2016</a:t>
            </a:r>
            <a:endParaRPr lang="en-US" sz="180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E66F8ADD-C4EE-4089-AC69-0373AC6D7C56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IETF Meetings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848600" cy="4648200"/>
          </a:xfrm>
          <a:noFill/>
        </p:spPr>
        <p:txBody>
          <a:bodyPr/>
          <a:lstStyle/>
          <a:p>
            <a:r>
              <a:rPr lang="en-US" dirty="0" smtClean="0"/>
              <a:t>Upcoming Meetings:</a:t>
            </a:r>
          </a:p>
          <a:p>
            <a:pPr lvl="1"/>
            <a:r>
              <a:rPr lang="en-US" dirty="0" smtClean="0"/>
              <a:t>November 13-18, 2016 – Seoul Korea </a:t>
            </a:r>
          </a:p>
          <a:p>
            <a:pPr lvl="1"/>
            <a:r>
              <a:rPr lang="en-US" dirty="0" smtClean="0"/>
              <a:t>March 26-31, 2017 – Chicago </a:t>
            </a:r>
          </a:p>
          <a:p>
            <a:pPr lvl="1"/>
            <a:r>
              <a:rPr lang="en-US" dirty="0"/>
              <a:t>July 16-21, </a:t>
            </a:r>
            <a:r>
              <a:rPr lang="en-US" dirty="0" smtClean="0"/>
              <a:t>2017 – Prague </a:t>
            </a:r>
          </a:p>
          <a:p>
            <a:pPr lvl="1"/>
            <a:r>
              <a:rPr lang="en-US" dirty="0" smtClean="0"/>
              <a:t>November 12-17, 2017</a:t>
            </a:r>
            <a:r>
              <a:rPr lang="en-US" dirty="0"/>
              <a:t> – </a:t>
            </a:r>
            <a:r>
              <a:rPr lang="en-US" dirty="0" smtClean="0"/>
              <a:t>Singapore </a:t>
            </a:r>
          </a:p>
          <a:p>
            <a:r>
              <a:rPr lang="en-US" dirty="0" smtClean="0">
                <a:hlinkClick r:id="rId3"/>
              </a:rPr>
              <a:t>http://www.ietf.org</a:t>
            </a:r>
            <a:endParaRPr lang="en-US" dirty="0" smtClean="0"/>
          </a:p>
          <a:p>
            <a:pPr lvl="1"/>
            <a:r>
              <a:rPr lang="en-US" dirty="0" smtClean="0"/>
              <a:t>Newcomer training: </a:t>
            </a:r>
            <a:r>
              <a:rPr lang="en-US" u="sng" dirty="0">
                <a:hlinkClick r:id="rId4"/>
              </a:rPr>
              <a:t>https://www.ietf.org/edu/process-oriented-tutorials.html#newcomers</a:t>
            </a:r>
            <a:r>
              <a:rPr lang="en-US" dirty="0"/>
              <a:t> </a:t>
            </a:r>
          </a:p>
          <a:p>
            <a:pPr lvl="1"/>
            <a:r>
              <a:rPr lang="en-US" sz="1800" dirty="0" smtClean="0"/>
              <a:t>April 2016: Wireless </a:t>
            </a:r>
            <a:r>
              <a:rPr lang="en-US" sz="1800" dirty="0"/>
              <a:t>Tutorial (Donald Eastlake), 802.11 &amp; 802.15 tutorials (Dorothy Stanley, Charlie </a:t>
            </a:r>
            <a:r>
              <a:rPr lang="en-US" sz="1800" dirty="0" smtClean="0"/>
              <a:t>Perkins), see 11-16/500, July 2016: Pat Thaler &amp; Juan Carlos </a:t>
            </a:r>
            <a:r>
              <a:rPr lang="en-US" sz="1800" dirty="0"/>
              <a:t>– 802.1E (Privacy Considerations) and 802.c (Local MAC address usage) </a:t>
            </a:r>
            <a:r>
              <a:rPr lang="en-US" dirty="0" smtClean="0">
                <a:hlinkClick r:id="rId5"/>
              </a:rPr>
              <a:t>https</a:t>
            </a:r>
            <a:r>
              <a:rPr lang="en-US" dirty="0">
                <a:hlinkClick r:id="rId5"/>
              </a:rPr>
              <a:t>://</a:t>
            </a:r>
            <a:r>
              <a:rPr lang="en-US" dirty="0" smtClean="0">
                <a:hlinkClick r:id="rId5"/>
              </a:rPr>
              <a:t>www.ietf.org/edu/tutorials.html</a:t>
            </a:r>
            <a:r>
              <a:rPr lang="en-US" dirty="0" smtClean="0"/>
              <a:t> </a:t>
            </a:r>
          </a:p>
          <a:p>
            <a:pPr lvl="1"/>
            <a:r>
              <a:rPr lang="en-US" dirty="0">
                <a:hlinkClick r:id="rId6"/>
              </a:rPr>
              <a:t>http://tools.ietf.org/dailydose</a:t>
            </a:r>
            <a:r>
              <a:rPr lang="en-US" dirty="0" smtClean="0">
                <a:hlinkClick r:id="rId6"/>
              </a:rPr>
              <a:t>/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2016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IETF- IEEE 802 Liaison Activity 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876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Joint meetings, agenda and presentations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800" dirty="0" smtClean="0">
                <a:hlinkClick r:id="rId3"/>
              </a:rPr>
              <a:t>http://www.iab.org/activities/joint-activities/iab-ieee-coordination/</a:t>
            </a:r>
            <a:endParaRPr lang="en-US" sz="1800" dirty="0"/>
          </a:p>
          <a:p>
            <a:pPr lvl="1">
              <a:lnSpc>
                <a:spcPct val="80000"/>
              </a:lnSpc>
              <a:defRPr/>
            </a:pPr>
            <a:r>
              <a:rPr lang="en-US" sz="1800" dirty="0" smtClean="0"/>
              <a:t>2016-09-09 teleconference held; topics included Multicast, ITS, OWE, 5G, </a:t>
            </a:r>
            <a:r>
              <a:rPr lang="en-US" sz="1800" dirty="0" err="1" smtClean="0"/>
              <a:t>IoT</a:t>
            </a:r>
            <a:r>
              <a:rPr lang="en-US" sz="1800" dirty="0" smtClean="0"/>
              <a:t>, IRTF activities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800" dirty="0" smtClean="0"/>
              <a:t>Tutorial request: present 802.11/.15 updates in Nov 2016</a:t>
            </a:r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2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RFC </a:t>
            </a:r>
            <a:r>
              <a:rPr lang="en-US" sz="2000" dirty="0"/>
              <a:t>7241, “The IEEE 802/IETF Relationship”  has been published (</a:t>
            </a:r>
            <a:r>
              <a:rPr lang="en-US" sz="2000" dirty="0" smtClean="0"/>
              <a:t>RFC4441 </a:t>
            </a:r>
            <a:r>
              <a:rPr lang="en-US" sz="2000" dirty="0"/>
              <a:t>update)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4"/>
              </a:rPr>
              <a:t>https://datatracker.ietf.org/doc/rfc7241/</a:t>
            </a:r>
            <a:r>
              <a:rPr lang="en-US" sz="1600" dirty="0"/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IEEE </a:t>
            </a:r>
            <a:r>
              <a:rPr lang="en-US" sz="2000" dirty="0"/>
              <a:t>802 Liaisons list is available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u="sng" dirty="0">
                <a:hlinkClick r:id="rId5"/>
              </a:rPr>
              <a:t>http://</a:t>
            </a:r>
            <a:r>
              <a:rPr lang="en-US" sz="1600" u="sng" dirty="0" smtClean="0">
                <a:hlinkClick r:id="rId5"/>
              </a:rPr>
              <a:t>ieee-sa.centraldesktop.com/802liaisondb/FrontPage</a:t>
            </a: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802 </a:t>
            </a:r>
            <a:r>
              <a:rPr lang="en-US" sz="2000" dirty="0"/>
              <a:t>EC “IETF/IAB/IESG” 802 EC Standing Committee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Formed March 2014, Pat Thaler as </a:t>
            </a:r>
            <a:r>
              <a:rPr lang="en-US" sz="1600" dirty="0" smtClean="0"/>
              <a:t>chair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Met during November 2016 Plenary: Tuesday PM1, reviewed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Next meeting during March 2017 plenary</a:t>
            </a: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2249265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2016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dirty="0" smtClean="0"/>
              <a:t>Multicast Topics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8001000" cy="51054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>
              <a:lnSpc>
                <a:spcPct val="80000"/>
              </a:lnSpc>
            </a:pPr>
            <a:r>
              <a:rPr lang="en-US" sz="2000" dirty="0" smtClean="0"/>
              <a:t>Multicast issues were discussed at the IETF-IEEE 802 meeting Sept 29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2015 and a presentation given at the November 2015 IETF meeting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See </a:t>
            </a:r>
            <a:r>
              <a:rPr lang="en-US" sz="1600" dirty="0">
                <a:hlinkClick r:id="rId3"/>
              </a:rPr>
              <a:t>https://</a:t>
            </a:r>
            <a:r>
              <a:rPr lang="en-US" sz="1600" dirty="0" smtClean="0">
                <a:hlinkClick r:id="rId3"/>
              </a:rPr>
              <a:t>mentor.ieee.org/802.11/dcn/15/11-15-1261-02-0arc-mulicast-performance-optimization-features-overview-for-ietf-nov-2015.ppt</a:t>
            </a:r>
            <a:r>
              <a:rPr lang="en-US" sz="1600" dirty="0" smtClean="0"/>
              <a:t> 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Further actions: </a:t>
            </a:r>
            <a:r>
              <a:rPr lang="en-US" sz="1600" dirty="0" err="1" smtClean="0"/>
              <a:t>ietf</a:t>
            </a:r>
            <a:r>
              <a:rPr lang="en-US" sz="1600" dirty="0" smtClean="0"/>
              <a:t> mailing list has been established for ongoing discussion, will include additional 802. wireless groups</a:t>
            </a:r>
            <a:r>
              <a:rPr lang="en-US" sz="1600" dirty="0"/>
              <a:t>, see </a:t>
            </a:r>
            <a:r>
              <a:rPr lang="en-US" sz="1600" dirty="0">
                <a:hlinkClick r:id="rId4"/>
              </a:rPr>
              <a:t>http://</a:t>
            </a:r>
            <a:r>
              <a:rPr lang="en-US" sz="1600" dirty="0" smtClean="0">
                <a:hlinkClick r:id="rId4"/>
              </a:rPr>
              <a:t>www.ieee802.org/11/email/stds-802-11/msg01838.html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Multicast considerations Internet draft describing use cases, issues, etc. under development, </a:t>
            </a:r>
            <a:r>
              <a:rPr lang="en-US" sz="1600" dirty="0"/>
              <a:t>see </a:t>
            </a:r>
            <a:r>
              <a:rPr lang="en-US" sz="1600" dirty="0">
                <a:hlinkClick r:id="rId5"/>
              </a:rPr>
              <a:t>https://</a:t>
            </a:r>
            <a:r>
              <a:rPr lang="en-US" sz="1600" dirty="0" smtClean="0">
                <a:hlinkClick r:id="rId5"/>
              </a:rPr>
              <a:t>tools.ietf.org/html/draft-perkins-intarea-multicast-ieee802-01</a:t>
            </a:r>
            <a:r>
              <a:rPr lang="en-US" sz="16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Insights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Multicast used for multiple types of traffic including ARP/ND, routing protocols, video applications, and these might need to be transmitted at different MCS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Implementations might consider APIs to allow MCS differentiation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Current Proxy ND support does not address Secure ND, see RFC 3971</a:t>
            </a:r>
          </a:p>
          <a:p>
            <a:pPr lvl="1">
              <a:lnSpc>
                <a:spcPct val="80000"/>
              </a:lnSpc>
            </a:pPr>
            <a:r>
              <a:rPr lang="en-US" sz="1600" b="1" dirty="0" smtClean="0"/>
              <a:t>RFC 6775, Neighbor Discovery Optimization for IPv6 over Low-Power Wireless Personal Area Networks (6LoWPANs) defines a registration mechanism for accomplishing proxy ND: </a:t>
            </a:r>
            <a:r>
              <a:rPr lang="en-US" sz="1600" b="1" dirty="0" err="1" smtClean="0"/>
              <a:t>IoT</a:t>
            </a:r>
            <a:r>
              <a:rPr lang="en-US" sz="1600" b="1" dirty="0" smtClean="0"/>
              <a:t> and other applications motivating registration over discovery</a:t>
            </a:r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51121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2016</a:t>
            </a:r>
            <a:endParaRPr lang="en-US" sz="180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E66F8ADD-C4EE-4089-AC69-0373AC6D7C56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IETF BOFs at IETF November 13-18, 2016 meeting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153400" cy="4648200"/>
          </a:xfrm>
          <a:noFill/>
        </p:spPr>
        <p:txBody>
          <a:bodyPr/>
          <a:lstStyle/>
          <a:p>
            <a:endParaRPr lang="en-US" sz="2000" dirty="0" smtClean="0"/>
          </a:p>
          <a:p>
            <a:r>
              <a:rPr lang="en-US" sz="2000" dirty="0" smtClean="0"/>
              <a:t>See </a:t>
            </a:r>
            <a:r>
              <a:rPr lang="en-US" sz="2000" dirty="0">
                <a:hlinkClick r:id="rId3"/>
              </a:rPr>
              <a:t>https://datatracker.ietf.org/wg/bofs</a:t>
            </a:r>
            <a:r>
              <a:rPr lang="en-US" sz="2000" dirty="0" smtClean="0">
                <a:hlinkClick r:id="rId3"/>
              </a:rPr>
              <a:t>/</a:t>
            </a:r>
            <a:r>
              <a:rPr lang="en-US" sz="2000" dirty="0" smtClean="0"/>
              <a:t> </a:t>
            </a:r>
          </a:p>
          <a:p>
            <a:endParaRPr lang="en-US" sz="2000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718415"/>
              </p:ext>
            </p:extLst>
          </p:nvPr>
        </p:nvGraphicFramePr>
        <p:xfrm>
          <a:off x="1066800" y="2875632"/>
          <a:ext cx="6977557" cy="1787808"/>
        </p:xfrm>
        <a:graphic>
          <a:graphicData uri="http://schemas.openxmlformats.org/drawingml/2006/table">
            <a:tbl>
              <a:tblPr/>
              <a:tblGrid>
                <a:gridCol w="1524000"/>
                <a:gridCol w="5453557"/>
              </a:tblGrid>
              <a:tr h="496614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hlinkClick r:id="rId4"/>
                        </a:rPr>
                        <a:t>banana</a:t>
                      </a:r>
                      <a:endParaRPr lang="en-US" sz="1800" b="1" dirty="0"/>
                    </a:p>
                  </a:txBody>
                  <a:tcPr marL="70945" marR="70945" marT="35472" marB="35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BANdwidth</a:t>
                      </a:r>
                      <a:r>
                        <a:rPr lang="en-US" dirty="0" smtClean="0"/>
                        <a:t> Aggregation for </a:t>
                      </a:r>
                      <a:r>
                        <a:rPr lang="en-US" dirty="0" err="1" smtClean="0"/>
                        <a:t>interNet</a:t>
                      </a:r>
                      <a:r>
                        <a:rPr lang="en-US" dirty="0" smtClean="0"/>
                        <a:t> Access</a:t>
                      </a:r>
                      <a:r>
                        <a:rPr lang="en-US" sz="1800" dirty="0" smtClean="0"/>
                        <a:t>, also see </a:t>
                      </a:r>
                      <a:r>
                        <a:rPr lang="en-US" sz="1800" dirty="0" smtClean="0">
                          <a:hlinkClick r:id="rId4"/>
                        </a:rPr>
                        <a:t>https://datatracker.ietf.org/wg/banana/charter/</a:t>
                      </a:r>
                      <a:r>
                        <a:rPr lang="en-US" sz="1800" dirty="0" smtClean="0"/>
                        <a:t> and </a:t>
                      </a:r>
                      <a:r>
                        <a:rPr lang="en-US" sz="1800" dirty="0" smtClean="0">
                          <a:hlinkClick r:id="rId5"/>
                        </a:rPr>
                        <a:t>https://datatracker.ietf.org/doc/draft-zhang-banana-problem-statement/</a:t>
                      </a:r>
                      <a:r>
                        <a:rPr lang="en-US" sz="1800" dirty="0" smtClean="0"/>
                        <a:t> </a:t>
                      </a:r>
                      <a:endParaRPr lang="en-US" sz="1800" dirty="0"/>
                    </a:p>
                  </a:txBody>
                  <a:tcPr marL="70945" marR="70945" marT="35472" marB="35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23416">
                <a:tc>
                  <a:txBody>
                    <a:bodyPr/>
                    <a:lstStyle/>
                    <a:p>
                      <a:r>
                        <a:rPr lang="en-US" sz="1800" b="1" dirty="0" err="1" smtClean="0">
                          <a:hlinkClick r:id="rId6"/>
                        </a:rPr>
                        <a:t>dnsbundled</a:t>
                      </a:r>
                      <a:endParaRPr lang="en-US" sz="1800" b="1" dirty="0"/>
                    </a:p>
                  </a:txBody>
                  <a:tcPr marL="70945" marR="70945" marT="35472" marB="35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Bundled Domains, also</a:t>
                      </a:r>
                      <a:r>
                        <a:rPr lang="en-US" baseline="0" dirty="0" smtClean="0"/>
                        <a:t> see </a:t>
                      </a:r>
                      <a:r>
                        <a:rPr lang="en-US" baseline="0" dirty="0" smtClean="0">
                          <a:hlinkClick r:id="rId6"/>
                        </a:rPr>
                        <a:t>https://datatracker.ietf.org/wg/dnsbundled/charter/</a:t>
                      </a:r>
                      <a:r>
                        <a:rPr lang="en-US" baseline="0" dirty="0" smtClean="0"/>
                        <a:t> </a:t>
                      </a:r>
                      <a:endParaRPr lang="en-US" sz="1800" dirty="0"/>
                    </a:p>
                  </a:txBody>
                  <a:tcPr marL="70945" marR="70945" marT="35472" marB="35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538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2016</a:t>
            </a:r>
            <a:endParaRPr lang="en-US" sz="180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E66F8ADD-C4EE-4089-AC69-0373AC6D7C56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IETF Charters under consideration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153400" cy="4648200"/>
          </a:xfrm>
          <a:noFill/>
        </p:spPr>
        <p:txBody>
          <a:bodyPr/>
          <a:lstStyle/>
          <a:p>
            <a:endParaRPr lang="en-US" sz="2000" dirty="0" smtClean="0"/>
          </a:p>
          <a:p>
            <a:r>
              <a:rPr lang="en-US" sz="2000" dirty="0"/>
              <a:t>IPv6 over Low Power Wide-Area Networks (</a:t>
            </a:r>
            <a:r>
              <a:rPr lang="en-US" sz="2000" dirty="0" err="1"/>
              <a:t>lpwan</a:t>
            </a:r>
            <a:r>
              <a:rPr lang="en-US" sz="2000" dirty="0" smtClean="0"/>
              <a:t>),  see </a:t>
            </a:r>
            <a:r>
              <a:rPr lang="en-US" sz="2000" u="sng" dirty="0">
                <a:hlinkClick r:id="rId3"/>
              </a:rPr>
              <a:t>https://datatracker.ietf.org/doc/charter-ietf-lpwan/</a:t>
            </a:r>
            <a:r>
              <a:rPr lang="en-US" sz="2000" dirty="0"/>
              <a:t> </a:t>
            </a:r>
            <a:r>
              <a:rPr lang="en-US" sz="2000" dirty="0" smtClean="0"/>
              <a:t>and also </a:t>
            </a:r>
            <a:r>
              <a:rPr lang="en-US" sz="2000" dirty="0" smtClean="0">
                <a:hlinkClick r:id="rId4"/>
              </a:rPr>
              <a:t>https</a:t>
            </a:r>
            <a:r>
              <a:rPr lang="en-US" sz="2000" dirty="0">
                <a:hlinkClick r:id="rId4"/>
              </a:rPr>
              <a:t>://</a:t>
            </a:r>
            <a:r>
              <a:rPr lang="en-US" sz="2000" dirty="0" smtClean="0">
                <a:hlinkClick r:id="rId4"/>
              </a:rPr>
              <a:t>tools.ietf.org/html/draft-farrell-lpwan-overview-04</a:t>
            </a:r>
            <a:r>
              <a:rPr lang="en-US" sz="2000" dirty="0" smtClean="0"/>
              <a:t> </a:t>
            </a:r>
            <a:br>
              <a:rPr lang="en-US" sz="2000" dirty="0" smtClean="0"/>
            </a:br>
            <a:endParaRPr lang="en-US" sz="2000" u="sng" dirty="0" smtClean="0"/>
          </a:p>
          <a:p>
            <a:r>
              <a:rPr lang="en-US" sz="2000" dirty="0" smtClean="0"/>
              <a:t>IP </a:t>
            </a:r>
            <a:r>
              <a:rPr lang="en-US" sz="2000" dirty="0"/>
              <a:t>Wireless Access in Vehicular Environments (</a:t>
            </a:r>
            <a:r>
              <a:rPr lang="en-US" sz="2000" dirty="0" err="1"/>
              <a:t>ipwave</a:t>
            </a:r>
            <a:r>
              <a:rPr lang="en-US" sz="2000" dirty="0" smtClean="0"/>
              <a:t>), </a:t>
            </a:r>
            <a:r>
              <a:rPr lang="en-US" sz="2000" dirty="0"/>
              <a:t>see </a:t>
            </a:r>
            <a:r>
              <a:rPr lang="en-US" sz="2000" dirty="0">
                <a:hlinkClick r:id="rId5"/>
              </a:rPr>
              <a:t>https://datatracker.ietf.org/doc/charter-ietf-ipwave</a:t>
            </a:r>
            <a:r>
              <a:rPr lang="en-US" sz="2000" dirty="0" smtClean="0">
                <a:hlinkClick r:id="rId5"/>
              </a:rPr>
              <a:t>/</a:t>
            </a:r>
            <a:r>
              <a:rPr lang="en-US" sz="2000" dirty="0" smtClean="0"/>
              <a:t> and also </a:t>
            </a:r>
            <a:r>
              <a:rPr lang="en-US" sz="2000" dirty="0">
                <a:hlinkClick r:id="rId6"/>
              </a:rPr>
              <a:t>https://datatracker.ietf.org/wg/its/documents/</a:t>
            </a:r>
            <a:r>
              <a:rPr lang="en-US" sz="2000" dirty="0"/>
              <a:t> </a:t>
            </a:r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622393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2016</a:t>
            </a:r>
            <a:endParaRPr lang="en-US" sz="180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E66F8ADD-C4EE-4089-AC69-0373AC6D7C56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IRTF Drafts of interest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153400" cy="4648200"/>
          </a:xfrm>
          <a:noFill/>
        </p:spPr>
        <p:txBody>
          <a:bodyPr/>
          <a:lstStyle/>
          <a:p>
            <a:endParaRPr lang="en-US" sz="2000" dirty="0" smtClean="0"/>
          </a:p>
          <a:p>
            <a:r>
              <a:rPr lang="en-US" sz="2000" dirty="0" smtClean="0"/>
              <a:t>Recall PKEX removed from 11ai, modified protocol review and discussion in IRTF: Password-authenticated </a:t>
            </a:r>
            <a:r>
              <a:rPr lang="en-US" sz="2000" dirty="0"/>
              <a:t>protocol to allow two devices to exchange "raw" (uncertified) public keys and establish trust that the keys belong to their respective identities </a:t>
            </a:r>
            <a:r>
              <a:rPr lang="en-US" sz="2000" dirty="0" smtClean="0"/>
              <a:t>(PKEX) see </a:t>
            </a:r>
            <a:r>
              <a:rPr lang="en-US" sz="2000" u="sng" dirty="0">
                <a:hlinkClick r:id="rId3"/>
              </a:rPr>
              <a:t>https://</a:t>
            </a:r>
            <a:r>
              <a:rPr lang="en-US" sz="2000" u="sng" dirty="0" smtClean="0">
                <a:hlinkClick r:id="rId3"/>
              </a:rPr>
              <a:t>www.ietf.org/id/draft-harkins-pkex-01.txt</a:t>
            </a:r>
            <a:r>
              <a:rPr lang="en-US" sz="2000" u="sng" dirty="0" smtClean="0"/>
              <a:t> 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u="sng" dirty="0" smtClean="0"/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69329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2016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 Interest to Smart Grid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724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6LO</a:t>
            </a:r>
          </a:p>
          <a:p>
            <a:pPr lvl="1">
              <a:lnSpc>
                <a:spcPct val="80000"/>
              </a:lnSpc>
            </a:pPr>
            <a:r>
              <a:rPr lang="en-GB" sz="14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</a:t>
            </a:r>
            <a:r>
              <a:rPr lang="en-GB" sz="14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Group website: </a:t>
            </a:r>
            <a:r>
              <a:rPr lang="en-GB" sz="1400" dirty="0">
                <a:hlinkClick r:id="rId3"/>
              </a:rPr>
              <a:t>http://datatracker.ietf.org/wg/6lo/charter</a:t>
            </a:r>
            <a:r>
              <a:rPr lang="en-GB" sz="1400" dirty="0" smtClean="0">
                <a:hlinkClick r:id="rId3"/>
              </a:rPr>
              <a:t>/</a:t>
            </a:r>
            <a:r>
              <a:rPr lang="en-GB" sz="14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Focus</a:t>
            </a:r>
            <a:r>
              <a:rPr lang="en-US" sz="1400" dirty="0"/>
              <a:t>: IPv6 over Networks of Resource-constrained </a:t>
            </a:r>
            <a:r>
              <a:rPr lang="en-US" sz="1400" dirty="0" smtClean="0"/>
              <a:t>Nodes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See WNG presentation: </a:t>
            </a:r>
            <a:r>
              <a:rPr lang="en-US" sz="1400" dirty="0">
                <a:hlinkClick r:id="rId4"/>
              </a:rPr>
              <a:t>https://</a:t>
            </a:r>
            <a:r>
              <a:rPr lang="en-US" sz="1400" dirty="0" smtClean="0">
                <a:hlinkClick r:id="rId4"/>
              </a:rPr>
              <a:t>mentor.ieee.org/802.11/dcn/15/11-15-1085-00-0wng-6lowpan-over-802-11.pptx</a:t>
            </a:r>
            <a:r>
              <a:rPr lang="en-US" sz="1400" dirty="0"/>
              <a:t> </a:t>
            </a:r>
            <a:r>
              <a:rPr lang="en-US" sz="1400" dirty="0" smtClean="0"/>
              <a:t>and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>
                <a:hlinkClick r:id="rId5"/>
              </a:rPr>
              <a:t>http</a:t>
            </a:r>
            <a:r>
              <a:rPr lang="en-US" sz="1400" dirty="0">
                <a:hlinkClick r:id="rId5"/>
              </a:rPr>
              <a:t>://datatracker.ietf.org/doc/draft-delcarpio-6lo-wlanah</a:t>
            </a:r>
            <a:r>
              <a:rPr lang="en-US" sz="1400" dirty="0" smtClean="0">
                <a:hlinkClick r:id="rId5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>
                <a:hlinkClick r:id="rId6"/>
              </a:rPr>
              <a:t>https://</a:t>
            </a:r>
            <a:r>
              <a:rPr lang="en-US" sz="1400" dirty="0" smtClean="0">
                <a:hlinkClick r:id="rId6"/>
              </a:rPr>
              <a:t>tools.ietf.org/html/draft-thubert-6lo-routing-dispatch-06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>
                <a:hlinkClick r:id="rId7"/>
              </a:rPr>
              <a:t>https://</a:t>
            </a:r>
            <a:r>
              <a:rPr lang="en-US" sz="1400" dirty="0" smtClean="0">
                <a:hlinkClick r:id="rId7"/>
              </a:rPr>
              <a:t>tools.ietf.org/html/draft-thubert-6lo-backbone-router-02</a:t>
            </a:r>
            <a:r>
              <a:rPr lang="en-US" sz="1400" dirty="0" smtClean="0"/>
              <a:t> </a:t>
            </a:r>
            <a:endParaRPr lang="en-US" sz="1400" dirty="0"/>
          </a:p>
          <a:p>
            <a:pPr lvl="1">
              <a:lnSpc>
                <a:spcPct val="80000"/>
              </a:lnSpc>
            </a:pPr>
            <a:r>
              <a:rPr lang="en-US" sz="1400" dirty="0" smtClean="0"/>
              <a:t>Unique </a:t>
            </a:r>
            <a:r>
              <a:rPr lang="en-US" sz="1400" dirty="0"/>
              <a:t>IPv6 Prefix Per Host, </a:t>
            </a:r>
            <a:r>
              <a:rPr lang="en-US" sz="1400" dirty="0">
                <a:hlinkClick r:id="rId8"/>
              </a:rPr>
              <a:t>https://</a:t>
            </a:r>
            <a:r>
              <a:rPr lang="en-US" sz="1400" dirty="0" smtClean="0">
                <a:hlinkClick r:id="rId8"/>
              </a:rPr>
              <a:t>tools.ietf.org/html/draft-jjmb-v6ops-unique-ipv6-prefix-per-host-00</a:t>
            </a:r>
            <a:r>
              <a:rPr lang="en-US" sz="1400" dirty="0" smtClean="0"/>
              <a:t>  </a:t>
            </a:r>
          </a:p>
          <a:p>
            <a:pPr lvl="2">
              <a:lnSpc>
                <a:spcPct val="80000"/>
              </a:lnSpc>
            </a:pPr>
            <a:r>
              <a:rPr lang="en-US" sz="1400" i="1" dirty="0" smtClean="0"/>
              <a:t>The </a:t>
            </a:r>
            <a:r>
              <a:rPr lang="en-US" sz="1400" i="1" dirty="0"/>
              <a:t>concepts in this document were originally developed as part of a large scale, production deployment of IPv6 support for a community Wi-Fi service</a:t>
            </a:r>
            <a:r>
              <a:rPr lang="en-US" sz="1400" i="1" dirty="0" smtClean="0"/>
              <a:t>. </a:t>
            </a:r>
            <a:br>
              <a:rPr lang="en-US" sz="1400" i="1" dirty="0" smtClean="0"/>
            </a:br>
            <a:endParaRPr lang="en-US" sz="1400" i="1" dirty="0"/>
          </a:p>
          <a:p>
            <a:pPr>
              <a:lnSpc>
                <a:spcPct val="80000"/>
              </a:lnSpc>
            </a:pPr>
            <a:r>
              <a:rPr lang="en-US" sz="1800" dirty="0" smtClean="0"/>
              <a:t> ROLL: </a:t>
            </a:r>
            <a:r>
              <a:rPr lang="en-GB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Group website: </a:t>
            </a:r>
            <a:r>
              <a:rPr lang="en-GB" sz="1800" b="0" dirty="0">
                <a:hlinkClick r:id="rId9"/>
              </a:rPr>
              <a:t>http://datatracker.ietf.org/wg/roll/</a:t>
            </a:r>
            <a:r>
              <a:rPr lang="en-GB" sz="1800" dirty="0"/>
              <a:t> </a:t>
            </a:r>
          </a:p>
          <a:p>
            <a:pPr lvl="1"/>
            <a:r>
              <a:rPr lang="en-US" sz="1400" dirty="0"/>
              <a:t>Focus: Routing over Low Power and </a:t>
            </a:r>
            <a:r>
              <a:rPr lang="en-US" sz="1400" dirty="0" err="1"/>
              <a:t>Lossy</a:t>
            </a:r>
            <a:r>
              <a:rPr lang="en-US" sz="1400" dirty="0"/>
              <a:t> </a:t>
            </a:r>
            <a:r>
              <a:rPr lang="en-US" sz="1400" dirty="0" smtClean="0"/>
              <a:t>Networks</a:t>
            </a:r>
          </a:p>
          <a:p>
            <a:pPr lvl="1"/>
            <a:r>
              <a:rPr lang="en-US" sz="1400" dirty="0" smtClean="0"/>
              <a:t>Of interest: </a:t>
            </a:r>
            <a:r>
              <a:rPr lang="en-US" sz="1400" b="1" dirty="0" smtClean="0">
                <a:hlinkClick r:id="rId10"/>
              </a:rPr>
              <a:t>https://tools.ietf.org/html/draft-ietf-6lo-ethertype-request-01</a:t>
            </a:r>
            <a:r>
              <a:rPr lang="en-US" sz="1400" b="1" dirty="0" smtClean="0"/>
              <a:t> </a:t>
            </a:r>
          </a:p>
          <a:p>
            <a:r>
              <a:rPr lang="en-GB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CORE : (</a:t>
            </a:r>
            <a:r>
              <a:rPr lang="en-US" sz="1800" dirty="0"/>
              <a:t>Constrained </a:t>
            </a:r>
            <a:r>
              <a:rPr lang="en-US" sz="1800" dirty="0" err="1"/>
              <a:t>RESTful</a:t>
            </a:r>
            <a:r>
              <a:rPr lang="en-US" sz="1800" dirty="0"/>
              <a:t> Environments)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b="0" dirty="0">
                <a:hlinkClick r:id="rId11"/>
              </a:rPr>
              <a:t>http://datatracker.ietf.org/wg/core/</a:t>
            </a:r>
            <a:r>
              <a:rPr lang="en-GB" sz="1800" b="0" dirty="0"/>
              <a:t> </a:t>
            </a:r>
            <a:endParaRPr lang="en-GB" sz="1800" dirty="0"/>
          </a:p>
          <a:p>
            <a:pPr lvl="1"/>
            <a:r>
              <a:rPr lang="en-US" sz="1400" dirty="0"/>
              <a:t>Focus: framework for resource-oriented applications intended to run on constrained </a:t>
            </a:r>
            <a:r>
              <a:rPr lang="en-US" sz="1400" dirty="0" smtClean="0"/>
              <a:t>IP </a:t>
            </a:r>
            <a:r>
              <a:rPr lang="en-US" sz="1400" dirty="0"/>
              <a:t>networks. </a:t>
            </a:r>
            <a:endParaRPr lang="en-US" sz="1400" dirty="0" smtClean="0"/>
          </a:p>
          <a:p>
            <a:pPr marL="0" indent="0">
              <a:buNone/>
            </a:pPr>
            <a:endParaRPr lang="en-US" sz="1400" dirty="0"/>
          </a:p>
          <a:p>
            <a:endParaRPr lang="en-US" sz="14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u="sng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007294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88905</TotalTime>
  <Words>2207</Words>
  <Application>Microsoft Office PowerPoint</Application>
  <PresentationFormat>On-screen Show (4:3)</PresentationFormat>
  <Paragraphs>407</Paragraphs>
  <Slides>19</Slides>
  <Notes>19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802-11-Submission</vt:lpstr>
      <vt:lpstr>Document</vt:lpstr>
      <vt:lpstr>IEEE 802.11-IETF Liaison Report</vt:lpstr>
      <vt:lpstr>Abstract</vt:lpstr>
      <vt:lpstr>IETF Meetings</vt:lpstr>
      <vt:lpstr>IETF- IEEE 802 Liaison Activity  </vt:lpstr>
      <vt:lpstr>Multicast Topics</vt:lpstr>
      <vt:lpstr>IETF BOFs at IETF November 13-18, 2016 meeting</vt:lpstr>
      <vt:lpstr>IETF Charters under consideration</vt:lpstr>
      <vt:lpstr>IRTF Drafts of interest</vt:lpstr>
      <vt:lpstr>Of Interest to Smart Grid</vt:lpstr>
      <vt:lpstr>CAPPORT WG</vt:lpstr>
      <vt:lpstr>RADEXT WG</vt:lpstr>
      <vt:lpstr>Home Networking (homenet) WG</vt:lpstr>
      <vt:lpstr>Operations Area Working Group</vt:lpstr>
      <vt:lpstr>Transport Layer Security (TLS)</vt:lpstr>
      <vt:lpstr>Extensions for Scalable DNS Service Discovery (dnssd)</vt:lpstr>
      <vt:lpstr>Of Interest: Network-Based Mobility Extensions (NETEXT)</vt:lpstr>
      <vt:lpstr>Protocols for IP Multicast (PIM)</vt:lpstr>
      <vt:lpstr>Deterministic Networking (DETNET)</vt:lpstr>
      <vt:lpstr>Active Queue Management (AQM)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IETF Liaison Report</dc:title>
  <dc:creator>Dorothy Stanley</dc:creator>
  <cp:lastModifiedBy>Dorothy Stanley</cp:lastModifiedBy>
  <cp:revision>618</cp:revision>
  <cp:lastPrinted>1998-02-10T13:28:06Z</cp:lastPrinted>
  <dcterms:created xsi:type="dcterms:W3CDTF">2005-01-04T21:26:55Z</dcterms:created>
  <dcterms:modified xsi:type="dcterms:W3CDTF">2016-11-08T19:51:19Z</dcterms:modified>
</cp:coreProperties>
</file>