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2"/>
  </p:notesMasterIdLst>
  <p:handoutMasterIdLst>
    <p:handoutMasterId r:id="rId113"/>
  </p:handoutMasterIdLst>
  <p:sldIdLst>
    <p:sldId id="269" r:id="rId2"/>
    <p:sldId id="270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40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0" r:id="rId48"/>
    <p:sldId id="361" r:id="rId49"/>
    <p:sldId id="362" r:id="rId50"/>
    <p:sldId id="363" r:id="rId51"/>
    <p:sldId id="364" r:id="rId52"/>
    <p:sldId id="365" r:id="rId53"/>
    <p:sldId id="366" r:id="rId54"/>
    <p:sldId id="367" r:id="rId55"/>
    <p:sldId id="368" r:id="rId56"/>
    <p:sldId id="369" r:id="rId57"/>
    <p:sldId id="370" r:id="rId58"/>
    <p:sldId id="371" r:id="rId59"/>
    <p:sldId id="372" r:id="rId60"/>
    <p:sldId id="373" r:id="rId61"/>
    <p:sldId id="374" r:id="rId62"/>
    <p:sldId id="375" r:id="rId63"/>
    <p:sldId id="376" r:id="rId64"/>
    <p:sldId id="377" r:id="rId65"/>
    <p:sldId id="378" r:id="rId66"/>
    <p:sldId id="379" r:id="rId67"/>
    <p:sldId id="380" r:id="rId68"/>
    <p:sldId id="381" r:id="rId69"/>
    <p:sldId id="382" r:id="rId70"/>
    <p:sldId id="383" r:id="rId71"/>
    <p:sldId id="384" r:id="rId72"/>
    <p:sldId id="385" r:id="rId73"/>
    <p:sldId id="386" r:id="rId74"/>
    <p:sldId id="387" r:id="rId75"/>
    <p:sldId id="388" r:id="rId76"/>
    <p:sldId id="389" r:id="rId77"/>
    <p:sldId id="390" r:id="rId78"/>
    <p:sldId id="391" r:id="rId79"/>
    <p:sldId id="392" r:id="rId80"/>
    <p:sldId id="393" r:id="rId81"/>
    <p:sldId id="394" r:id="rId82"/>
    <p:sldId id="395" r:id="rId83"/>
    <p:sldId id="396" r:id="rId84"/>
    <p:sldId id="397" r:id="rId85"/>
    <p:sldId id="398" r:id="rId86"/>
    <p:sldId id="399" r:id="rId87"/>
    <p:sldId id="400" r:id="rId88"/>
    <p:sldId id="401" r:id="rId89"/>
    <p:sldId id="402" r:id="rId90"/>
    <p:sldId id="403" r:id="rId91"/>
    <p:sldId id="404" r:id="rId92"/>
    <p:sldId id="405" r:id="rId93"/>
    <p:sldId id="406" r:id="rId94"/>
    <p:sldId id="407" r:id="rId95"/>
    <p:sldId id="408" r:id="rId96"/>
    <p:sldId id="409" r:id="rId97"/>
    <p:sldId id="410" r:id="rId98"/>
    <p:sldId id="411" r:id="rId99"/>
    <p:sldId id="412" r:id="rId100"/>
    <p:sldId id="413" r:id="rId101"/>
    <p:sldId id="414" r:id="rId102"/>
    <p:sldId id="415" r:id="rId103"/>
    <p:sldId id="416" r:id="rId104"/>
    <p:sldId id="417" r:id="rId105"/>
    <p:sldId id="418" r:id="rId106"/>
    <p:sldId id="419" r:id="rId107"/>
    <p:sldId id="420" r:id="rId108"/>
    <p:sldId id="421" r:id="rId109"/>
    <p:sldId id="422" r:id="rId110"/>
    <p:sldId id="423" r:id="rId111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8849" autoAdjust="0"/>
  </p:normalViewPr>
  <p:slideViewPr>
    <p:cSldViewPr>
      <p:cViewPr>
        <p:scale>
          <a:sx n="90" d="100"/>
          <a:sy n="90" d="100"/>
        </p:scale>
        <p:origin x="-990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100" y="150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802.11-16/1314r0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38CC2637-1985-412C-994C-3901D4FC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24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802.11-16/1314r0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C4CDFAE-F895-48F6-BF6B-C54B41AC9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681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802.11-16/1314r0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193729FD-A0E3-43F9-BAB1-A5241DF7C04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075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2796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802.11-16/1315r1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802.11-16/1315r1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802.11-16/1315r1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7698" y="9001125"/>
            <a:ext cx="486415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3E5D11F-20FA-4889-9D94-08C3D54988E1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802.11-16/1315r1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389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A734D471-6454-471D-A711-6EED3DF1D25E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802.11-16/1315r1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802.11-16/1315r1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802.11-16/1315r1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802.11-16/1315r1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802.11-16/1315r1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802.11-16/1315r1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109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55648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802.11-16/1315r1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110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60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23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73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/>
              <a:t>Nov 2015</a:t>
            </a: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  <p:sp>
        <p:nvSpPr>
          <p:cNvPr id="59397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/>
              <a:t>Peter Ecclesine (Cisco Systems)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617E4734-E93D-4119-AD53-64F2B1E3BFF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00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1675"/>
            <a:ext cx="4630738" cy="3475038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1630492" y="9000621"/>
            <a:ext cx="4582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2831924" y="9000621"/>
            <a:ext cx="86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74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31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7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802.11-16/1314r0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682FE07-470C-4031-9E56-D8466BE2566B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0083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36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573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7441BA8B-EA44-4BCB-8894-4A698C9D9EC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99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F12C820A-A132-4231-BE0A-AC79B82FD72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914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501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17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398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327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03190" y="95706"/>
            <a:ext cx="2210285" cy="215444"/>
          </a:xfrm>
          <a:ln/>
        </p:spPr>
        <p:txBody>
          <a:bodyPr/>
          <a:lstStyle/>
          <a:p>
            <a:r>
              <a:rPr lang="en-US" smtClean="0"/>
              <a:t>doc.: IEEE 802-11-16/1326r2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1198983" cy="215444"/>
          </a:xfrm>
          <a:ln/>
        </p:spPr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3446456" cy="369332"/>
          </a:xfrm>
          <a:ln/>
        </p:spPr>
        <p:txBody>
          <a:bodyPr/>
          <a:lstStyle/>
          <a:p>
            <a:r>
              <a:rPr lang="en-US" smtClean="0"/>
              <a:t>Jon Rosdahl, (Qualcomm)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28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62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005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8AC30D68-B388-CC41-9257-1344FD822173}" type="slidenum">
              <a:rPr lang="en-US"/>
              <a:pPr/>
              <a:t>30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378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214C0BA8-5355-5B4E-9412-71DD676DB540}" type="slidenum">
              <a:rPr lang="en-US"/>
              <a:pPr/>
              <a:t>31</a:t>
            </a:fld>
            <a:endParaRPr 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250" rIns="95250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417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646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913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141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504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103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B6A31C27-B09A-4880-B9CE-D62100860083}" type="slidenum">
              <a:rPr lang="en-GB" altLang="en-US"/>
              <a:pPr>
                <a:spcBef>
                  <a:spcPct val="0"/>
                </a:spcBef>
              </a:pPr>
              <a:t>37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39783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60D2CC4C-3E45-403F-B1FF-28CA88101F17}" type="slidenum">
              <a:rPr lang="en-GB" altLang="en-US"/>
              <a:pPr>
                <a:spcBef>
                  <a:spcPct val="0"/>
                </a:spcBef>
              </a:pPr>
              <a:t>38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28465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CE31C515-4596-4B3E-8972-F5FD6C34C3AA}" type="slidenum">
              <a:rPr lang="en-GB" altLang="en-US"/>
              <a:pPr>
                <a:spcBef>
                  <a:spcPct val="0"/>
                </a:spcBef>
              </a:pPr>
              <a:t>39</a:t>
            </a:fld>
            <a:endParaRPr lang="en-GB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</p:spPr>
        <p:txBody>
          <a:bodyPr lIns="95230" tIns="46028" rIns="95230" bIns="46028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8565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784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98949" y="126484"/>
            <a:ext cx="2014526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latin typeface="Arial" pitchFamily="34" charset="0"/>
              </a:rPr>
              <a:t>doc.: IEEE 802.11-10/0xxxr0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126484"/>
            <a:ext cx="69089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mtClean="0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Andrew Myles, Cisco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FD8823A-E707-449B-AE25-47FA80230A05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994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801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98949" y="126484"/>
            <a:ext cx="2014526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dirty="0">
                <a:latin typeface="Arial" pitchFamily="34" charset="0"/>
              </a:rPr>
              <a:t>doc.: IEEE 802.11-10/0xxxr0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126484"/>
            <a:ext cx="69089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dirty="0" smtClean="0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</p:spPr>
        <p:txBody>
          <a:bodyPr/>
          <a:lstStyle/>
          <a:p>
            <a:pPr lvl="4">
              <a:defRPr/>
            </a:pPr>
            <a:r>
              <a:rPr lang="en-US" dirty="0" smtClean="0"/>
              <a:t>Andrew Myles, Cisco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BFD8823A-E707-449B-AE25-47FA80230A05}" type="slidenum">
              <a:rPr lang="en-US" smtClean="0"/>
              <a:pPr>
                <a:defRPr/>
              </a:pPr>
              <a:t>43</a:t>
            </a:fld>
            <a:endParaRPr lang="en-US" dirty="0" smtClean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090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229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82130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77079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48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26491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49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2649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401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770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197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078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mr-IN" smtClean="0"/>
              <a:t>doc.: IEEE 802.11-16/1544r0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16020" cy="215444"/>
          </a:xfrm>
          <a:ln/>
        </p:spPr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3473708" cy="369332"/>
          </a:xfr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53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mr-IN" smtClean="0"/>
              <a:t>doc.: IEEE 802.11-16/1544r0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16020" cy="215444"/>
          </a:xfrm>
          <a:ln/>
        </p:spPr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3473708" cy="369332"/>
          </a:xfr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54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mr-IN" smtClean="0"/>
              <a:t>doc.: IEEE 802.11-16/1544r0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16020" cy="215444"/>
          </a:xfrm>
          <a:ln/>
        </p:spPr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3473708" cy="369332"/>
          </a:xfr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55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7297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mr-IN" smtClean="0"/>
              <a:t>doc.: IEEE 802.11-16/1544r0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16020" cy="215444"/>
          </a:xfrm>
          <a:ln/>
        </p:spPr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3473708" cy="369332"/>
          </a:xfr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0D310956-CE0F-4B68-9CE0-7A7604BB42D7}" type="slidenum">
              <a:rPr lang="en-US"/>
              <a:pPr/>
              <a:t>56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585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/>
              <a:t>doc.: IEEE 802.11-16/1534r0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November 2016</a:t>
            </a:r>
            <a:endParaRPr lang="en-GB" sz="140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1FA0DF2A-4090-463A-968B-4ABD6F561DCD}" type="slidenum">
              <a:rPr lang="en-GB" smtClean="0"/>
              <a:pPr/>
              <a:t>57</a:t>
            </a:fld>
            <a:endParaRPr lang="en-GB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/>
              <a:t>doc.: IEEE 802.11-16/1534r0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November 2016</a:t>
            </a:r>
            <a:endParaRPr lang="en-GB" sz="140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FC90757E-C0E7-4B96-A93C-95E1D9823341}" type="slidenum">
              <a:rPr lang="en-GB" smtClean="0"/>
              <a:pPr/>
              <a:t>58</a:t>
            </a:fld>
            <a:endParaRPr lang="en-GB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/>
              <a:t>doc.: IEEE 802.11-16/1534r0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November 2016</a:t>
            </a:r>
            <a:endParaRPr lang="en-GB" sz="140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A7B95730-A268-494D-91A1-2AFF9480B191}" type="slidenum">
              <a:rPr lang="en-GB" smtClean="0"/>
              <a:pPr/>
              <a:t>59</a:t>
            </a:fld>
            <a:endParaRPr lang="en-GB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781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342956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854023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27492" y="95706"/>
            <a:ext cx="218598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802.11-11/0xxxr0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18910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791465" y="9001125"/>
            <a:ext cx="24220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Osama Aboul-Magd (Samsung)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494B09C-02D3-414B-B0EE-19148CC64A93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4067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63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452527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64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27130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802.11-15/0496r1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May 2015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51950" y="9001125"/>
            <a:ext cx="276152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Edward Au (Marvell Semiconductor)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52DE7D32-5955-472E-A365-C244BFAAC2DF}" type="slidenum">
              <a:rPr lang="en-US" altLang="en-US"/>
              <a:pPr>
                <a:spcBef>
                  <a:spcPct val="0"/>
                </a:spcBef>
              </a:pPr>
              <a:t>65</a:t>
            </a:fld>
            <a:endParaRPr lang="en-US" altLang="en-US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Osama Aboul-Magd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F460159C-ADC1-4E99-836E-5AA1AE10259D}" type="slidenum">
              <a:rPr lang="en-US" altLang="en-US"/>
              <a:pPr>
                <a:spcBef>
                  <a:spcPct val="0"/>
                </a:spcBef>
              </a:pPr>
              <a:t>66</a:t>
            </a:fld>
            <a:endParaRPr lang="en-US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450026" y="9001125"/>
            <a:ext cx="2763449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B4E1F8D5-A109-4395-8323-134ACF137658}" type="slidenum">
              <a:rPr lang="en-US" altLang="en-US"/>
              <a:pPr>
                <a:spcBef>
                  <a:spcPct val="0"/>
                </a:spcBef>
              </a:pPr>
              <a:t>67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450026" y="9001125"/>
            <a:ext cx="2763449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253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EAEA66E9-399B-49E1-83BB-7CC41A485893}" type="slidenum">
              <a:rPr lang="en-US" altLang="en-US"/>
              <a:pPr>
                <a:spcBef>
                  <a:spcPct val="0"/>
                </a:spcBef>
              </a:pPr>
              <a:t>68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450026" y="9001125"/>
            <a:ext cx="2763449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458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FEC78D97-A41D-46A1-AE81-20C8E7FEF480}" type="slidenum">
              <a:rPr lang="en-US" altLang="en-US"/>
              <a:pPr>
                <a:spcBef>
                  <a:spcPct val="0"/>
                </a:spcBef>
              </a:pPr>
              <a:t>69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802.11-15/1529r0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437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802.11-15/1466r0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dirty="0" smtClean="0"/>
              <a:t>May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4532331" cy="369332"/>
          </a:xfrm>
          <a:ln/>
        </p:spPr>
        <p:txBody>
          <a:bodyPr/>
          <a:lstStyle/>
          <a:p>
            <a:r>
              <a:rPr lang="en-US" dirty="0" smtClean="0"/>
              <a:t>Jonathan Segev, Intel Corporation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70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4453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5292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0081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0411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802.11-15/1472r0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512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DAED3E55-BCDB-4450-9D68-3F46F00CEF11}" type="slidenum">
              <a:rPr lang="en-US" altLang="en-US"/>
              <a:pPr>
                <a:spcBef>
                  <a:spcPct val="0"/>
                </a:spcBef>
              </a:pPr>
              <a:t>75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802.11-15/1472r0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17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B14D4330-9321-429B-B429-D56E7C35270F}" type="slidenum">
              <a:rPr lang="en-US" altLang="en-US"/>
              <a:pPr>
                <a:spcBef>
                  <a:spcPct val="0"/>
                </a:spcBef>
              </a:pPr>
              <a:t>76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802.11-15/1472r0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altLang="en-US" smtClean="0"/>
              <a:t>Page </a:t>
            </a:r>
            <a:fld id="{F7D6297D-1C16-43E9-841A-FD0A2EF322A5}" type="slidenum">
              <a:rPr lang="en-US" altLang="en-US" smtClean="0"/>
              <a:pPr/>
              <a:t>77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31334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1563" y="704850"/>
            <a:ext cx="4638675" cy="3479800"/>
          </a:xfrm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49337" y="96238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802.11-16/1313r1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39013" y="96238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507485" y="9016522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1024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42165" y="9016522"/>
            <a:ext cx="411354" cy="184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3487E356-2008-4459-B1E2-736A7609D848}" type="slidenum">
              <a:rPr lang="en-US" altLang="en-US"/>
              <a:pPr>
                <a:spcBef>
                  <a:spcPct val="0"/>
                </a:spcBef>
              </a:pPr>
              <a:t>78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1563" y="704850"/>
            <a:ext cx="4638675" cy="34798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49337" y="96238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802.11-16/1313r1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39013" y="96238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507485" y="9016522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1229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42165" y="9016522"/>
            <a:ext cx="411354" cy="184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AE9C02B8-F679-4653-939D-BF96CD01520C}" type="slidenum">
              <a:rPr lang="en-US" altLang="en-US"/>
              <a:pPr>
                <a:spcBef>
                  <a:spcPct val="0"/>
                </a:spcBef>
              </a:pPr>
              <a:t>79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/>
              <a:t>Nov 2015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3554447F-A678-4ED9-8E54-D24F45F2B03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07108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1563" y="704850"/>
            <a:ext cx="4638675" cy="3479800"/>
          </a:xfrm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49337" y="96238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802.11-16/1313r1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39013" y="96238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507485" y="9016522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1434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42165" y="9016522"/>
            <a:ext cx="411354" cy="184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FFDCDA26-7966-4AE8-9AFE-A48DAAC439E4}" type="slidenum">
              <a:rPr lang="en-US" altLang="en-US"/>
              <a:pPr>
                <a:spcBef>
                  <a:spcPct val="0"/>
                </a:spcBef>
              </a:pPr>
              <a:t>80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802.11-15/1472r0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altLang="en-US" smtClean="0"/>
              <a:t>Page </a:t>
            </a:r>
            <a:fld id="{F7D6297D-1C16-43E9-841A-FD0A2EF322A5}" type="slidenum">
              <a:rPr lang="en-US" altLang="en-US" smtClean="0"/>
              <a:pPr/>
              <a:t>81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98141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802.11-15/1472r0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altLang="en-US" smtClean="0"/>
              <a:t>Page </a:t>
            </a:r>
            <a:fld id="{F7D6297D-1C16-43E9-841A-FD0A2EF322A5}" type="slidenum">
              <a:rPr lang="en-US" altLang="en-US" smtClean="0"/>
              <a:pPr/>
              <a:t>82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52488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802.11-15/1472r0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altLang="en-US" smtClean="0"/>
              <a:t>Page </a:t>
            </a:r>
            <a:fld id="{F7D6297D-1C16-43E9-841A-FD0A2EF322A5}" type="slidenum">
              <a:rPr lang="en-US" altLang="en-US" smtClean="0"/>
              <a:pPr/>
              <a:t>83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91405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802.11-15/1472r0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01992" y="9001125"/>
            <a:ext cx="492121" cy="184666"/>
          </a:xfrm>
        </p:spPr>
        <p:txBody>
          <a:bodyPr/>
          <a:lstStyle/>
          <a:p>
            <a:r>
              <a:rPr lang="en-US" altLang="en-US" smtClean="0"/>
              <a:t>Page </a:t>
            </a:r>
            <a:fld id="{F7D6297D-1C16-43E9-841A-FD0A2EF322A5}" type="slidenum">
              <a:rPr lang="en-US" altLang="en-US" smtClean="0"/>
              <a:pPr/>
              <a:t>84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19896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C7B547E0-ABC6-0142-8C0C-BBB2D05AE544}" type="slidenum">
              <a:rPr lang="en-US"/>
              <a:pPr/>
              <a:t>85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8316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4504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6810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1700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13337" cy="215444"/>
          </a:xfrm>
          <a:noFill/>
        </p:spPr>
        <p:txBody>
          <a:bodyPr/>
          <a:lstStyle/>
          <a:p>
            <a:r>
              <a:rPr lang="en-US"/>
              <a:t>Nov 2015</a:t>
            </a:r>
            <a:endParaRPr lang="en-GB" dirty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71267" y="9001125"/>
            <a:ext cx="1742208" cy="184666"/>
          </a:xfrm>
          <a:noFill/>
        </p:spPr>
        <p:txBody>
          <a:bodyPr/>
          <a:lstStyle/>
          <a:p>
            <a:pPr lvl="4"/>
            <a:r>
              <a:rPr lang="en-GB"/>
              <a:t>Tim Godfrey (EPRI)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/>
              <a:t>Page </a:t>
            </a:r>
            <a:fld id="{7F3AA8F3-0F4A-45BA-A64F-0DDB9B568E98}" type="slidenum">
              <a:rPr lang="en-GB" smtClean="0"/>
              <a:pPr/>
              <a:t>89</a:t>
            </a:fld>
            <a:endParaRPr lang="en-GB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70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/>
              <a:t>Nov 2015</a:t>
            </a:r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/>
              <a:t>Peter Ecclesine (Cisco Systems)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2A966BB1-2648-428D-89B2-DEE69CF444F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18428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8317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6877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802.11-16/1315r1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59DFE69E-7B67-423D-89E4-C946A1808069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802.11-16/1315r1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C2B2D208-67FA-4E74-9755-1AF3509BEB51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noFill/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802.11-16/1315r1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802.11-16/1315r1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802.11-16/1315r1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802.11-16/1315r1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802.11-16/1315r1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802.11-16/1315r1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FF75A2-6F5B-4D4B-A1CF-EDEEA4E4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EE1C41-13CA-4068-AF87-F2963A44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1EE72-AEBD-4C27-8447-805D14E1A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C10F9D-9D4C-4E46-A08D-B0355AB7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2BD51C0-984A-42EB-B1D1-D00F04D39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5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19CDBFA-76A2-4597-AA38-8543ED03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81101DF-3CCF-4DBE-9F6F-C2C8287A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DB990D-5677-42C3-8409-B86316F6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E0127D-EA26-47D7-BEDD-43594B1C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C8A6EB5-1BF3-4B79-A25A-A80C2579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0A3E2874-852B-40F2-A72B-30C3B22A2F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B4D0AE-50A3-4374-B97B-94DD77DA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5BC343-D255-4229-A3C1-C2A82530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38392" y="6475413"/>
            <a:ext cx="5434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5DBBF94-17B0-4983-A36A-09B6DE6908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802.11-16/1314r0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420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hyperlink" Target="https://tools.ietf.org/html/draft-jjmb-v6ops-unique-ipv6-prefix-per-host-00" TargetMode="External"/><Relationship Id="rId3" Type="http://schemas.openxmlformats.org/officeDocument/2006/relationships/hyperlink" Target="http://datatracker.ietf.org/wg/6lo/charter/" TargetMode="External"/><Relationship Id="rId7" Type="http://schemas.openxmlformats.org/officeDocument/2006/relationships/hyperlink" Target="https://tools.ietf.org/html/draft-thubert-6lo-backbone-router-02" TargetMode="Externa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ols.ietf.org/html/draft-thubert-6lo-routing-dispatch-06" TargetMode="External"/><Relationship Id="rId11" Type="http://schemas.openxmlformats.org/officeDocument/2006/relationships/hyperlink" Target="http://datatracker.ietf.org/wg/core/" TargetMode="External"/><Relationship Id="rId5" Type="http://schemas.openxmlformats.org/officeDocument/2006/relationships/hyperlink" Target="http://datatracker.ietf.org/doc/draft-delcarpio-6lo-wlanah/" TargetMode="External"/><Relationship Id="rId10" Type="http://schemas.openxmlformats.org/officeDocument/2006/relationships/hyperlink" Target="https://tools.ietf.org/html/draft-ietf-6lo-ethertype-request-01" TargetMode="External"/><Relationship Id="rId4" Type="http://schemas.openxmlformats.org/officeDocument/2006/relationships/hyperlink" Target="https://mentor.ieee.org/802.11/dcn/15/11-15-1085-00-0wng-6lowpan-over-802-11.pptx" TargetMode="External"/><Relationship Id="rId9" Type="http://schemas.openxmlformats.org/officeDocument/2006/relationships/hyperlink" Target="http://datatracker.ietf.org/wg/roll/" TargetMode="Externa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capport/charter/" TargetMode="Externa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ools.ietf.org/html/draft-harkins-owe-04" TargetMode="External"/><Relationship Id="rId4" Type="http://schemas.openxmlformats.org/officeDocument/2006/relationships/hyperlink" Target="https://mentor.ieee.org/802.11/dcn/15/11-15-1184-05-000m-owe.docx" TargetMode="Externa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radext/" TargetMode="External"/><Relationship Id="rId7" Type="http://schemas.openxmlformats.org/officeDocument/2006/relationships/hyperlink" Target="https://datatracker.ietf.org/doc/draft-harkins-salted-eap-pwd/" TargetMode="Externa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rfc7664/" TargetMode="External"/><Relationship Id="rId5" Type="http://schemas.openxmlformats.org/officeDocument/2006/relationships/hyperlink" Target="https://datatracker.ietf.org/doc/draft-ietf-radext-populating-eapidentity/" TargetMode="External"/><Relationship Id="rId4" Type="http://schemas.openxmlformats.org/officeDocument/2006/relationships/hyperlink" Target="https://datatracker.ietf.org/doc/draft-ietf-radext-ip-port-radius-ext/" TargetMode="Externa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doc/draft-barth-homenet-wifi-roaming/" TargetMode="External"/><Relationship Id="rId3" Type="http://schemas.openxmlformats.org/officeDocument/2006/relationships/hyperlink" Target="https://datatracker.ietf.org/wg/homenet/" TargetMode="External"/><Relationship Id="rId7" Type="http://schemas.openxmlformats.org/officeDocument/2006/relationships/hyperlink" Target="https://datatracker.ietf.org/doc/draft-ietf-homenet-hncp-bis/" TargetMode="Externa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pfister-homenet-dot/" TargetMode="External"/><Relationship Id="rId5" Type="http://schemas.openxmlformats.org/officeDocument/2006/relationships/hyperlink" Target="https://datatracker.ietf.org/doc/draft-ietf-homenet-hncp/" TargetMode="External"/><Relationship Id="rId4" Type="http://schemas.openxmlformats.org/officeDocument/2006/relationships/hyperlink" Target="http://datatracker.ietf.org/doc/rfc7368/" TargetMode="Externa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doc/draft-ietf-opsawg-tacacs/" TargetMode="External"/><Relationship Id="rId3" Type="http://schemas.openxmlformats.org/officeDocument/2006/relationships/hyperlink" Target="http://datatracker.ietf.org/wg/opsawg/" TargetMode="External"/><Relationship Id="rId7" Type="http://schemas.openxmlformats.org/officeDocument/2006/relationships/hyperlink" Target="http://datatracker.ietf.org/doc/draft-ietf-opsawg-capwap-extension/" TargetMode="Externa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rfc7494/" TargetMode="External"/><Relationship Id="rId11" Type="http://schemas.openxmlformats.org/officeDocument/2006/relationships/hyperlink" Target="https://datatracker.ietf.org/doc/rfc7548/" TargetMode="External"/><Relationship Id="rId5" Type="http://schemas.openxmlformats.org/officeDocument/2006/relationships/hyperlink" Target="https://datatracker.ietf.org/doc/draft-ietf-opsawg-capwap-hybridmac/" TargetMode="External"/><Relationship Id="rId10" Type="http://schemas.openxmlformats.org/officeDocument/2006/relationships/hyperlink" Target="https://tools.ietf.org/html/rfc6632" TargetMode="External"/><Relationship Id="rId4" Type="http://schemas.openxmlformats.org/officeDocument/2006/relationships/hyperlink" Target="http://www.ietf.org/id/draft-zhang-opsawg-capwap-cds-02.txt" TargetMode="External"/><Relationship Id="rId9" Type="http://schemas.openxmlformats.org/officeDocument/2006/relationships/hyperlink" Target="http://datatracker.ietf.org/doc/draft-ietf-opsawg-capwap-alt-tunnel/" TargetMode="Externa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tls/charter/" TargetMode="Externa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atatracker.ietf.org/doc/draft-ietf-tls-rfc4492bis/" TargetMode="External"/><Relationship Id="rId4" Type="http://schemas.openxmlformats.org/officeDocument/2006/relationships/hyperlink" Target="https://datatracker.ietf.org/doc/draft-ietf-tls-tls13/" TargetMode="Externa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dnssd/charter/" TargetMode="Externa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tracker.ietf.org/doc/draft-ietf-dnssd-privacy/" TargetMode="External"/><Relationship Id="rId4" Type="http://schemas.openxmlformats.org/officeDocument/2006/relationships/hyperlink" Target="https://datatracker.ietf.org/doc/draft-ietf-dnssd-hybrid/" TargetMode="Externa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netext/charter/" TargetMode="Externa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tracker.ietf.org/doc/rfc7561/" TargetMode="Externa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etf.org/rfc/rfc2710.txt" TargetMode="External"/><Relationship Id="rId3" Type="http://schemas.openxmlformats.org/officeDocument/2006/relationships/hyperlink" Target="http://datatracker.ietf.org/wg/pim/charter/" TargetMode="External"/><Relationship Id="rId7" Type="http://schemas.openxmlformats.org/officeDocument/2006/relationships/hyperlink" Target="https://tools.ietf.org/html/rfc2236" TargetMode="Externa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pim-igmp-mld-yang/" TargetMode="External"/><Relationship Id="rId5" Type="http://schemas.openxmlformats.org/officeDocument/2006/relationships/hyperlink" Target="https://datatracker.ietf.org/doc/draft-ietf-pim-yang/" TargetMode="External"/><Relationship Id="rId4" Type="http://schemas.openxmlformats.org/officeDocument/2006/relationships/hyperlink" Target="https://datatracker.ietf.org/doc/rfc7761/" TargetMode="Externa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doc/draft-huang-detnet-xhaul/" TargetMode="External"/><Relationship Id="rId3" Type="http://schemas.openxmlformats.org/officeDocument/2006/relationships/hyperlink" Target="https://datatracker.ietf.org/wg/detnet/charter/" TargetMode="External"/><Relationship Id="rId7" Type="http://schemas.openxmlformats.org/officeDocument/2006/relationships/hyperlink" Target="https://datatracker.ietf.org/doc/draft-ietf-detnet-problem-statement/" TargetMode="Externa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detnet-use-cases/" TargetMode="External"/><Relationship Id="rId5" Type="http://schemas.openxmlformats.org/officeDocument/2006/relationships/hyperlink" Target="https://datatracker.ietf.org/doc/draft-ietf-detnet-architecture/" TargetMode="External"/><Relationship Id="rId4" Type="http://schemas.openxmlformats.org/officeDocument/2006/relationships/hyperlink" Target="https://datatracker.ietf.org/doc/draft-ietf-detnet-dp-al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1333-02-0000-tgaj-mdr-report.doc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hyperlink" Target="http://datatracker.ietf.org/doc/draft-ietf-aqm-ecn-benefits/" TargetMode="External"/><Relationship Id="rId3" Type="http://schemas.openxmlformats.org/officeDocument/2006/relationships/hyperlink" Target="http://datatracker.ietf.org/wg/aqm/charter/" TargetMode="External"/><Relationship Id="rId7" Type="http://schemas.openxmlformats.org/officeDocument/2006/relationships/hyperlink" Target="https://www.ietf.org/proceedings/96/slides/slides-96-tsvwg-2.pdf" TargetMode="Externa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ols.ietf.org/html/draft-ietf-tsvwg-ieee-802-11-00" TargetMode="External"/><Relationship Id="rId5" Type="http://schemas.openxmlformats.org/officeDocument/2006/relationships/hyperlink" Target="https://datatracker.ietf.org/doc/draft-ietf-aqm-codel/" TargetMode="External"/><Relationship Id="rId10" Type="http://schemas.openxmlformats.org/officeDocument/2006/relationships/hyperlink" Target="https://tools.ietf.org/html/rfc7567" TargetMode="External"/><Relationship Id="rId4" Type="http://schemas.openxmlformats.org/officeDocument/2006/relationships/hyperlink" Target="https://datatracker.ietf.org/doc/rfc2309/" TargetMode="External"/><Relationship Id="rId9" Type="http://schemas.openxmlformats.org/officeDocument/2006/relationships/hyperlink" Target="https://datatracker.ietf.org/doc/rfc7928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.standards.ieee.org/myproject/Public/mytools/draft/styleman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2.doc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1323-02-0arc-arc-sc-agenda-november-2016.ppt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6/11-16-1512-00-0arc-glk-802-1q-bridge.ppt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0355-04-0arc-mib-truthvalue-usage-patterns.doc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3.doc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4.doc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si.org/news-events/events/1102-53-shades-of-re-d-six-months-to-go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5.doc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1322-02-0wng-agenda-for-wng-2016-11.ppt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6/11-16-1515-00-0wng-wng-meeting-minutes-of-2016-november-san-antonio.docx" TargetMode="External"/><Relationship Id="rId5" Type="http://schemas.openxmlformats.org/officeDocument/2006/relationships/hyperlink" Target="https://mentor.ieee.org/802.11/dcn/16/11-16-1499-01-0wng-lifi-light-communication-for-802-11.pptx" TargetMode="External"/><Relationship Id="rId4" Type="http://schemas.openxmlformats.org/officeDocument/2006/relationships/hyperlink" Target="https://mentor.ieee.org/802.11/dcn/16/11-16-1492-00-0wng-privacy-issues-in-802-11-networks.ppt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1493-04-0000-draft-response-ls-to-3gpp-ran1-on-energy-detection-threshold-in-future-802-11-technologies.docx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6.doc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7.doc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8.doc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1310-05-00ax-tgax-november-2016-meeting-agenda.ppt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Word_97_-_2003_Document9.doc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Document10.doc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Word_97_-_2003_Document11.doc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1528-00-0wur-comments-on-wur-sg-par-and-csd.ppt" TargetMode="Externa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Word_97_-_2003_Document12.doc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Ping.FANG@huawei.com" TargetMode="External"/><Relationship Id="rId13" Type="http://schemas.openxmlformats.org/officeDocument/2006/relationships/hyperlink" Target="mailto:carlos.cordeiro@intel.com" TargetMode="External"/><Relationship Id="rId18" Type="http://schemas.openxmlformats.org/officeDocument/2006/relationships/hyperlink" Target="mailto:ddrgal@gmail.com" TargetMode="External"/><Relationship Id="rId3" Type="http://schemas.openxmlformats.org/officeDocument/2006/relationships/hyperlink" Target="mailto:edward.ks.au@huawei.com" TargetMode="External"/><Relationship Id="rId7" Type="http://schemas.openxmlformats.org/officeDocument/2006/relationships/hyperlink" Target="mailto:LRA@tiac.net" TargetMode="External"/><Relationship Id="rId12" Type="http://schemas.openxmlformats.org/officeDocument/2006/relationships/hyperlink" Target="mailto:robert.stacey@intel.com" TargetMode="External"/><Relationship Id="rId17" Type="http://schemas.openxmlformats.org/officeDocument/2006/relationships/hyperlink" Target="mailto:petere@ieee.org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mailto:henry@LOGOUT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asterja@qti.qualcomm.com" TargetMode="External"/><Relationship Id="rId11" Type="http://schemas.openxmlformats.org/officeDocument/2006/relationships/hyperlink" Target="mailto:d3e3e3@gmail.com" TargetMode="External"/><Relationship Id="rId5" Type="http://schemas.openxmlformats.org/officeDocument/2006/relationships/hyperlink" Target="mailto:yongho.seok@gmail.com" TargetMode="External"/><Relationship Id="rId15" Type="http://schemas.openxmlformats.org/officeDocument/2006/relationships/hyperlink" Target="mailto:alex.ashley@hotmail.co.uk" TargetMode="External"/><Relationship Id="rId10" Type="http://schemas.openxmlformats.org/officeDocument/2006/relationships/hyperlink" Target="mailto:shiwenhe@seu.edu.cn" TargetMode="External"/><Relationship Id="rId4" Type="http://schemas.openxmlformats.org/officeDocument/2006/relationships/hyperlink" Target="mailto:emily.h.qi@intel.com" TargetMode="External"/><Relationship Id="rId9" Type="http://schemas.openxmlformats.org/officeDocument/2006/relationships/hyperlink" Target="mailto:jiamin.chen@mail01.huawei.com" TargetMode="External"/><Relationship Id="rId14" Type="http://schemas.openxmlformats.org/officeDocument/2006/relationships/hyperlink" Target="mailto:chaochun.wang@mediatek.com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4/dcn/16/24-16-0033-00-0000-november-2016-agenda.xlsx" TargetMode="Externa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24/dcn/16/24-16-0037-00-0000-november-2016-closing-report.pptx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4/dcn/16/24-16-0036-00-0000-sub-1-ghz-white-paper.docx" TargetMode="Externa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Word_97_-_2003_Document13.doc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" TargetMode="Externa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ols.ietf.org/dailydose/" TargetMode="External"/><Relationship Id="rId5" Type="http://schemas.openxmlformats.org/officeDocument/2006/relationships/hyperlink" Target="https://www.ietf.org/edu/tutorials.html" TargetMode="External"/><Relationship Id="rId4" Type="http://schemas.openxmlformats.org/officeDocument/2006/relationships/hyperlink" Target="https://www.ietf.org/edu/process-oriented-tutorials.html#newcomers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b.org/activities/joint-activities/iab-ieee-coordination/" TargetMode="Externa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eee-sa.centraldesktop.com/802liaisondb/FrontPage" TargetMode="External"/><Relationship Id="rId5" Type="http://schemas.openxmlformats.org/officeDocument/2006/relationships/hyperlink" Target="https://datatracker.ietf.org/doc/rfc7241/" TargetMode="External"/><Relationship Id="rId4" Type="http://schemas.openxmlformats.org/officeDocument/2006/relationships/hyperlink" Target="https://mentor.ieee.org/802.11/dcn/16/11-16-0500-01-0000-ietf-95-wireless-tutorial-802-11-overview.pptx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1261-02-0arc-mulicast-performance-optimization-features-overview-for-ietf-nov-2015.ppt" TargetMode="Externa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ools.ietf.org/html/draft-perkins-intarea-multicast-ieee802-01" TargetMode="External"/><Relationship Id="rId4" Type="http://schemas.openxmlformats.org/officeDocument/2006/relationships/hyperlink" Target="http://www.ieee802.org/11/email/stds-802-11/msg01838.html" TargetMode="Externa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bofs/" TargetMode="Externa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wg/dnsbundled/charter/" TargetMode="External"/><Relationship Id="rId5" Type="http://schemas.openxmlformats.org/officeDocument/2006/relationships/hyperlink" Target="https://datatracker.ietf.org/doc/draft-zhang-banana-problem-statement/" TargetMode="External"/><Relationship Id="rId4" Type="http://schemas.openxmlformats.org/officeDocument/2006/relationships/hyperlink" Target="https://datatracker.ietf.org/wg/banana/charter/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charter-ietf-lpwan/" TargetMode="Externa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wg/its/documents/" TargetMode="External"/><Relationship Id="rId5" Type="http://schemas.openxmlformats.org/officeDocument/2006/relationships/hyperlink" Target="https://datatracker.ietf.org/doc/charter-ietf-ipwave/" TargetMode="External"/><Relationship Id="rId4" Type="http://schemas.openxmlformats.org/officeDocument/2006/relationships/hyperlink" Target="https://tools.ietf.org/html/draft-farrell-lpwan-overview-04" TargetMode="Externa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tf.org/id/draft-harkins-pkex-01.txt" TargetMode="Externa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November 2016 Closing Reports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2016-11-11</a:t>
            </a:r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233858"/>
              </p:ext>
            </p:extLst>
          </p:nvPr>
        </p:nvGraphicFramePr>
        <p:xfrm>
          <a:off x="523875" y="2274888"/>
          <a:ext cx="7750175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7" name="Document" r:id="rId4" imgW="8286716" imgH="2791833" progId="Word.Document.8">
                  <p:embed/>
                </p:oleObj>
              </mc:Choice>
              <mc:Fallback>
                <p:oleObj name="Document" r:id="rId4" imgW="8286716" imgH="2791833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274888"/>
                        <a:ext cx="7750175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802.11-2016 and amendment publication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802.11-2016 will be published by yearend 2016.</a:t>
            </a:r>
          </a:p>
          <a:p>
            <a:r>
              <a:rPr lang="en-US" dirty="0"/>
              <a:t>Our IEEE amendments publication editor is not available in January and February</a:t>
            </a:r>
          </a:p>
          <a:p>
            <a:r>
              <a:rPr lang="en-US" dirty="0"/>
              <a:t>802.11ai may be published in 2016, but it looks like 11ah is too large to publish this year</a:t>
            </a:r>
          </a:p>
          <a:p>
            <a:r>
              <a:rPr lang="en-US" dirty="0"/>
              <a:t>For continuity and coherence, it looks like delaying publication of 11ah to March/April is possible</a:t>
            </a:r>
          </a:p>
          <a:p>
            <a:r>
              <a:rPr lang="en-US" dirty="0"/>
              <a:t>We will revisit 11ah publication in January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284E455-25C1-4B8F-B461-78E9C8FDBAC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3/10 of 11-16-1373 by Peter Ecclesine (Self)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144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Interest to Smart Grid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6LO</a:t>
            </a:r>
          </a:p>
          <a:p>
            <a:pPr lvl="1">
              <a:lnSpc>
                <a:spcPct val="80000"/>
              </a:lnSpc>
            </a:pPr>
            <a:r>
              <a:rPr lang="en-GB" sz="14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400" dirty="0">
                <a:hlinkClick r:id="rId3"/>
              </a:rPr>
              <a:t>http://datatracker.ietf.org/wg/6lo/charter</a:t>
            </a:r>
            <a:r>
              <a:rPr lang="en-GB" sz="1400" dirty="0" smtClean="0">
                <a:hlinkClick r:id="rId3"/>
              </a:rPr>
              <a:t>/</a:t>
            </a:r>
            <a:r>
              <a:rPr lang="en-GB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Focus</a:t>
            </a:r>
            <a:r>
              <a:rPr lang="en-US" sz="1400" dirty="0"/>
              <a:t>: IPv6 over Networks of Resource-constrained </a:t>
            </a:r>
            <a:r>
              <a:rPr lang="en-US" sz="1400" dirty="0" smtClean="0"/>
              <a:t>Nodes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See WNG presentation: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mentor.ieee.org/802.11/dcn/15/11-15-1085-00-0wng-6lowpan-over-802-11.pptx</a:t>
            </a:r>
            <a:r>
              <a:rPr lang="en-US" sz="1400" dirty="0"/>
              <a:t> </a:t>
            </a:r>
            <a:r>
              <a:rPr lang="en-US" sz="1400" dirty="0" smtClean="0"/>
              <a:t>and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://datatracker.ietf.org/doc/draft-delcarpio-6lo-wlanah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tools.ietf.org/html/draft-thubert-6lo-routing-dispatch-06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hlinkClick r:id="rId7"/>
              </a:rPr>
              <a:t>https://</a:t>
            </a:r>
            <a:r>
              <a:rPr lang="en-US" sz="1400" dirty="0" smtClean="0">
                <a:hlinkClick r:id="rId7"/>
              </a:rPr>
              <a:t>tools.ietf.org/html/draft-thubert-6lo-backbone-router-02</a:t>
            </a:r>
            <a:r>
              <a:rPr lang="en-US" sz="1400" dirty="0" smtClean="0"/>
              <a:t> </a:t>
            </a:r>
            <a:endParaRPr lang="en-US" sz="1400" dirty="0"/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Unique </a:t>
            </a:r>
            <a:r>
              <a:rPr lang="en-US" sz="1400" dirty="0"/>
              <a:t>IPv6 Prefix Per Host, </a:t>
            </a:r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tools.ietf.org/html/draft-jjmb-v6ops-unique-ipv6-prefix-per-host-00</a:t>
            </a:r>
            <a:r>
              <a:rPr lang="en-US" sz="1400" dirty="0" smtClean="0"/>
              <a:t>  </a:t>
            </a:r>
          </a:p>
          <a:p>
            <a:pPr lvl="2">
              <a:lnSpc>
                <a:spcPct val="80000"/>
              </a:lnSpc>
            </a:pPr>
            <a:r>
              <a:rPr lang="en-US" sz="1400" i="1" dirty="0" smtClean="0"/>
              <a:t>The </a:t>
            </a:r>
            <a:r>
              <a:rPr lang="en-US" sz="1400" i="1" dirty="0"/>
              <a:t>concepts in this document were originally developed as part of a large scale, production deployment of IPv6 support for a community Wi-Fi service</a:t>
            </a:r>
            <a:r>
              <a:rPr lang="en-US" sz="1400" i="1" dirty="0" smtClean="0"/>
              <a:t>. </a:t>
            </a:r>
            <a:br>
              <a:rPr lang="en-US" sz="1400" i="1" dirty="0" smtClean="0"/>
            </a:br>
            <a:endParaRPr lang="en-US" sz="1400" i="1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 ROLL: </a:t>
            </a: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800" b="0" dirty="0">
                <a:hlinkClick r:id="rId9"/>
              </a:rPr>
              <a:t>http://datatracker.ietf.org/wg/roll/</a:t>
            </a:r>
            <a:r>
              <a:rPr lang="en-GB" sz="1800" dirty="0"/>
              <a:t> </a:t>
            </a:r>
          </a:p>
          <a:p>
            <a:pPr lvl="1"/>
            <a:r>
              <a:rPr lang="en-US" sz="1400" dirty="0"/>
              <a:t>Focus: Routing over Low Power and </a:t>
            </a:r>
            <a:r>
              <a:rPr lang="en-US" sz="1400" dirty="0" err="1"/>
              <a:t>Lossy</a:t>
            </a:r>
            <a:r>
              <a:rPr lang="en-US" sz="1400" dirty="0"/>
              <a:t> </a:t>
            </a:r>
            <a:r>
              <a:rPr lang="en-US" sz="1400" dirty="0" smtClean="0"/>
              <a:t>Networks</a:t>
            </a:r>
          </a:p>
          <a:p>
            <a:pPr lvl="1"/>
            <a:r>
              <a:rPr lang="en-US" sz="1400" dirty="0" smtClean="0"/>
              <a:t>Of interest: </a:t>
            </a:r>
            <a:r>
              <a:rPr lang="en-US" sz="1400" b="1" dirty="0" smtClean="0">
                <a:hlinkClick r:id="rId10"/>
              </a:rPr>
              <a:t>https://tools.ietf.org/html/draft-ietf-6lo-ethertype-request-01</a:t>
            </a:r>
            <a:r>
              <a:rPr lang="en-US" sz="1400" b="1" dirty="0" smtClean="0"/>
              <a:t> </a:t>
            </a:r>
          </a:p>
          <a:p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CORE : (</a:t>
            </a:r>
            <a:r>
              <a:rPr lang="en-US" sz="1800" dirty="0"/>
              <a:t>Constrained </a:t>
            </a:r>
            <a:r>
              <a:rPr lang="en-US" sz="1800" dirty="0" err="1"/>
              <a:t>RESTful</a:t>
            </a:r>
            <a:r>
              <a:rPr lang="en-US" sz="1800" dirty="0"/>
              <a:t> Environments) </a:t>
            </a:r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800" b="0" dirty="0">
                <a:hlinkClick r:id="rId11"/>
              </a:rPr>
              <a:t>http://datatracker.ietf.org/wg/core/</a:t>
            </a:r>
            <a:r>
              <a:rPr lang="en-GB" sz="1800" b="0" dirty="0"/>
              <a:t> </a:t>
            </a:r>
            <a:endParaRPr lang="en-GB" sz="1800" dirty="0"/>
          </a:p>
          <a:p>
            <a:pPr lvl="1"/>
            <a:r>
              <a:rPr lang="en-US" sz="1400" dirty="0"/>
              <a:t>Focus: framework for resource-oriented applications intended to run on constrained </a:t>
            </a:r>
            <a:r>
              <a:rPr lang="en-US" sz="1400" dirty="0" smtClean="0"/>
              <a:t>IP </a:t>
            </a:r>
            <a:r>
              <a:rPr lang="en-US" sz="1400" dirty="0"/>
              <a:t>networks. 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u="sng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9/19 of 11-16-1315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CAPPORT WG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5029200"/>
          </a:xfrm>
          <a:noFill/>
        </p:spPr>
        <p:txBody>
          <a:bodyPr/>
          <a:lstStyle/>
          <a:p>
            <a:r>
              <a:rPr lang="en-US" sz="2000" dirty="0" err="1" smtClean="0"/>
              <a:t>CAPtive</a:t>
            </a:r>
            <a:r>
              <a:rPr lang="en-US" sz="2000" dirty="0" smtClean="0"/>
              <a:t> </a:t>
            </a:r>
            <a:r>
              <a:rPr lang="en-US" sz="2000" dirty="0" err="1" smtClean="0"/>
              <a:t>PORTal</a:t>
            </a:r>
            <a:r>
              <a:rPr lang="en-US" sz="2000" dirty="0" smtClean="0"/>
              <a:t>:  </a:t>
            </a:r>
            <a:r>
              <a:rPr lang="en-US" sz="2000" dirty="0">
                <a:hlinkClick r:id="rId3"/>
              </a:rPr>
              <a:t>https://datatracker.ietf.org/wg/capport/charter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CAPPORT Working Group will define secure mechanisms and protocols </a:t>
            </a:r>
            <a:r>
              <a:rPr lang="en-US" sz="2000" dirty="0" smtClean="0"/>
              <a:t>to</a:t>
            </a:r>
          </a:p>
          <a:p>
            <a:pPr lvl="1"/>
            <a:r>
              <a:rPr lang="en-US" sz="1600" dirty="0" smtClean="0"/>
              <a:t>allow </a:t>
            </a:r>
            <a:r>
              <a:rPr lang="en-US" sz="1600" dirty="0"/>
              <a:t>endpoints to discover that they are in this sort of limited environment</a:t>
            </a:r>
            <a:r>
              <a:rPr lang="en-US" sz="1600" dirty="0" smtClean="0"/>
              <a:t>,</a:t>
            </a:r>
          </a:p>
          <a:p>
            <a:pPr lvl="1"/>
            <a:r>
              <a:rPr lang="en-US" sz="1600" dirty="0" smtClean="0"/>
              <a:t>provide </a:t>
            </a:r>
            <a:r>
              <a:rPr lang="en-US" sz="1600" dirty="0"/>
              <a:t>a URL to interact with the Captive Portal, - allow endpoints to learn about the parameters of their confinement</a:t>
            </a:r>
            <a:r>
              <a:rPr lang="en-US" sz="1600" dirty="0" smtClean="0"/>
              <a:t>,</a:t>
            </a:r>
          </a:p>
          <a:p>
            <a:pPr lvl="1"/>
            <a:r>
              <a:rPr lang="en-US" sz="1600" dirty="0" smtClean="0"/>
              <a:t>interact </a:t>
            </a:r>
            <a:r>
              <a:rPr lang="en-US" sz="1600" dirty="0"/>
              <a:t>with the Captive Portal to obtain information such as status and remaining access time, </a:t>
            </a:r>
            <a:r>
              <a:rPr lang="en-US" sz="1600" dirty="0" smtClean="0"/>
              <a:t>and</a:t>
            </a:r>
          </a:p>
          <a:p>
            <a:pPr lvl="1"/>
            <a:r>
              <a:rPr lang="en-US" sz="1600" dirty="0" smtClean="0"/>
              <a:t>optionally</a:t>
            </a:r>
            <a:r>
              <a:rPr lang="en-US" sz="1600" dirty="0"/>
              <a:t>, advertise a service whereby devices can enable or disable access to the Internet without human interaction. (RFC 7710 may be a full or partial solution to the first two bullets</a:t>
            </a:r>
            <a:r>
              <a:rPr lang="en-US" sz="1600" dirty="0" smtClean="0"/>
              <a:t>)</a:t>
            </a:r>
          </a:p>
          <a:p>
            <a:r>
              <a:rPr lang="en-US" sz="2000" dirty="0"/>
              <a:t>Note: related to OWE proposal in </a:t>
            </a:r>
            <a:r>
              <a:rPr lang="en-US" sz="2000" dirty="0" err="1"/>
              <a:t>TGmc</a:t>
            </a:r>
            <a:r>
              <a:rPr lang="en-US" sz="2000" dirty="0"/>
              <a:t>, see </a:t>
            </a:r>
            <a:r>
              <a:rPr lang="en-US" sz="2000" dirty="0">
                <a:hlinkClick r:id="rId4"/>
              </a:rPr>
              <a:t>https://mentor.ieee.org/802.11/dcn/15/11-15-1184-05-000m-owe.docx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smtClean="0"/>
              <a:t>IETF draft Last call to start shortly: see </a:t>
            </a:r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tools.ietf.org/html/draft-harkins-owe-04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10/19 of 11-16-1315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BE2D3960-A144-4B75-B89D-4EFD7A4AD3C3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RADEXT WG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http://datatracker.ietf.org/wg/radext/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RADIUS Extensions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RADIUS Extensions Working Group will focus on extensions to the</a:t>
            </a:r>
            <a:br>
              <a:rPr lang="en-US" sz="1600" dirty="0" smtClean="0"/>
            </a:br>
            <a:r>
              <a:rPr lang="en-US" sz="1600" dirty="0" smtClean="0"/>
              <a:t>RADIUS protocol required to define extensions to the standard attribute space as well as to address cryptographic algorithm agility and use over new transports.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In addition, RADEXT will work on RADIUS Design Guidelines and define new attributes for particular applications of authentication, authorization and</a:t>
            </a:r>
            <a:br>
              <a:rPr lang="en-US" sz="1600" dirty="0" smtClean="0"/>
            </a:br>
            <a:r>
              <a:rPr lang="en-US" sz="1600" dirty="0" smtClean="0"/>
              <a:t>accounting such as NAS management and local area network (LAN) usage. </a:t>
            </a:r>
          </a:p>
          <a:p>
            <a:pPr lvl="1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[Nov 2016]</a:t>
            </a:r>
          </a:p>
          <a:p>
            <a:pPr lvl="1">
              <a:lnSpc>
                <a:spcPct val="80000"/>
              </a:lnSpc>
            </a:pPr>
            <a:r>
              <a:rPr lang="en-US" sz="1600" b="1" dirty="0" smtClean="0"/>
              <a:t>Submitted for publication: RADIUS </a:t>
            </a:r>
            <a:r>
              <a:rPr lang="en-US" sz="1600" b="1" dirty="0"/>
              <a:t>Extensions for IP Port Configuration and </a:t>
            </a:r>
            <a:r>
              <a:rPr lang="en-US" sz="1600" b="1" dirty="0" smtClean="0"/>
              <a:t>Reporting. </a:t>
            </a:r>
            <a:r>
              <a:rPr lang="en-US" sz="1600" b="1" dirty="0"/>
              <a:t>See </a:t>
            </a:r>
            <a:r>
              <a:rPr lang="en-US" sz="1600" b="1" dirty="0">
                <a:hlinkClick r:id="rId4"/>
              </a:rPr>
              <a:t>https://datatracker.ietf.org/doc/draft-ietf-radext-ip-port-radius-ext</a:t>
            </a:r>
            <a:r>
              <a:rPr lang="en-US" sz="1600" b="1" dirty="0" smtClean="0">
                <a:hlinkClick r:id="rId4"/>
              </a:rPr>
              <a:t>/</a:t>
            </a:r>
            <a:r>
              <a:rPr lang="en-US" sz="1600" b="1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Considerations regarding </a:t>
            </a:r>
            <a:r>
              <a:rPr lang="en-US" sz="1600" dirty="0"/>
              <a:t>the correct use </a:t>
            </a:r>
            <a:r>
              <a:rPr lang="en-US" sz="1600" dirty="0" smtClean="0"/>
              <a:t>of EAP-Response/Identity, </a:t>
            </a:r>
            <a:r>
              <a:rPr lang="en-US" sz="1600" dirty="0"/>
              <a:t>see </a:t>
            </a:r>
            <a:r>
              <a:rPr lang="en-US" sz="1600" dirty="0">
                <a:hlinkClick r:id="rId5"/>
              </a:rPr>
              <a:t>https://datatracker.ietf.org/doc/draft-ietf-radext-populating-eapidentity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(Related) RFC 7664, “Dragonfly Key Exchange” </a:t>
            </a:r>
            <a:r>
              <a:rPr lang="en-US" sz="1600" dirty="0"/>
              <a:t>published, see </a:t>
            </a:r>
            <a:r>
              <a:rPr lang="en-US" sz="1600" dirty="0">
                <a:hlinkClick r:id="rId6"/>
              </a:rPr>
              <a:t>https://datatracker.ietf.org/doc/rfc7664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Updated: </a:t>
            </a:r>
            <a:r>
              <a:rPr lang="en-US" sz="1600" dirty="0"/>
              <a:t>Adding Support for Salted Password Databases to </a:t>
            </a:r>
            <a:r>
              <a:rPr lang="en-US" sz="1600" dirty="0" smtClean="0"/>
              <a:t>EAP-</a:t>
            </a:r>
            <a:r>
              <a:rPr lang="en-US" sz="1600" dirty="0" err="1" smtClean="0"/>
              <a:t>pwd</a:t>
            </a:r>
            <a:r>
              <a:rPr lang="en-US" sz="1600" dirty="0" smtClean="0"/>
              <a:t> has completed IETF last call, </a:t>
            </a:r>
            <a:r>
              <a:rPr lang="en-US" sz="1600" dirty="0"/>
              <a:t>see </a:t>
            </a:r>
            <a:r>
              <a:rPr lang="en-US" sz="1600" dirty="0">
                <a:hlinkClick r:id="rId7"/>
              </a:rPr>
              <a:t>https://datatracker.ietf.org/doc/draft-harkins-salted-eap-pwd</a:t>
            </a:r>
            <a:r>
              <a:rPr lang="en-US" sz="1600" dirty="0" smtClean="0">
                <a:hlinkClick r:id="rId7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pPr lvl="1">
              <a:lnSpc>
                <a:spcPct val="80000"/>
              </a:lnSpc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11/19 of 11-16-1315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38A9DF8B-7739-464D-BCA9-BDE1E90A768D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 Networking (homenet) WG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https://datatracker.ietf.org/wg/homenet/</a:t>
            </a:r>
            <a:r>
              <a:rPr lang="en-US" sz="1800" dirty="0" smtClean="0"/>
              <a:t>  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This working group focuses on the evolving networking technology </a:t>
            </a:r>
            <a:br>
              <a:rPr lang="en-US" sz="1800" dirty="0" smtClean="0"/>
            </a:br>
            <a:r>
              <a:rPr lang="en-US" sz="1800" dirty="0" smtClean="0"/>
              <a:t>within and among relatively small "residential home" networks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task of the group is to produce an architecture document that outlines how to construct home networks involving multiple routers and subnets.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Home Networking Architecture for IPv6, Published as IPv6 Home Networking Architecture Principle: </a:t>
            </a:r>
            <a:r>
              <a:rPr lang="en-US" sz="1600" dirty="0" smtClean="0">
                <a:hlinkClick r:id="rId4"/>
              </a:rPr>
              <a:t>http://datatracker.ietf.org/doc/rfc7368/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Home Networking Control Protocol, published as RFC 7788, see </a:t>
            </a:r>
            <a:r>
              <a:rPr lang="en-US" sz="1600" dirty="0" smtClean="0">
                <a:hlinkClick r:id="rId5"/>
              </a:rPr>
              <a:t>https://datatracker.ietf.org/doc/rfc7788/  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[Nov 2016] Documents of interest: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New individual submissi</a:t>
            </a:r>
            <a:r>
              <a:rPr lang="en-US" sz="1600" b="1" dirty="0" smtClean="0"/>
              <a:t>on: </a:t>
            </a:r>
            <a:r>
              <a:rPr lang="en-US" sz="1600" b="1" dirty="0"/>
              <a:t>Special Use Top Level Domain '.</a:t>
            </a:r>
            <a:r>
              <a:rPr lang="en-US" sz="1600" b="1" dirty="0" err="1" smtClean="0"/>
              <a:t>homenet</a:t>
            </a:r>
            <a:r>
              <a:rPr lang="en-US" sz="1600" b="1" dirty="0"/>
              <a:t>‘, see </a:t>
            </a:r>
            <a:r>
              <a:rPr lang="en-US" sz="1600" b="1" dirty="0">
                <a:hlinkClick r:id="rId6"/>
              </a:rPr>
              <a:t>https://datatracker.ietf.org/doc/draft-pfister-homenet-dot</a:t>
            </a:r>
            <a:r>
              <a:rPr lang="en-US" sz="1600" b="1" dirty="0" smtClean="0">
                <a:hlinkClick r:id="rId6"/>
              </a:rPr>
              <a:t>/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Home Networking Control Protocol </a:t>
            </a:r>
            <a:r>
              <a:rPr lang="en-US" sz="1600" dirty="0"/>
              <a:t>(revisions), see </a:t>
            </a:r>
            <a:r>
              <a:rPr lang="en-US" sz="1600" dirty="0">
                <a:hlinkClick r:id="rId7"/>
              </a:rPr>
              <a:t>https://datatracker.ietf.org/doc/draft-ietf-homenet-hncp-bis</a:t>
            </a:r>
            <a:r>
              <a:rPr lang="en-US" sz="1600" dirty="0" smtClean="0">
                <a:hlinkClick r:id="rId7"/>
              </a:rPr>
              <a:t>/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Of Interest (no longer active): Home Network Wi-Fi Roaming, see </a:t>
            </a:r>
            <a:r>
              <a:rPr lang="en-US" sz="1600" dirty="0" smtClean="0">
                <a:hlinkClick r:id="rId8"/>
              </a:rPr>
              <a:t>https://datatracker.ietf.org/doc/draft-barth-homenet-wifi-roaming/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endParaRPr lang="en-US" sz="1000" dirty="0" smtClean="0"/>
          </a:p>
          <a:p>
            <a:pPr lvl="1">
              <a:lnSpc>
                <a:spcPct val="80000"/>
              </a:lnSpc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12/19 of 11-16-1315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Operations Area Working Group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181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://datatracker.ietf.org/wg/opsawg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Area WG processes submissions related to Operations Area WGs that have closed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Control and Provisioning of Wireless Access Points (CAPWAP) Working Group closed in 2009</a:t>
            </a:r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Responded to requests from OPSAWG chairs for IEEE 802.11 review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“Alternate Tunnel Encapsulation for Data Frames in CAPWAP”  </a:t>
            </a:r>
            <a:r>
              <a:rPr lang="en-US" sz="1400" dirty="0" smtClean="0">
                <a:hlinkClick r:id="rId4"/>
              </a:rPr>
              <a:t>http://www.ietf.org/id/draft-zhang-opsawg-capwap-cds-02.txt</a:t>
            </a:r>
            <a:r>
              <a:rPr lang="en-US" sz="1400" dirty="0" smtClean="0"/>
              <a:t> , see Slide 5 in11-14-0368-01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US" sz="1400" dirty="0"/>
              <a:t>IEEE 802.11 MAC Profile for CAPWAP” </a:t>
            </a:r>
            <a:r>
              <a:rPr lang="en-US" sz="1400" dirty="0">
                <a:hlinkClick r:id="rId5"/>
              </a:rPr>
              <a:t>https://datatracker.ietf.org/doc/draft-ietf-opsawg-capwap-hybridmac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, see 11-14-0684-01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CAPWAP Hybrid MAC published as RFC7494, </a:t>
            </a:r>
            <a:r>
              <a:rPr lang="en-US" sz="1400" dirty="0" smtClean="0">
                <a:hlinkClick r:id="rId6"/>
              </a:rPr>
              <a:t>http://datatracker.ietf.org/doc/rfc7494/</a:t>
            </a:r>
            <a:r>
              <a:rPr lang="en-US" sz="1400" dirty="0" smtClean="0"/>
              <a:t> </a:t>
            </a:r>
            <a:r>
              <a:rPr lang="en-US" sz="1400" u="sng" dirty="0" smtClean="0"/>
              <a:t> </a:t>
            </a: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GB" sz="1400" dirty="0"/>
              <a:t>CAPWAP extension for 802.11n and Power/channel </a:t>
            </a:r>
            <a:r>
              <a:rPr lang="en-GB" sz="1400" dirty="0" err="1" smtClean="0"/>
              <a:t>Autoconfiguration</a:t>
            </a:r>
            <a:r>
              <a:rPr lang="en-GB" sz="1400" dirty="0" smtClean="0"/>
              <a:t>” </a:t>
            </a:r>
            <a:r>
              <a:rPr lang="en-US" sz="1400" u="sng" dirty="0">
                <a:hlinkClick r:id="rId7"/>
              </a:rPr>
              <a:t>http://datatracker.ietf.org/doc/draft-ietf-opsawg-capwap-extension/</a:t>
            </a:r>
            <a:r>
              <a:rPr lang="en-US" sz="1400" dirty="0"/>
              <a:t> </a:t>
            </a:r>
            <a:r>
              <a:rPr lang="en-US" sz="1400" dirty="0" smtClean="0"/>
              <a:t>, </a:t>
            </a:r>
            <a:r>
              <a:rPr lang="en-US" sz="1400" dirty="0"/>
              <a:t>see </a:t>
            </a:r>
            <a:r>
              <a:rPr lang="en-US" sz="1400" dirty="0" smtClean="0"/>
              <a:t>11-14-0913-01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[Nov 2016] Operations Area Working Group work group items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The TACACS+ Protocol, see </a:t>
            </a:r>
            <a:r>
              <a:rPr lang="en-US" sz="1400" dirty="0" smtClean="0">
                <a:hlinkClick r:id="rId8"/>
              </a:rPr>
              <a:t>https://datatracker.ietf.org/doc/draft-ietf-opsawg-tacacs/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In IESG evaluation: Alternate Tunnel Encapsulation for Data Frames in CAPWAP, see  </a:t>
            </a:r>
            <a:r>
              <a:rPr lang="en-US" sz="1400" dirty="0" smtClean="0">
                <a:hlinkClick r:id="rId9"/>
              </a:rPr>
              <a:t>http://datatracker.ietf.org/doc/draft-ietf-opsawg-capwap-alt-tunnel/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Of interest: RFC6632, An Overview of the IETF Network Management Protocols, </a:t>
            </a:r>
            <a:r>
              <a:rPr lang="en-US" sz="1400" dirty="0"/>
              <a:t>see </a:t>
            </a:r>
            <a:r>
              <a:rPr lang="en-US" sz="1400" dirty="0">
                <a:hlinkClick r:id="rId10"/>
              </a:rPr>
              <a:t>https://</a:t>
            </a:r>
            <a:r>
              <a:rPr lang="en-US" sz="1400" dirty="0" smtClean="0">
                <a:hlinkClick r:id="rId10"/>
              </a:rPr>
              <a:t>tools.ietf.org/html/rfc6632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Of Interest: </a:t>
            </a:r>
            <a:r>
              <a:rPr lang="en-US" sz="1400" dirty="0" smtClean="0"/>
              <a:t>RFC7548, Management of Networks with Constrained Devices: Use Cases, see </a:t>
            </a:r>
            <a:r>
              <a:rPr lang="en-US" sz="1400" dirty="0">
                <a:hlinkClick r:id="rId11"/>
              </a:rPr>
              <a:t>https://datatracker.ietf.org/doc/rfc7548</a:t>
            </a:r>
            <a:r>
              <a:rPr lang="en-US" sz="1400" dirty="0" smtClean="0">
                <a:hlinkClick r:id="rId11"/>
              </a:rPr>
              <a:t>/</a:t>
            </a:r>
            <a:r>
              <a:rPr lang="en-US" sz="14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13/19 of 11-16-1315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 Security (TLS)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Transport Layer Security Working Group website: </a:t>
            </a:r>
            <a:r>
              <a:rPr lang="en-US" sz="2000" dirty="0">
                <a:hlinkClick r:id="rId3"/>
              </a:rPr>
              <a:t>http://datatracker.ietf.org/wg/tls/charter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Work underway on a new version of TLS (used in EAP methods): Transport Layer Security Protocol Version 1.3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[Nov 2016]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TLS version 1.3 </a:t>
            </a:r>
            <a:r>
              <a:rPr lang="en-US" sz="1600" u="sng" dirty="0">
                <a:hlinkClick r:id="rId4"/>
              </a:rPr>
              <a:t>https://datatracker.ietf.org/doc/draft-ietf-tls-tls13</a:t>
            </a:r>
            <a:r>
              <a:rPr lang="en-US" sz="1600" u="sng" dirty="0" smtClean="0">
                <a:hlinkClick r:id="rId4"/>
              </a:rPr>
              <a:t>/</a:t>
            </a:r>
            <a:r>
              <a:rPr lang="en-US" sz="1600" u="sng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Elliptic Curve Cryptography (ECC) Cipher Suites for Transport Layer Security (TLS) Versions 1.2 and Earlier, see </a:t>
            </a:r>
            <a:r>
              <a:rPr lang="en-US" sz="1600" dirty="0" smtClean="0">
                <a:hlinkClick r:id="rId5"/>
              </a:rPr>
              <a:t>http://datatracker.ietf.org/doc/draft-ietf-tls-rfc4492bis/</a:t>
            </a:r>
            <a:r>
              <a:rPr lang="en-US" sz="1600" dirty="0" smtClean="0"/>
              <a:t> 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14/19 of 11-16-1315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for Scalable DNS Service Discovery (</a:t>
            </a:r>
            <a:r>
              <a:rPr lang="en-US" dirty="0" err="1" smtClean="0"/>
              <a:t>dnssd</a:t>
            </a:r>
            <a:r>
              <a:rPr lang="en-US" dirty="0" smtClean="0"/>
              <a:t>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Working Group website: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datatracker.ietf.org/wg/dnssd/charter/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Charter: Develop scalable </a:t>
            </a:r>
            <a:r>
              <a:rPr lang="en-US" sz="1800" dirty="0"/>
              <a:t>DNS-SD/</a:t>
            </a:r>
            <a:r>
              <a:rPr lang="en-US" sz="1800" dirty="0" err="1"/>
              <a:t>mDNS</a:t>
            </a:r>
            <a:r>
              <a:rPr lang="en-US" sz="1800" dirty="0"/>
              <a:t> </a:t>
            </a:r>
            <a:r>
              <a:rPr lang="en-US" sz="1800" dirty="0" smtClean="0"/>
              <a:t>Extension </a:t>
            </a:r>
            <a:r>
              <a:rPr lang="en-US" sz="1800" dirty="0"/>
              <a:t>requirements </a:t>
            </a:r>
            <a:r>
              <a:rPr lang="en-US" sz="1800" dirty="0" smtClean="0"/>
              <a:t>and standard solutions to address problematic </a:t>
            </a:r>
            <a:r>
              <a:rPr lang="en-US" sz="1800" dirty="0"/>
              <a:t>use of </a:t>
            </a:r>
            <a:r>
              <a:rPr lang="en-US" sz="1800" dirty="0" err="1"/>
              <a:t>mDNS</a:t>
            </a:r>
            <a:r>
              <a:rPr lang="en-US" sz="1800" dirty="0"/>
              <a:t> and DNS-SD in networks today</a:t>
            </a:r>
          </a:p>
          <a:p>
            <a:pPr lvl="1"/>
            <a:r>
              <a:rPr lang="en-US" sz="1600" dirty="0" err="1" smtClean="0"/>
              <a:t>mDNS</a:t>
            </a:r>
            <a:r>
              <a:rPr lang="en-US" sz="1600" dirty="0" smtClean="0"/>
              <a:t> </a:t>
            </a:r>
            <a:r>
              <a:rPr lang="en-US" sz="1600" dirty="0"/>
              <a:t>discovery of services on other links is not possible</a:t>
            </a:r>
          </a:p>
          <a:p>
            <a:pPr lvl="1"/>
            <a:r>
              <a:rPr lang="en-US" sz="1600" dirty="0"/>
              <a:t>Multicast transmissions over wireless are very expensive</a:t>
            </a:r>
          </a:p>
          <a:p>
            <a:pPr lvl="1"/>
            <a:r>
              <a:rPr lang="en-US" sz="1600" dirty="0"/>
              <a:t>Addressed with different ad hoc technologies</a:t>
            </a:r>
          </a:p>
          <a:p>
            <a:r>
              <a:rPr lang="en-US" sz="1800" dirty="0" smtClean="0"/>
              <a:t>Of </a:t>
            </a:r>
            <a:r>
              <a:rPr lang="en-US" sz="1800" dirty="0"/>
              <a:t>interest </a:t>
            </a:r>
            <a:r>
              <a:rPr lang="en-US" sz="1800" dirty="0" smtClean="0"/>
              <a:t>to: </a:t>
            </a:r>
            <a:r>
              <a:rPr lang="en-US" sz="1800" dirty="0" err="1" smtClean="0"/>
              <a:t>Homenet</a:t>
            </a:r>
            <a:r>
              <a:rPr lang="en-US" sz="1800" dirty="0" smtClean="0"/>
              <a:t>, Zero configuration, Enterprise-grade </a:t>
            </a:r>
            <a:r>
              <a:rPr lang="en-US" sz="1800" dirty="0"/>
              <a:t>vendors of 802.11 </a:t>
            </a:r>
            <a:r>
              <a:rPr lang="en-US" sz="1800" dirty="0" smtClean="0"/>
              <a:t>infrastructure, Multi-link </a:t>
            </a:r>
            <a:r>
              <a:rPr lang="en-US" sz="1800" dirty="0"/>
              <a:t>mesh </a:t>
            </a:r>
            <a:r>
              <a:rPr lang="en-US" sz="1800" dirty="0" smtClean="0"/>
              <a:t>networking</a:t>
            </a:r>
          </a:p>
          <a:p>
            <a:endParaRPr lang="en-US" sz="1800" dirty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[Nov 2016]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Hybrid Multicast/Unicast DNS-Based Service Discovery, see </a:t>
            </a:r>
            <a:r>
              <a:rPr lang="en-US" sz="1600" dirty="0" smtClean="0">
                <a:hlinkClick r:id="rId4"/>
              </a:rPr>
              <a:t>https://datatracker.ietf.org/doc/draft-ietf-dnssd-hybrid/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DNS Push Notifications, see https://datatracker.ietf.org/doc/draft-ietf-dnssd-push/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New: </a:t>
            </a:r>
            <a:r>
              <a:rPr lang="en-US" sz="1600" dirty="0"/>
              <a:t>Privacy Extensions for DNS-SD, see </a:t>
            </a:r>
            <a:r>
              <a:rPr lang="en-US" sz="1600" dirty="0">
                <a:hlinkClick r:id="rId5"/>
              </a:rPr>
              <a:t>https://datatracker.ietf.org/doc/draft-ietf-dnssd-privacy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15/19 of 11-16-1315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Interest: Network-Based Mobility Extensions (NETEXT)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NETEXT: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http://datatracker.ietf.org/wg/netext/charter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endParaRPr lang="en-US" sz="1800" dirty="0" smtClean="0"/>
          </a:p>
          <a:p>
            <a:r>
              <a:rPr lang="en-US" sz="1800" dirty="0" smtClean="0"/>
              <a:t>RFC 7561 published: Mapping </a:t>
            </a:r>
            <a:r>
              <a:rPr lang="en-US" sz="1800" dirty="0"/>
              <a:t>PMIPv6 </a:t>
            </a:r>
            <a:r>
              <a:rPr lang="en-US" sz="1800" dirty="0" err="1"/>
              <a:t>QoS</a:t>
            </a:r>
            <a:r>
              <a:rPr lang="en-US" sz="1800" dirty="0"/>
              <a:t> Procedures with WLAN </a:t>
            </a:r>
            <a:r>
              <a:rPr lang="en-US" sz="1800" dirty="0" err="1"/>
              <a:t>QoS</a:t>
            </a:r>
            <a:r>
              <a:rPr lang="en-US" sz="1800" dirty="0"/>
              <a:t> Procedures, see </a:t>
            </a:r>
            <a:r>
              <a:rPr lang="en-US" sz="1800" dirty="0">
                <a:hlinkClick r:id="rId4"/>
              </a:rPr>
              <a:t>http://datatracker.ietf.org/doc/rfc7561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endParaRPr lang="en-US" sz="1800" dirty="0"/>
          </a:p>
          <a:p>
            <a:pPr algn="just"/>
            <a:r>
              <a:rPr lang="en-US" sz="1400" dirty="0" smtClean="0"/>
              <a:t>Abstract: This </a:t>
            </a:r>
            <a:r>
              <a:rPr lang="en-US" sz="1400" dirty="0"/>
              <a:t>document provides guidelines for achieving end to end Quality- of-Service (</a:t>
            </a:r>
            <a:r>
              <a:rPr lang="en-US" sz="1400" dirty="0" err="1"/>
              <a:t>QoS</a:t>
            </a:r>
            <a:r>
              <a:rPr lang="en-US" sz="1400" dirty="0"/>
              <a:t>) in a Proxy Mobile IPv6 (PMIPv6) domain where the access network is based on IEEE 802.11. RFC 7222 describes </a:t>
            </a:r>
            <a:r>
              <a:rPr lang="en-US" sz="1400" dirty="0" err="1"/>
              <a:t>QoS</a:t>
            </a:r>
            <a:r>
              <a:rPr lang="en-US" sz="1400" dirty="0"/>
              <a:t> negotiation between a Mobility Access Gateway (MAG) and Local Mobility Anchor (LMA) in a PMIPv6 mobility domain. The negotiated </a:t>
            </a:r>
            <a:r>
              <a:rPr lang="en-US" sz="1400" dirty="0" err="1"/>
              <a:t>QoS</a:t>
            </a:r>
            <a:r>
              <a:rPr lang="en-US" sz="1400" dirty="0"/>
              <a:t> parameters can be used for </a:t>
            </a:r>
            <a:r>
              <a:rPr lang="en-US" sz="1400" dirty="0" err="1"/>
              <a:t>QoS</a:t>
            </a:r>
            <a:r>
              <a:rPr lang="en-US" sz="1400" dirty="0"/>
              <a:t> policing and marking of packets to enforce </a:t>
            </a:r>
            <a:r>
              <a:rPr lang="en-US" sz="1400" dirty="0" err="1"/>
              <a:t>QoS</a:t>
            </a:r>
            <a:r>
              <a:rPr lang="en-US" sz="1400" dirty="0"/>
              <a:t> differentiation on the path between the MAG and LMA. IEEE 802.11, Wi-Fi Multimedia - Admission Control (WMM-AC) describes methods for </a:t>
            </a:r>
            <a:r>
              <a:rPr lang="en-US" sz="1400" dirty="0" err="1"/>
              <a:t>QoS</a:t>
            </a:r>
            <a:r>
              <a:rPr lang="en-US" sz="1400" dirty="0"/>
              <a:t> negotiation between a Wi-Fi Station (MN in PMIPv6 terminology) and an Access Point. This document provides a mapping between the above two sets of </a:t>
            </a:r>
            <a:r>
              <a:rPr lang="en-US" sz="1400" dirty="0" err="1"/>
              <a:t>QoS</a:t>
            </a:r>
            <a:r>
              <a:rPr lang="en-US" sz="1400" dirty="0"/>
              <a:t> procedures and the associated </a:t>
            </a:r>
            <a:r>
              <a:rPr lang="en-US" sz="1400" dirty="0" err="1"/>
              <a:t>QoS</a:t>
            </a:r>
            <a:r>
              <a:rPr lang="en-US" sz="1400" dirty="0"/>
              <a:t> parameters. This document is intended to be used as a companion document to RFC 7222 to enable implementation of end to end </a:t>
            </a:r>
            <a:r>
              <a:rPr lang="en-US" sz="1400" dirty="0" err="1"/>
              <a:t>QoS</a:t>
            </a:r>
            <a:r>
              <a:rPr lang="en-US" sz="1400" dirty="0"/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16/19 of 11-16-1315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 for IP Multicast </a:t>
            </a:r>
            <a:r>
              <a:rPr lang="en-US" dirty="0" smtClean="0"/>
              <a:t>(PIM)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953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PIM: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http://datatracker.ietf.org/wg/pim/charter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Working </a:t>
            </a:r>
            <a:r>
              <a:rPr lang="en-US" sz="1600" dirty="0" smtClean="0"/>
              <a:t>Group charter includes: “Optimization </a:t>
            </a:r>
            <a:r>
              <a:rPr lang="en-US" sz="1600" dirty="0"/>
              <a:t>approaches for IGMP and MLD to adapt to link conditions in wireless and mobile networks and be more robust to packet loss</a:t>
            </a:r>
            <a:r>
              <a:rPr lang="en-US" sz="1600" dirty="0" smtClean="0"/>
              <a:t>.”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And a work item (April 2016) “submit </a:t>
            </a:r>
            <a:r>
              <a:rPr lang="en-US" sz="1600" dirty="0"/>
              <a:t>solutions for IGMP and MLD to adapt to wireless link </a:t>
            </a:r>
            <a:r>
              <a:rPr lang="en-US" sz="1600" dirty="0" smtClean="0"/>
              <a:t>conditions”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7761 published, Protocol Independent Multicast - Sparse Mode (PIM-SM): Protocol Specification (Revised), </a:t>
            </a:r>
            <a:r>
              <a:rPr lang="en-US" sz="1600" dirty="0" smtClean="0">
                <a:hlinkClick r:id="rId4"/>
              </a:rPr>
              <a:t>https://datatracker.ietf.org/doc/rfc7761/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Of interest: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Updated: </a:t>
            </a:r>
            <a:r>
              <a:rPr lang="en-US" sz="1600" dirty="0"/>
              <a:t>A YANG data model for Protocol-Independent Multicast (PIM), see </a:t>
            </a:r>
            <a:r>
              <a:rPr lang="en-US" sz="1600" dirty="0">
                <a:hlinkClick r:id="rId5"/>
              </a:rPr>
              <a:t>https://datatracker.ietf.org/doc/draft-ietf-pim-yang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and </a:t>
            </a:r>
            <a:r>
              <a:rPr lang="en-US" sz="1600" dirty="0"/>
              <a:t>A YANG data model for Internet Group Management Protocol (IGMP) and Multicast Listener Discovery (MLD), see </a:t>
            </a:r>
            <a:r>
              <a:rPr lang="en-US" sz="1600" dirty="0">
                <a:hlinkClick r:id="rId6"/>
              </a:rPr>
              <a:t>https://datatracker.ietf.org/doc/draft-ietf-pim-igmp-mld-yang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2236: </a:t>
            </a:r>
            <a:r>
              <a:rPr lang="fr-FR" sz="1600" dirty="0"/>
              <a:t>Internet Group Management Protocol, Version </a:t>
            </a:r>
            <a:r>
              <a:rPr lang="fr-FR" sz="1600" dirty="0" smtClean="0"/>
              <a:t>2</a:t>
            </a:r>
            <a:r>
              <a:rPr lang="en-US" sz="1600" dirty="0" smtClean="0"/>
              <a:t> (</a:t>
            </a:r>
            <a:r>
              <a:rPr lang="en-US" sz="1600" dirty="0"/>
              <a:t>IPv4), </a:t>
            </a:r>
            <a:r>
              <a:rPr lang="en-US" sz="1600" dirty="0">
                <a:hlinkClick r:id="rId7"/>
              </a:rPr>
              <a:t>https://</a:t>
            </a:r>
            <a:r>
              <a:rPr lang="en-US" sz="1600" dirty="0" smtClean="0">
                <a:hlinkClick r:id="rId7"/>
              </a:rPr>
              <a:t>tools.ietf.org/html/rfc2236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2710: Multicast </a:t>
            </a:r>
            <a:r>
              <a:rPr lang="en-US" sz="1600" dirty="0"/>
              <a:t>Listener Discovery (MLD) </a:t>
            </a:r>
            <a:r>
              <a:rPr lang="en-US" sz="1600" dirty="0" smtClean="0"/>
              <a:t>for IPv6, </a:t>
            </a:r>
            <a:r>
              <a:rPr lang="en-US" sz="1600" dirty="0">
                <a:hlinkClick r:id="rId8"/>
              </a:rPr>
              <a:t>https://</a:t>
            </a:r>
            <a:r>
              <a:rPr lang="en-US" sz="1600" dirty="0" smtClean="0">
                <a:hlinkClick r:id="rId8"/>
              </a:rPr>
              <a:t>www.ietf.org/rfc/rfc2710.txt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17/19 of 11-16-1315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109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Deterministic Networking (DETNET)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01000" cy="4953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DETNET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https://datatracker.ietf.org/wg/detnet/charter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/>
            <a:r>
              <a:rPr lang="en-US" sz="1400" dirty="0"/>
              <a:t>The Deterministic Networking (</a:t>
            </a:r>
            <a:r>
              <a:rPr lang="en-US" sz="1400" dirty="0" err="1"/>
              <a:t>DetNet</a:t>
            </a:r>
            <a:r>
              <a:rPr lang="en-US" sz="1400" dirty="0"/>
              <a:t>) Working Group focuses </a:t>
            </a:r>
            <a:r>
              <a:rPr lang="en-US" sz="1400" dirty="0" smtClean="0"/>
              <a:t>on deterministic </a:t>
            </a:r>
            <a:r>
              <a:rPr lang="en-US" sz="1400" dirty="0"/>
              <a:t>data paths that operate over Layer 2 bridged and Layer </a:t>
            </a:r>
            <a:r>
              <a:rPr lang="en-US" sz="1400" dirty="0" smtClean="0"/>
              <a:t>3 routed </a:t>
            </a:r>
            <a:r>
              <a:rPr lang="en-US" sz="1400" dirty="0"/>
              <a:t>segments, where such paths can provide bounds on latency, loss</a:t>
            </a:r>
            <a:r>
              <a:rPr lang="en-US" sz="1400" dirty="0" smtClean="0"/>
              <a:t>, and </a:t>
            </a:r>
            <a:r>
              <a:rPr lang="en-US" sz="1400" dirty="0"/>
              <a:t>packet delay variation (jitter), and high reliability. </a:t>
            </a:r>
            <a:endParaRPr lang="en-US" sz="1400" dirty="0" smtClean="0"/>
          </a:p>
          <a:p>
            <a:pPr lvl="1"/>
            <a:r>
              <a:rPr lang="en-US" sz="1400" dirty="0" smtClean="0"/>
              <a:t>The Working Group </a:t>
            </a:r>
            <a:r>
              <a:rPr lang="en-US" sz="1400" dirty="0"/>
              <a:t>addresses Layer 3 aspects in support of applications </a:t>
            </a:r>
            <a:r>
              <a:rPr lang="en-US" sz="1400" dirty="0" smtClean="0"/>
              <a:t>requiring deterministic </a:t>
            </a:r>
            <a:r>
              <a:rPr lang="en-US" sz="1400" dirty="0"/>
              <a:t>networking. </a:t>
            </a:r>
            <a:endParaRPr lang="en-US" sz="1400" dirty="0" smtClean="0"/>
          </a:p>
          <a:p>
            <a:pPr lvl="1"/>
            <a:r>
              <a:rPr lang="en-US" sz="1400" dirty="0" smtClean="0"/>
              <a:t>The </a:t>
            </a:r>
            <a:r>
              <a:rPr lang="en-US" sz="1400" dirty="0"/>
              <a:t>Working Group collaborates with </a:t>
            </a:r>
            <a:r>
              <a:rPr lang="en-US" sz="1400" dirty="0" smtClean="0"/>
              <a:t>IEEE802.1 Time </a:t>
            </a:r>
            <a:r>
              <a:rPr lang="en-US" sz="1400" dirty="0"/>
              <a:t>Sensitive Networking (TSN), which is responsible for Layer </a:t>
            </a:r>
            <a:r>
              <a:rPr lang="en-US" sz="1400" dirty="0" smtClean="0"/>
              <a:t>2 operations</a:t>
            </a:r>
            <a:r>
              <a:rPr lang="en-US" sz="1400" dirty="0"/>
              <a:t>, to define a common architecture for both Layer 2 and </a:t>
            </a:r>
            <a:r>
              <a:rPr lang="en-US" sz="1400" dirty="0" smtClean="0"/>
              <a:t>Layer 3</a:t>
            </a:r>
            <a:r>
              <a:rPr lang="en-US" sz="1400" dirty="0"/>
              <a:t>. </a:t>
            </a:r>
            <a:endParaRPr lang="en-US" sz="1400" dirty="0" smtClean="0"/>
          </a:p>
          <a:p>
            <a:pPr lvl="1"/>
            <a:r>
              <a:rPr lang="en-US" sz="1400" dirty="0" smtClean="0"/>
              <a:t>Example </a:t>
            </a:r>
            <a:r>
              <a:rPr lang="en-US" sz="1400" dirty="0"/>
              <a:t>applications for deterministic networks include </a:t>
            </a:r>
            <a:r>
              <a:rPr lang="en-US" sz="1400" dirty="0" smtClean="0"/>
              <a:t>professional and </a:t>
            </a:r>
            <a:r>
              <a:rPr lang="en-US" sz="1400" dirty="0"/>
              <a:t>home audio/video, multimedia in transportation, engine </a:t>
            </a:r>
            <a:r>
              <a:rPr lang="en-US" sz="1400" dirty="0" smtClean="0"/>
              <a:t>control systems</a:t>
            </a:r>
            <a:r>
              <a:rPr lang="en-US" sz="1400" dirty="0"/>
              <a:t>, and other general industrial and vehicular applications </a:t>
            </a:r>
            <a:r>
              <a:rPr lang="en-US" sz="1400" dirty="0" smtClean="0"/>
              <a:t>being considered </a:t>
            </a:r>
            <a:r>
              <a:rPr lang="en-US" sz="1400" dirty="0"/>
              <a:t>by the IEEE 802.1 TSN Task Group.</a:t>
            </a:r>
          </a:p>
          <a:p>
            <a:pPr marL="0" indent="0">
              <a:buNone/>
            </a:pPr>
            <a:r>
              <a:rPr lang="en-US" sz="1800" dirty="0" smtClean="0"/>
              <a:t>Of interest:</a:t>
            </a:r>
          </a:p>
          <a:p>
            <a:pPr lvl="1"/>
            <a:r>
              <a:rPr lang="en-US" sz="1400" dirty="0" smtClean="0"/>
              <a:t>New: </a:t>
            </a:r>
            <a:r>
              <a:rPr lang="en-US" sz="1400" dirty="0" err="1"/>
              <a:t>DetNet</a:t>
            </a:r>
            <a:r>
              <a:rPr lang="en-US" sz="1400" dirty="0"/>
              <a:t> Data Plane Protocol and Solution Alternatives, see </a:t>
            </a:r>
            <a:r>
              <a:rPr lang="en-US" sz="1400" dirty="0">
                <a:hlinkClick r:id="rId4"/>
              </a:rPr>
              <a:t>https://datatracker.ietf.org/doc/draft-ietf-detnet-dp-alt</a:t>
            </a:r>
            <a:r>
              <a:rPr lang="en-US" sz="1400" dirty="0" smtClean="0">
                <a:hlinkClick r:id="rId4"/>
              </a:rPr>
              <a:t>/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/>
              <a:t>New: Deterministic Networking Architecture, see </a:t>
            </a:r>
            <a:r>
              <a:rPr lang="en-US" sz="1400" dirty="0">
                <a:hlinkClick r:id="rId5"/>
              </a:rPr>
              <a:t>https://datatracker.ietf.org/doc/draft-ietf-detnet-architecture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 </a:t>
            </a:r>
          </a:p>
          <a:p>
            <a:pPr lvl="1"/>
            <a:r>
              <a:rPr lang="en-US" sz="1400" dirty="0" smtClean="0"/>
              <a:t>Updated: Deterministic Networking Use Cases, see </a:t>
            </a:r>
            <a:r>
              <a:rPr lang="en-US" sz="1400" dirty="0" smtClean="0">
                <a:hlinkClick r:id="rId6"/>
              </a:rPr>
              <a:t>https://datatracker.ietf.org/doc/draft-ietf-detnet-use-cases/</a:t>
            </a:r>
            <a:r>
              <a:rPr lang="en-US" sz="1400" dirty="0" smtClean="0"/>
              <a:t> (note 5.1.1, reference to </a:t>
            </a:r>
            <a:r>
              <a:rPr lang="en-US" sz="1400" dirty="0" err="1" smtClean="0"/>
              <a:t>WiFi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Updated: Deterministic </a:t>
            </a:r>
            <a:r>
              <a:rPr lang="en-US" sz="1400" dirty="0"/>
              <a:t>Networking Problem Statement, see </a:t>
            </a:r>
            <a:r>
              <a:rPr lang="en-US" sz="1400" dirty="0">
                <a:hlinkClick r:id="rId7"/>
              </a:rPr>
              <a:t>https://datatracker.ietf.org/doc/draft-ietf-detnet-problem-statement/</a:t>
            </a:r>
            <a:r>
              <a:rPr lang="en-US" sz="1400" dirty="0"/>
              <a:t> </a:t>
            </a:r>
          </a:p>
          <a:p>
            <a:pPr lvl="1"/>
            <a:r>
              <a:rPr lang="en-US" sz="1400" dirty="0" smtClean="0"/>
              <a:t>Integrated </a:t>
            </a:r>
            <a:r>
              <a:rPr lang="en-US" sz="1400" dirty="0"/>
              <a:t>Mobile </a:t>
            </a:r>
            <a:r>
              <a:rPr lang="en-US" sz="1400" dirty="0" err="1"/>
              <a:t>Fronthaul</a:t>
            </a:r>
            <a:r>
              <a:rPr lang="en-US" sz="1400" dirty="0"/>
              <a:t> and Backhaul, see </a:t>
            </a:r>
            <a:r>
              <a:rPr lang="en-US" sz="1400" dirty="0">
                <a:hlinkClick r:id="rId8"/>
              </a:rPr>
              <a:t>https://datatracker.ietf.org/doc/draft-huang-detnet-xhaul/</a:t>
            </a:r>
            <a:r>
              <a:rPr lang="en-US" sz="1400" dirty="0"/>
              <a:t> </a:t>
            </a:r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18/19 of 11-16-1315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1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MDR findings for 802.11aj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TGaj</a:t>
            </a:r>
            <a:r>
              <a:rPr lang="en-US" dirty="0"/>
              <a:t> MDR report</a:t>
            </a:r>
          </a:p>
          <a:p>
            <a:pPr lvl="1"/>
            <a:r>
              <a:rPr lang="en-US" dirty="0">
                <a:hlinkClick r:id="rId3"/>
              </a:rPr>
              <a:t>https://mentor.ieee.org/802.11/dcn/16/11-16-1333-02-0000-tgaj-mdr-report.docx</a:t>
            </a:r>
            <a:r>
              <a:rPr lang="en-US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284E455-25C1-4B8F-B461-78E9C8FDBAC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4/10 of 11-16-1373 by Peter Ecclesine (Self)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3018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110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Queue Management (AQM)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724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Active Queue Management and Packet Scheduling Working Group website: </a:t>
            </a:r>
            <a:r>
              <a:rPr lang="en-US" sz="2000" dirty="0">
                <a:hlinkClick r:id="rId3"/>
              </a:rPr>
              <a:t>http://datatracker.ietf.org/wg/aqm/charter/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IETF Recommendations Regarding Active Queue Management </a:t>
            </a:r>
            <a:r>
              <a:rPr lang="en-US" sz="1800" dirty="0"/>
              <a:t>to update </a:t>
            </a:r>
            <a:r>
              <a:rPr lang="en-US" sz="1800" dirty="0">
                <a:hlinkClick r:id="rId4"/>
              </a:rPr>
              <a:t>https://datatracker.ietf.org/doc/rfc2309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[Nov 2016]</a:t>
            </a:r>
            <a:endParaRPr lang="en-US" sz="1800" dirty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</a:t>
            </a:r>
            <a:r>
              <a:rPr lang="en-US" sz="1400" dirty="0"/>
              <a:t>Controlled Delay Active Queue </a:t>
            </a:r>
            <a:r>
              <a:rPr lang="en-US" sz="1400" dirty="0" smtClean="0"/>
              <a:t>Management</a:t>
            </a:r>
            <a:r>
              <a:rPr lang="en-US" sz="1400" dirty="0"/>
              <a:t>, see </a:t>
            </a:r>
            <a:r>
              <a:rPr lang="en-US" sz="1400" dirty="0">
                <a:hlinkClick r:id="rId5"/>
              </a:rPr>
              <a:t>https://datatracker.ietf.org/doc/draft-ietf-aqm-codel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Draft “</a:t>
            </a:r>
            <a:r>
              <a:rPr lang="en-US" sz="1400" b="1" dirty="0"/>
              <a:t>Guidelines for </a:t>
            </a:r>
            <a:r>
              <a:rPr lang="en-US" sz="1400" b="1" dirty="0" err="1"/>
              <a:t>DiffServ</a:t>
            </a:r>
            <a:r>
              <a:rPr lang="en-US" sz="1400" b="1" dirty="0"/>
              <a:t> to IEEE 802.11 </a:t>
            </a:r>
            <a:r>
              <a:rPr lang="en-US" sz="1400" b="1" dirty="0" smtClean="0"/>
              <a:t>Mapping”</a:t>
            </a:r>
            <a:r>
              <a:rPr lang="en-US" sz="1400" dirty="0" smtClean="0"/>
              <a:t>: </a:t>
            </a:r>
            <a:r>
              <a:rPr lang="en-US" sz="1400" u="sng" dirty="0">
                <a:hlinkClick r:id="rId6"/>
              </a:rPr>
              <a:t>https://</a:t>
            </a:r>
            <a:r>
              <a:rPr lang="en-US" sz="1400" u="sng" dirty="0" smtClean="0">
                <a:hlinkClick r:id="rId6"/>
              </a:rPr>
              <a:t>tools.ietf.org/html/draft-ietf-tsvwg-ieee-802-11-00</a:t>
            </a:r>
            <a:r>
              <a:rPr lang="en-US" sz="1400" u="sng" dirty="0" smtClean="0"/>
              <a:t> . </a:t>
            </a:r>
            <a:r>
              <a:rPr lang="en-US" sz="1400" dirty="0"/>
              <a:t>It is not intended to make any changes in priority mapping in 802.11 but does mention it extensively in Section </a:t>
            </a:r>
            <a:r>
              <a:rPr lang="en-US" sz="1400" dirty="0" smtClean="0"/>
              <a:t>2. Also see </a:t>
            </a:r>
            <a:r>
              <a:rPr lang="en-US" sz="1400" u="sng" dirty="0">
                <a:hlinkClick r:id="rId7"/>
              </a:rPr>
              <a:t>https://</a:t>
            </a:r>
            <a:r>
              <a:rPr lang="en-US" sz="1400" u="sng" dirty="0" smtClean="0">
                <a:hlinkClick r:id="rId7"/>
              </a:rPr>
              <a:t>www.ietf.org/proceedings/96/slides/slides-96-tsvwg-2.pdf</a:t>
            </a:r>
            <a:r>
              <a:rPr lang="en-US" sz="1400" u="sng" dirty="0" smtClean="0"/>
              <a:t> .</a:t>
            </a:r>
            <a:endParaRPr lang="en-US" sz="1400" dirty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In RFC Editor queue: The Benefits and Pitfalls of using Explicit Congestion Notification (ECN), see </a:t>
            </a:r>
            <a:r>
              <a:rPr lang="en-US" sz="1400" dirty="0" smtClean="0">
                <a:hlinkClick r:id="rId8"/>
              </a:rPr>
              <a:t>http://datatracker.ietf.org/doc/draft-ietf-aqm-ecn-benefits/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Published as RFC 7928: AQM Characterization Guidelines, see </a:t>
            </a:r>
            <a:r>
              <a:rPr lang="en-US" sz="1400" dirty="0">
                <a:hlinkClick r:id="rId9"/>
              </a:rPr>
              <a:t>https://datatracker.ietf.org/doc/rfc7928</a:t>
            </a:r>
            <a:r>
              <a:rPr lang="en-US" sz="1400" dirty="0" smtClean="0">
                <a:hlinkClick r:id="rId9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fr-FR" sz="1400" dirty="0" smtClean="0"/>
              <a:t>RFC 7567 </a:t>
            </a:r>
            <a:r>
              <a:rPr lang="fr-FR" sz="1400" dirty="0" err="1" smtClean="0"/>
              <a:t>published</a:t>
            </a:r>
            <a:r>
              <a:rPr lang="fr-FR" sz="1400" dirty="0" smtClean="0"/>
              <a:t>: IETF </a:t>
            </a:r>
            <a:r>
              <a:rPr lang="fr-FR" sz="1400" dirty="0" err="1" smtClean="0"/>
              <a:t>Recommendations</a:t>
            </a:r>
            <a:r>
              <a:rPr lang="fr-FR" sz="1400" dirty="0" smtClean="0"/>
              <a:t> </a:t>
            </a:r>
            <a:r>
              <a:rPr lang="fr-FR" sz="1400" dirty="0" err="1" smtClean="0"/>
              <a:t>Regarding</a:t>
            </a:r>
            <a:r>
              <a:rPr lang="fr-FR" sz="1400" dirty="0" smtClean="0"/>
              <a:t> Active Queue Management, </a:t>
            </a:r>
            <a:r>
              <a:rPr lang="fr-FR" sz="1400" dirty="0" err="1" smtClean="0"/>
              <a:t>see</a:t>
            </a:r>
            <a:r>
              <a:rPr lang="fr-FR" sz="1400" dirty="0" smtClean="0"/>
              <a:t> </a:t>
            </a:r>
            <a:r>
              <a:rPr lang="en-US" sz="1400" u="sng" dirty="0" smtClean="0">
                <a:hlinkClick r:id="rId10"/>
              </a:rPr>
              <a:t>https://tools.ietf.org/html/rfc7567</a:t>
            </a:r>
            <a:endParaRPr lang="en-US" sz="1400" u="sng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19/19 of 11-16-1315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amendment style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r>
              <a:rPr lang="en-US" dirty="0"/>
              <a:t>D0.1 clause 25 is HE MAC behavior modifying clauses 10 and 11; clause 26 is HE PHY behavior. </a:t>
            </a:r>
          </a:p>
          <a:p>
            <a:r>
              <a:rPr lang="en-US" dirty="0"/>
              <a:t>Comments on the new style are “mixed”. See 16/1472r0 slide 3 hierarchy diagram (next slide in  16/1373). </a:t>
            </a:r>
          </a:p>
          <a:p>
            <a:r>
              <a:rPr lang="en-US" dirty="0"/>
              <a:t>Some discussion on how amendment becomes core in next revision. </a:t>
            </a:r>
          </a:p>
          <a:p>
            <a:r>
              <a:rPr lang="en-US" dirty="0"/>
              <a:t>Will have January time to continue discussion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284E455-25C1-4B8F-B461-78E9C8FDBAC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5/10 of 11-16-1373 by Peter Ecclesine (Cisco Systems)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46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proliferation of STA types and their requirement inheritance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2CC4D41-5DD7-4E30-AC49-D50706A7213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22306" y="265478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3938" y="2654782"/>
            <a:ext cx="93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VHT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6694" y="4186047"/>
            <a:ext cx="93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DMG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93931" y="1828800"/>
            <a:ext cx="7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S1G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75290" y="4186046"/>
            <a:ext cx="116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EDMG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93164" y="5061796"/>
            <a:ext cx="116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45MG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5075" y="2656509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1" y="2654782"/>
            <a:ext cx="810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QoS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68216" y="4425914"/>
            <a:ext cx="93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Mesh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21684" y="5331360"/>
            <a:ext cx="93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97884" y="5900036"/>
            <a:ext cx="93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93164" y="4726171"/>
            <a:ext cx="116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CDMG</a:t>
            </a:r>
          </a:p>
        </p:txBody>
      </p:sp>
      <p:cxnSp>
        <p:nvCxnSpPr>
          <p:cNvPr id="24" name="Straight Arrow Connector 23"/>
          <p:cNvCxnSpPr>
            <a:stCxn id="18" idx="3"/>
            <a:endCxn id="10" idx="1"/>
          </p:cNvCxnSpPr>
          <p:nvPr/>
        </p:nvCxnSpPr>
        <p:spPr bwMode="auto">
          <a:xfrm>
            <a:off x="2486475" y="2885615"/>
            <a:ext cx="735831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6" name="Straight Arrow Connector 25"/>
          <p:cNvCxnSpPr>
            <a:stCxn id="10" idx="3"/>
            <a:endCxn id="11" idx="1"/>
          </p:cNvCxnSpPr>
          <p:nvPr/>
        </p:nvCxnSpPr>
        <p:spPr bwMode="auto">
          <a:xfrm flipV="1">
            <a:off x="3908106" y="2885615"/>
            <a:ext cx="735832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8" name="Straight Arrow Connector 27"/>
          <p:cNvCxnSpPr>
            <a:stCxn id="11" idx="3"/>
            <a:endCxn id="17" idx="1"/>
          </p:cNvCxnSpPr>
          <p:nvPr/>
        </p:nvCxnSpPr>
        <p:spPr bwMode="auto">
          <a:xfrm>
            <a:off x="5582919" y="2885615"/>
            <a:ext cx="632156" cy="172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224177" y="1828800"/>
            <a:ext cx="1625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S1G relay</a:t>
            </a:r>
          </a:p>
        </p:txBody>
      </p:sp>
      <p:cxnSp>
        <p:nvCxnSpPr>
          <p:cNvPr id="34" name="Straight Arrow Connector 33"/>
          <p:cNvCxnSpPr>
            <a:stCxn id="14" idx="3"/>
            <a:endCxn id="32" idx="1"/>
          </p:cNvCxnSpPr>
          <p:nvPr/>
        </p:nvCxnSpPr>
        <p:spPr bwMode="auto">
          <a:xfrm>
            <a:off x="5665481" y="2059633"/>
            <a:ext cx="55869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6" name="Straight Arrow Connector 35"/>
          <p:cNvCxnSpPr>
            <a:stCxn id="12" idx="3"/>
            <a:endCxn id="15" idx="1"/>
          </p:cNvCxnSpPr>
          <p:nvPr/>
        </p:nvCxnSpPr>
        <p:spPr bwMode="auto">
          <a:xfrm flipV="1">
            <a:off x="6415675" y="4416879"/>
            <a:ext cx="1259615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8" name="Straight Arrow Connector 37"/>
          <p:cNvCxnSpPr>
            <a:stCxn id="12" idx="3"/>
            <a:endCxn id="22" idx="1"/>
          </p:cNvCxnSpPr>
          <p:nvPr/>
        </p:nvCxnSpPr>
        <p:spPr bwMode="auto">
          <a:xfrm>
            <a:off x="6415675" y="4416880"/>
            <a:ext cx="677489" cy="5401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0" name="Straight Arrow Connector 39"/>
          <p:cNvCxnSpPr>
            <a:stCxn id="18" idx="3"/>
            <a:endCxn id="19" idx="1"/>
          </p:cNvCxnSpPr>
          <p:nvPr/>
        </p:nvCxnSpPr>
        <p:spPr bwMode="auto">
          <a:xfrm>
            <a:off x="2486475" y="2885615"/>
            <a:ext cx="1581741" cy="17711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5665481" y="3358337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TVHT</a:t>
            </a:r>
          </a:p>
        </p:txBody>
      </p:sp>
      <p:cxnSp>
        <p:nvCxnSpPr>
          <p:cNvPr id="52" name="Straight Arrow Connector 51"/>
          <p:cNvCxnSpPr>
            <a:stCxn id="18" idx="3"/>
            <a:endCxn id="12" idx="1"/>
          </p:cNvCxnSpPr>
          <p:nvPr/>
        </p:nvCxnSpPr>
        <p:spPr bwMode="auto">
          <a:xfrm>
            <a:off x="2486475" y="2885615"/>
            <a:ext cx="2990219" cy="15312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4" name="Straight Arrow Connector 53"/>
          <p:cNvCxnSpPr>
            <a:stCxn id="11" idx="2"/>
            <a:endCxn id="50" idx="1"/>
          </p:cNvCxnSpPr>
          <p:nvPr/>
        </p:nvCxnSpPr>
        <p:spPr bwMode="auto">
          <a:xfrm>
            <a:off x="5113429" y="3116447"/>
            <a:ext cx="552052" cy="472723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6" name="Straight Arrow Connector 55"/>
          <p:cNvCxnSpPr>
            <a:stCxn id="18" idx="3"/>
            <a:endCxn id="14" idx="1"/>
          </p:cNvCxnSpPr>
          <p:nvPr/>
        </p:nvCxnSpPr>
        <p:spPr bwMode="auto">
          <a:xfrm flipV="1">
            <a:off x="2486475" y="2059633"/>
            <a:ext cx="2407456" cy="8259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129706" y="4583998"/>
            <a:ext cx="2922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technique we use to define feature set applicability is the STA type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23427" y="2654782"/>
            <a:ext cx="810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</a:t>
            </a:r>
          </a:p>
        </p:txBody>
      </p:sp>
      <p:cxnSp>
        <p:nvCxnSpPr>
          <p:cNvPr id="68" name="Straight Arrow Connector 67"/>
          <p:cNvCxnSpPr>
            <a:stCxn id="66" idx="3"/>
            <a:endCxn id="18" idx="1"/>
          </p:cNvCxnSpPr>
          <p:nvPr/>
        </p:nvCxnSpPr>
        <p:spPr bwMode="auto">
          <a:xfrm>
            <a:off x="1333501" y="2885615"/>
            <a:ext cx="3429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0" name="Straight Arrow Connector 69"/>
          <p:cNvCxnSpPr>
            <a:stCxn id="66" idx="3"/>
            <a:endCxn id="20" idx="1"/>
          </p:cNvCxnSpPr>
          <p:nvPr/>
        </p:nvCxnSpPr>
        <p:spPr bwMode="auto">
          <a:xfrm>
            <a:off x="1333501" y="2885615"/>
            <a:ext cx="2788183" cy="26765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2" name="Straight Arrow Connector 71"/>
          <p:cNvCxnSpPr>
            <a:stCxn id="66" idx="3"/>
            <a:endCxn id="21" idx="1"/>
          </p:cNvCxnSpPr>
          <p:nvPr/>
        </p:nvCxnSpPr>
        <p:spPr bwMode="auto">
          <a:xfrm>
            <a:off x="1333501" y="2885615"/>
            <a:ext cx="2764383" cy="32452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147019" y="245593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(unadorned)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6/10 of 11-16-1373 by Robert Stacey, Intel</a:t>
            </a:r>
          </a:p>
        </p:txBody>
      </p:sp>
      <p:sp>
        <p:nvSpPr>
          <p:cNvPr id="3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28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802.11 Style Guide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GB" dirty="0"/>
              <a:t>See 11-09-1034-11-0000-wg11-style-guide.doc</a:t>
            </a:r>
          </a:p>
          <a:p>
            <a:pPr lvl="1"/>
            <a:r>
              <a:rPr lang="en-US" dirty="0"/>
              <a:t>We updated 802.11 </a:t>
            </a:r>
            <a:r>
              <a:rPr lang="en-US" dirty="0" err="1"/>
              <a:t>WG</a:t>
            </a:r>
            <a:r>
              <a:rPr lang="en-US" dirty="0"/>
              <a:t> Style Guide based on 2012 IEEE Standards Style Manual and consistency changes in final publication of the 802.11 standard</a:t>
            </a:r>
            <a:endParaRPr lang="en-GB" dirty="0"/>
          </a:p>
          <a:p>
            <a:r>
              <a:rPr lang="en-US" b="0" dirty="0"/>
              <a:t>Editor’s responsibility includes checking the </a:t>
            </a:r>
            <a:r>
              <a:rPr lang="en-US" dirty="0"/>
              <a:t>2014 IEEE Standards Style Manual </a:t>
            </a:r>
            <a:r>
              <a:rPr lang="en-US" b="0" dirty="0"/>
              <a:t>when creating or updating drafts. </a:t>
            </a:r>
            <a:r>
              <a:rPr lang="en-GB" u="sng" dirty="0">
                <a:hlinkClick r:id="rId3"/>
              </a:rPr>
              <a:t>https://development.standards.ieee.org/myproject/Public/mytools/draft/styleman.pdf</a:t>
            </a:r>
            <a:endParaRPr lang="en-US" b="0" dirty="0"/>
          </a:p>
          <a:p>
            <a:r>
              <a:rPr lang="en-US" b="0" dirty="0"/>
              <a:t>Submissions with draft text should conform to both the </a:t>
            </a:r>
            <a:r>
              <a:rPr lang="en-US" b="0" dirty="0" err="1"/>
              <a:t>WG11</a:t>
            </a:r>
            <a:r>
              <a:rPr lang="en-US" b="0" dirty="0"/>
              <a:t> Style Guide and IEEE Standards Style Manual</a:t>
            </a:r>
          </a:p>
          <a:p>
            <a:r>
              <a:rPr lang="en-US" b="0" dirty="0"/>
              <a:t>Note that the Style Guide evolves with our practice, expect a revision in March</a:t>
            </a:r>
          </a:p>
          <a:p>
            <a:pPr>
              <a:buFontTx/>
              <a:buNone/>
            </a:pPr>
            <a:endParaRPr lang="en-GB" dirty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47D261DD-C19A-4D33-B792-98F42174A4B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7/10 of 11-16-1373 by Peter Ecclesine (Self)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96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/>
              <a:t>Slide </a:t>
            </a:r>
            <a:fld id="{267CEDAE-0893-43B3-92C5-6D110BF9235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/>
              <a:t>Editor Amendment Ordering</a:t>
            </a:r>
          </a:p>
        </p:txBody>
      </p:sp>
      <p:graphicFrame>
        <p:nvGraphicFramePr>
          <p:cNvPr id="14461" name="Group 1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721794"/>
              </p:ext>
            </p:extLst>
          </p:nvPr>
        </p:nvGraphicFramePr>
        <p:xfrm>
          <a:off x="914400" y="2398816"/>
          <a:ext cx="7772400" cy="3757822"/>
        </p:xfrm>
        <a:graphic>
          <a:graphicData uri="http://schemas.openxmlformats.org/drawingml/2006/table">
            <a:tbl>
              <a:tblPr/>
              <a:tblGrid>
                <a:gridCol w="28940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44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39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46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Projected REVCOM 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802.11REVmc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TGmc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- 3648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Dec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Dec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TGah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- 627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Dec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TGaq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TGaj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- 288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Jul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TGak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Jan 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TGax - 317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Dec 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TGay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Nov 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TGaz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9754" name="Rectangle 65"/>
          <p:cNvSpPr>
            <a:spLocks noChangeArrowheads="1"/>
          </p:cNvSpPr>
          <p:nvPr/>
        </p:nvSpPr>
        <p:spPr bwMode="auto">
          <a:xfrm>
            <a:off x="533400" y="1219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/>
              <a:t>Data as of </a:t>
            </a:r>
            <a:r>
              <a:rPr lang="en-US" sz="1400" b="1" dirty="0">
                <a:solidFill>
                  <a:srgbClr val="FF0000"/>
                </a:solidFill>
              </a:rPr>
              <a:t>Nov 2016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http://grouper.ieee.org/groups/802/11/Reports/802.11_Timelines.htm</a:t>
            </a:r>
            <a:endParaRPr lang="en-US" sz="14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/>
              <a:t>In July 2016, Editors changed the running order and will revisit in Mar 2017, maintaining this order in the interim </a:t>
            </a:r>
          </a:p>
        </p:txBody>
      </p:sp>
      <p:sp>
        <p:nvSpPr>
          <p:cNvPr id="29755" name="Text Box 66"/>
          <p:cNvSpPr txBox="1">
            <a:spLocks noChangeArrowheads="1"/>
          </p:cNvSpPr>
          <p:nvPr/>
        </p:nvSpPr>
        <p:spPr bwMode="auto">
          <a:xfrm>
            <a:off x="762000" y="6169223"/>
            <a:ext cx="80010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</a:rPr>
              <a:t>Amendment numbering is editorial! No need to make ballot comments on these dynamic numbers!</a:t>
            </a:r>
          </a:p>
        </p:txBody>
      </p:sp>
      <p:sp>
        <p:nvSpPr>
          <p:cNvPr id="2975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8/10 of 11-16-1373 by Peter Ecclesine (Self)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69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457200" y="5943600"/>
            <a:ext cx="5791200" cy="457200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Most current doc shaded green.</a:t>
            </a:r>
            <a:endParaRPr lang="en-US" b="1" dirty="0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53899"/>
              </p:ext>
            </p:extLst>
          </p:nvPr>
        </p:nvGraphicFramePr>
        <p:xfrm>
          <a:off x="457200" y="1371600"/>
          <a:ext cx="8262379" cy="4099560"/>
        </p:xfrm>
        <a:graphic>
          <a:graphicData uri="http://schemas.openxmlformats.org/drawingml/2006/table">
            <a:tbl>
              <a:tblPr/>
              <a:tblGrid>
                <a:gridCol w="3256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29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82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02337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MDR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Au, Emily Qi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11.0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 12.0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4-Nov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11.0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Alfred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Asterjadhi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7.0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 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6.0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2.5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Norm Finn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1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7.0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00CC"/>
                          </a:solidFill>
                        </a:rPr>
                        <a:t>6.2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00CC"/>
                          </a:solidFill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1.3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Jiamin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Chen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Shiwen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He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9.0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00CC"/>
                          </a:solidFill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00CC"/>
                          </a:solidFill>
                        </a:rPr>
                        <a:t>1.0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71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Carlos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Cordeiro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Chao Chun Wang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419100" y="5486400"/>
            <a:ext cx="62103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Changes from  last report shown in </a:t>
            </a:r>
            <a:r>
              <a:rPr lang="en-US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3" name="Text Box 231"/>
          <p:cNvSpPr txBox="1">
            <a:spLocks noChangeArrowheads="1"/>
          </p:cNvSpPr>
          <p:nvPr/>
        </p:nvSpPr>
        <p:spPr bwMode="auto">
          <a:xfrm>
            <a:off x="152400" y="609600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Nov 2016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91116"/>
            <a:ext cx="7772400" cy="457200"/>
          </a:xfrm>
        </p:spPr>
        <p:txBody>
          <a:bodyPr/>
          <a:lstStyle/>
          <a:p>
            <a:r>
              <a:rPr lang="en-US" sz="2800" dirty="0"/>
              <a:t>Draft Development Snapshot</a:t>
            </a:r>
            <a:endParaRPr lang="en-GB" sz="2800" dirty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795EAAF8-1103-4F9A-8384-029AC986883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31977" name="Date Placeholder 10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9/10 of 11-16-1373 by Peter Ecclesine (Self)</a:t>
            </a:r>
          </a:p>
        </p:txBody>
      </p:sp>
    </p:spTree>
    <p:extLst>
      <p:ext uri="{BB962C8B-B14F-4D97-AF65-F5344CB8AC3E}">
        <p14:creationId xmlns:p14="http://schemas.microsoft.com/office/powerpoint/2010/main" val="1795452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MIB style, Visio and Frame practices</a:t>
            </a:r>
            <a:br>
              <a:rPr lang="en-US"/>
            </a:br>
            <a:endParaRPr lang="en-US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r>
              <a:rPr lang="en-GB" sz="2000" dirty="0"/>
              <a:t>I’m going to suggest going forward we use a single style with appropriately set tabs,  and use leading</a:t>
            </a:r>
            <a:r>
              <a:rPr lang="en-US" sz="2000" dirty="0"/>
              <a:t> </a:t>
            </a:r>
            <a:r>
              <a:rPr lang="en-GB" sz="2000" dirty="0"/>
              <a:t>Tabs to distinguish the syntax and description parts. (Adrian Stephens Feb 9, 2010)</a:t>
            </a:r>
            <a:endParaRPr lang="en-US" sz="2000" dirty="0"/>
          </a:p>
          <a:p>
            <a:r>
              <a:rPr lang="en-GB" sz="2000" dirty="0">
                <a:solidFill>
                  <a:srgbClr val="FF0000"/>
                </a:solidFill>
              </a:rPr>
              <a:t>Two ways to format a figure &amp; its caption in frame: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GB" sz="1600" dirty="0">
                <a:solidFill>
                  <a:srgbClr val="FF0000"/>
                </a:solidFill>
              </a:rPr>
              <a:t>Insert a table.  Insert anchored frame inside table cell to hold graphics.  Use table caption as figure caption.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GB" sz="1600" dirty="0">
                <a:solidFill>
                  <a:srgbClr val="FF0000"/>
                </a:solidFill>
              </a:rPr>
              <a:t>Insert an anchored frame.  Insert caption inside a text frame inside the anchored frame.  Insert graphics inside the anchored frame.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GB" sz="2000" dirty="0"/>
              <a:t> Keep embedded figures using </a:t>
            </a:r>
            <a:r>
              <a:rPr lang="en-GB" sz="2000" dirty="0" err="1"/>
              <a:t>visio</a:t>
            </a:r>
            <a:r>
              <a:rPr lang="en-GB" sz="2000" dirty="0"/>
              <a:t> as long as possible</a:t>
            </a:r>
            <a:endParaRPr lang="en-US" sz="2000" dirty="0"/>
          </a:p>
          <a:p>
            <a:pPr lvl="1"/>
            <a:r>
              <a:rPr lang="en-GB" sz="1800" dirty="0"/>
              <a:t>Near the end of sponsor ballot,  turn these all into .</a:t>
            </a:r>
            <a:r>
              <a:rPr lang="en-GB" sz="1800" dirty="0" err="1"/>
              <a:t>wmf</a:t>
            </a:r>
            <a:r>
              <a:rPr lang="en-GB" sz="1800" dirty="0"/>
              <a:t> (windows meta file) format files (you can do this from </a:t>
            </a:r>
            <a:r>
              <a:rPr lang="en-GB" sz="1800" dirty="0" err="1"/>
              <a:t>visio</a:t>
            </a:r>
            <a:r>
              <a:rPr lang="en-GB" sz="1800" dirty="0"/>
              <a:t> using “save as”).   Keep separate files for the .</a:t>
            </a:r>
            <a:r>
              <a:rPr lang="en-GB" sz="1800" dirty="0" err="1"/>
              <a:t>vsd</a:t>
            </a:r>
            <a:r>
              <a:rPr lang="en-GB" sz="1800" dirty="0"/>
              <a:t> source and the .</a:t>
            </a:r>
            <a:r>
              <a:rPr lang="en-GB" sz="1800" dirty="0" err="1"/>
              <a:t>wmf</a:t>
            </a:r>
            <a:r>
              <a:rPr lang="en-GB" sz="1800" dirty="0"/>
              <a:t> file that is linked to from frame. There is likelihood we should use .</a:t>
            </a:r>
            <a:r>
              <a:rPr lang="en-GB" sz="1800" dirty="0" err="1"/>
              <a:t>emf</a:t>
            </a:r>
            <a:endParaRPr lang="en-GB" sz="1800" dirty="0"/>
          </a:p>
          <a:p>
            <a:r>
              <a:rPr lang="en-GB" sz="2000" dirty="0"/>
              <a:t>Frame templates for 11aa, 11ac, 11af</a:t>
            </a: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B6A5EF2C-B352-4DCD-8AF4-06278E9671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10/10 of 11-16-1373 by Peter Ecclesine (Self)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32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646113"/>
            <a:ext cx="8724900" cy="1066800"/>
          </a:xfrm>
          <a:noFill/>
        </p:spPr>
        <p:txBody>
          <a:bodyPr/>
          <a:lstStyle/>
          <a:p>
            <a:r>
              <a:rPr lang="en-US" altLang="en-US" sz="2800" dirty="0" smtClean="0"/>
              <a:t>AANI SC Closing Report November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685800" y="1524000"/>
            <a:ext cx="7772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en-US" altLang="en-US" sz="2000" kern="0" dirty="0" smtClean="0"/>
              <a:t>Date:</a:t>
            </a:r>
            <a:r>
              <a:rPr lang="en-US" altLang="en-US" sz="2000" b="0" kern="0" dirty="0" smtClean="0"/>
              <a:t> 2016-11-11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dirty="0"/>
              <a:t>Authors:</a:t>
            </a:r>
            <a:endParaRPr lang="en-US" altLang="en-US" sz="2000" b="0" dirty="0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494881"/>
              </p:ext>
            </p:extLst>
          </p:nvPr>
        </p:nvGraphicFramePr>
        <p:xfrm>
          <a:off x="515938" y="2359025"/>
          <a:ext cx="8037512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ocument" r:id="rId4" imgW="8253286" imgH="2534496" progId="Word.Document.8">
                  <p:embed/>
                </p:oleObj>
              </mc:Choice>
              <mc:Fallback>
                <p:oleObj name="Document" r:id="rId4" imgW="8253286" imgH="25344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2359025"/>
                        <a:ext cx="8037512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11-16-1542 by Joseph Levy (Interdigital)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200" y="8382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 smtClean="0"/>
              <a:t>Abstract</a:t>
            </a:r>
            <a:endParaRPr lang="en-US" kern="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25500" y="2132806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en-US" kern="0" dirty="0" smtClean="0"/>
              <a:t>This Document is the closing report for AANI SC, </a:t>
            </a:r>
          </a:p>
          <a:p>
            <a:pPr algn="ctr">
              <a:buFontTx/>
              <a:buNone/>
            </a:pPr>
            <a:r>
              <a:rPr lang="en-US" kern="0" dirty="0" smtClean="0"/>
              <a:t>November 2016 Meeting in San Antonio, TX</a:t>
            </a:r>
            <a:endParaRPr lang="en-US" kern="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11-16-1542 by Joseph Levy (Interdigital)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document is a digest of the closing reports of all 802.11 sub-groups for presentation at the November 2016 closing plenary meeting. Attendance information and liaison reports (including liaison reports from the mid-week plenary) are also included.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09600"/>
          </a:xfrm>
        </p:spPr>
        <p:txBody>
          <a:bodyPr/>
          <a:lstStyle/>
          <a:p>
            <a:r>
              <a:rPr lang="en-US" dirty="0" smtClean="0"/>
              <a:t>802.11 AANI SC – November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494" y="1340142"/>
            <a:ext cx="8383624" cy="5135271"/>
          </a:xfrm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altLang="en-US" b="1" dirty="0">
                <a:cs typeface="+mn-cs"/>
              </a:rPr>
              <a:t>Meeting </a:t>
            </a:r>
            <a:r>
              <a:rPr lang="en-US" altLang="en-US" b="1" dirty="0" smtClean="0">
                <a:cs typeface="+mn-cs"/>
              </a:rPr>
              <a:t>Goals: 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sz="1800" b="1" dirty="0" smtClean="0">
                <a:cs typeface="+mn-cs"/>
              </a:rPr>
              <a:t>Discuss </a:t>
            </a:r>
            <a:r>
              <a:rPr lang="en-US" altLang="en-US" sz="1800" b="1" dirty="0">
                <a:cs typeface="+mn-cs"/>
              </a:rPr>
              <a:t>802.11 </a:t>
            </a:r>
            <a:r>
              <a:rPr lang="en-US" altLang="en-US" sz="1800" b="1" dirty="0" smtClean="0">
                <a:cs typeface="+mn-cs"/>
              </a:rPr>
              <a:t>activity in IC for </a:t>
            </a:r>
            <a:r>
              <a:rPr lang="en-US" altLang="en-US" sz="1800" b="1" dirty="0">
                <a:cs typeface="+mn-cs"/>
              </a:rPr>
              <a:t>“IEEE “5G</a:t>
            </a:r>
            <a:r>
              <a:rPr lang="en-US" altLang="en-US" sz="1800" b="1" dirty="0" smtClean="0">
                <a:cs typeface="+mn-cs"/>
              </a:rPr>
              <a:t>”  </a:t>
            </a:r>
            <a:r>
              <a:rPr lang="en-US" altLang="en-US" sz="1800" b="1" dirty="0">
                <a:cs typeface="+mn-cs"/>
              </a:rPr>
              <a:t>Specification”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sz="1800" b="1" dirty="0">
                <a:cs typeface="+mn-cs"/>
              </a:rPr>
              <a:t>Continue to define/promote engagement with 3GPP RAN and </a:t>
            </a:r>
            <a:r>
              <a:rPr lang="en-US" altLang="en-US" sz="1800" b="1" dirty="0" smtClean="0">
                <a:cs typeface="+mn-cs"/>
              </a:rPr>
              <a:t>SA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sz="1800" b="1" dirty="0" smtClean="0">
                <a:cs typeface="+mn-cs"/>
              </a:rPr>
              <a:t>Send reply </a:t>
            </a:r>
            <a:r>
              <a:rPr lang="en-US" altLang="en-US" sz="1800" b="1" dirty="0">
                <a:cs typeface="+mn-cs"/>
              </a:rPr>
              <a:t>liaison to </a:t>
            </a:r>
            <a:r>
              <a:rPr lang="en-US" altLang="en-US" sz="1800" b="1" dirty="0" smtClean="0">
                <a:cs typeface="+mn-cs"/>
              </a:rPr>
              <a:t>RAN2 on “Throughput” (</a:t>
            </a:r>
            <a:r>
              <a:rPr lang="en-US" sz="1800" b="1" dirty="0" smtClean="0">
                <a:cs typeface="+mn-cs"/>
              </a:rPr>
              <a:t>11-16/1384r0)  </a:t>
            </a:r>
            <a:endParaRPr lang="en-US" altLang="en-US" sz="1800" b="1" dirty="0">
              <a:cs typeface="+mn-cs"/>
            </a:endParaRPr>
          </a:p>
          <a:p>
            <a:pPr marL="57150" indent="0"/>
            <a:r>
              <a:rPr lang="en-US" dirty="0" smtClean="0"/>
              <a:t>Meeting Activity: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 smtClean="0"/>
              <a:t>Reported on 3GPP replies to 802.11 LS (11-16/1101r10)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 smtClean="0"/>
              <a:t>Straw Polled interest in new LS to 3GPP RAN and SA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b="1" dirty="0" smtClean="0">
                <a:cs typeface="+mn-cs"/>
              </a:rPr>
              <a:t>Polls indicated some support: 8/0/19 and 7/0/14, respectively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Discussed Industrial  projects </a:t>
            </a:r>
            <a:r>
              <a:rPr lang="en-US" dirty="0" smtClean="0"/>
              <a:t>- informative - no </a:t>
            </a:r>
            <a:r>
              <a:rPr lang="en-US" dirty="0"/>
              <a:t>conclusions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 smtClean="0"/>
              <a:t>Reply </a:t>
            </a:r>
            <a:r>
              <a:rPr lang="en-US" dirty="0"/>
              <a:t>liaison to RAN2 draft created – still being discussed, </a:t>
            </a:r>
            <a:r>
              <a:rPr lang="en-US" dirty="0" smtClean="0"/>
              <a:t>not agreed, plan </a:t>
            </a:r>
            <a:r>
              <a:rPr lang="en-US" dirty="0"/>
              <a:t>competition @ January meeting.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11-16-1542 by Joseph Levy (Interdigital)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9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09600"/>
          </a:xfrm>
        </p:spPr>
        <p:txBody>
          <a:bodyPr/>
          <a:lstStyle/>
          <a:p>
            <a:r>
              <a:rPr lang="en-US" dirty="0" smtClean="0"/>
              <a:t>802.11 AANI SC –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494" y="1326287"/>
            <a:ext cx="8383624" cy="513527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Teleconferences all at </a:t>
            </a:r>
            <a:r>
              <a:rPr lang="en-US" altLang="en-US" sz="2800" dirty="0"/>
              <a:t>@ 10:00 </a:t>
            </a:r>
            <a:r>
              <a:rPr lang="en-US" altLang="en-US" sz="2800" dirty="0" smtClean="0"/>
              <a:t>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b="1" dirty="0"/>
              <a:t>Thursday 1 December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b="1" dirty="0"/>
              <a:t>Thursday 15 December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Thursday </a:t>
            </a:r>
            <a:r>
              <a:rPr lang="en-US" altLang="en-US" sz="2400" b="1" dirty="0"/>
              <a:t>5 January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 Meeting plans for January</a:t>
            </a:r>
            <a:r>
              <a:rPr lang="en-US" altLang="en-US" sz="2800" dirty="0" smtClean="0"/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b="1" dirty="0"/>
              <a:t>Two meeting </a:t>
            </a:r>
            <a:r>
              <a:rPr lang="en-US" altLang="en-US" sz="2400" b="1" smtClean="0"/>
              <a:t>slots planned </a:t>
            </a:r>
            <a:endParaRPr lang="en-US" altLang="en-US" sz="2400" b="1" dirty="0"/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Complete liaison </a:t>
            </a:r>
            <a:r>
              <a:rPr lang="en-US" altLang="en-US" sz="2400" b="1" dirty="0"/>
              <a:t>to RAN2 on “Throughput” (</a:t>
            </a:r>
            <a:r>
              <a:rPr lang="en-US" sz="2400" b="1" dirty="0"/>
              <a:t>11-16/1384r0</a:t>
            </a:r>
            <a:r>
              <a:rPr lang="en-US" sz="2400" b="1" dirty="0" smtClean="0"/>
              <a:t>), current draft in 11-16/1510r1  </a:t>
            </a:r>
            <a:endParaRPr lang="en-US" altLang="en-US" sz="24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Create draft liaisons to 3GPP RAN and SA to define/promote engagement </a:t>
            </a: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smtClean="0"/>
              <a:t>Continue to report on 802.1CF OmniRAN – Industrial Connections activity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11-16-1542 by Joseph Levy (Interdigital)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0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2016-11-10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051491"/>
              </p:ext>
            </p:extLst>
          </p:nvPr>
        </p:nvGraphicFramePr>
        <p:xfrm>
          <a:off x="519113" y="2292350"/>
          <a:ext cx="7620000" cy="265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Document" r:id="rId4" imgW="8267030" imgH="2874253" progId="Word.Document.8">
                  <p:embed/>
                </p:oleObj>
              </mc:Choice>
              <mc:Fallback>
                <p:oleObj name="Document" r:id="rId4" imgW="8267030" imgH="28742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292350"/>
                        <a:ext cx="7620000" cy="2652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11-16-1541 by Mark Hamilton, Ruckus/Brocade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77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/>
              <a:t>November 2016 Meeting in San Antonio, Texas, USA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</a:t>
            </a:r>
            <a:r>
              <a:rPr lang="en-US" sz="1200" b="0" dirty="0"/>
              <a:t>11-16-1541 by Mark Hamilton, Ruckus/Brocade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14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Agenda is here: </a:t>
            </a:r>
            <a:r>
              <a:rPr lang="en-US" dirty="0">
                <a:hlinkClick r:id="rId3"/>
              </a:rPr>
              <a:t>https://mentor.ieee.org/802.11/dcn/16/11-16-1323-02-0arc-arc-sc-agenda-november-2016.pptx</a:t>
            </a:r>
            <a:r>
              <a:rPr lang="en-US" dirty="0"/>
              <a:t> </a:t>
            </a:r>
            <a:endParaRPr lang="en-US" b="0" dirty="0"/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Noted status of IEEE 1588 mapping to IEEE 802.11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changes.  No action needed.</a:t>
            </a:r>
          </a:p>
          <a:p>
            <a:pPr>
              <a:spcBef>
                <a:spcPts val="0"/>
              </a:spcBef>
            </a:pPr>
            <a:r>
              <a:rPr lang="en-US" dirty="0"/>
              <a:t>Noted IEEE 802 activities relevant to 802.11/ARC</a:t>
            </a:r>
          </a:p>
          <a:p>
            <a:pPr lvl="1"/>
            <a:r>
              <a:rPr lang="en-US" altLang="en-US" dirty="0"/>
              <a:t>802.1Qbz-2016 has been published</a:t>
            </a:r>
          </a:p>
          <a:p>
            <a:pPr lvl="1"/>
            <a:r>
              <a:rPr lang="en-US" altLang="en-US" dirty="0"/>
              <a:t>802.1AC going to </a:t>
            </a:r>
            <a:r>
              <a:rPr lang="en-US" altLang="en-US" dirty="0" err="1"/>
              <a:t>RevCom</a:t>
            </a:r>
            <a:endParaRPr lang="en-US" altLang="en-US" dirty="0"/>
          </a:p>
          <a:p>
            <a:pPr lvl="1">
              <a:spcBef>
                <a:spcPts val="0"/>
              </a:spcBef>
            </a:pPr>
            <a:r>
              <a:rPr lang="en-US" altLang="en-US" dirty="0"/>
              <a:t>802.1Q revision under consideration.  Roll-in.</a:t>
            </a:r>
          </a:p>
          <a:p>
            <a:pPr>
              <a:spcBef>
                <a:spcPts val="0"/>
              </a:spcBef>
            </a:pPr>
            <a:r>
              <a:rPr lang="en-US" dirty="0"/>
              <a:t>Status of joint topics with </a:t>
            </a:r>
            <a:r>
              <a:rPr lang="en-US" dirty="0" err="1"/>
              <a:t>TGak</a:t>
            </a:r>
            <a:r>
              <a:rPr lang="en-US" dirty="0"/>
              <a:t> (General Links – joint </a:t>
            </a:r>
            <a:r>
              <a:rPr lang="en-US" dirty="0" err="1"/>
              <a:t>mtg</a:t>
            </a:r>
            <a:r>
              <a:rPr lang="en-US" dirty="0"/>
              <a:t>)</a:t>
            </a:r>
          </a:p>
          <a:p>
            <a:pPr lvl="1"/>
            <a:r>
              <a:rPr lang="en-US" altLang="en-US" dirty="0">
                <a:hlinkClick r:id="rId4"/>
              </a:rPr>
              <a:t>11-16-1512-00-0arc-glk-802-1q-bridge.pptx</a:t>
            </a:r>
            <a:r>
              <a:rPr lang="en-US" altLang="en-US" dirty="0"/>
              <a:t> 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Status of joint topics with </a:t>
            </a:r>
            <a:r>
              <a:rPr lang="en-US" dirty="0" err="1"/>
              <a:t>TGaq</a:t>
            </a:r>
            <a:r>
              <a:rPr lang="en-US" dirty="0"/>
              <a:t> (Pre-association Discovery)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Nothing significant at this time.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</a:t>
            </a:r>
            <a:r>
              <a:rPr lang="en-US" sz="1200" b="0" dirty="0"/>
              <a:t>11-16-1541 by Mark Hamilton, Ruckus/Brocade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56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/>
              <a:t>Work Completed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MIB Design Pattern work item</a:t>
            </a:r>
          </a:p>
          <a:p>
            <a:pPr lvl="1">
              <a:spcBef>
                <a:spcPts val="0"/>
              </a:spcBef>
            </a:pPr>
            <a:r>
              <a:rPr lang="en-US" b="0" dirty="0"/>
              <a:t>Discussed </a:t>
            </a:r>
            <a:r>
              <a:rPr lang="en-US" altLang="en-US" dirty="0">
                <a:hlinkClick r:id="rId3"/>
              </a:rPr>
              <a:t>https://mentor.ieee.org/802.11/dcn/15/11-15-0355-04-0arc-mib-truthvalue-usage-patterns.docx</a:t>
            </a:r>
            <a:r>
              <a:rPr lang="en-US" b="0" dirty="0"/>
              <a:t>.</a:t>
            </a:r>
          </a:p>
          <a:p>
            <a:pPr lvl="1">
              <a:spcBef>
                <a:spcPts val="0"/>
              </a:spcBef>
            </a:pPr>
            <a:r>
              <a:rPr lang="en-US" dirty="0"/>
              <a:t>Have reviewed and discussed all known open issues, with consensus direction given.</a:t>
            </a:r>
          </a:p>
          <a:p>
            <a:pPr lvl="1">
              <a:spcBef>
                <a:spcPts val="0"/>
              </a:spcBef>
            </a:pPr>
            <a:r>
              <a:rPr lang="en-US" dirty="0"/>
              <a:t>Chair will update, per direction, for (hopefully final) review and approval in January.</a:t>
            </a:r>
          </a:p>
          <a:p>
            <a:pPr lvl="1">
              <a:spcBef>
                <a:spcPts val="0"/>
              </a:spcBef>
            </a:pPr>
            <a:endParaRPr lang="en-US" b="0" dirty="0"/>
          </a:p>
          <a:p>
            <a:pPr>
              <a:spcBef>
                <a:spcPts val="0"/>
              </a:spcBef>
            </a:pPr>
            <a:r>
              <a:rPr lang="en-US" dirty="0"/>
              <a:t>YANG/NETCONF</a:t>
            </a:r>
          </a:p>
          <a:p>
            <a:pPr lvl="1">
              <a:spcBef>
                <a:spcPts val="0"/>
              </a:spcBef>
            </a:pPr>
            <a:r>
              <a:rPr lang="en-US" dirty="0"/>
              <a:t>Very general introduction only, so far.</a:t>
            </a:r>
          </a:p>
          <a:p>
            <a:pPr lvl="1">
              <a:spcBef>
                <a:spcPts val="0"/>
              </a:spcBef>
            </a:pPr>
            <a:r>
              <a:rPr lang="en-US" b="1" u="sng" dirty="0">
                <a:solidFill>
                  <a:srgbClr val="FF0000"/>
                </a:solidFill>
              </a:rPr>
              <a:t>Anybody with experience on these, please come help us out!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</a:t>
            </a:r>
            <a:r>
              <a:rPr lang="en-US" sz="1200" b="0" dirty="0"/>
              <a:t>11-16-1541 by Mark Hamilton, Ruckus/Brocade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3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Planning December 12 (Monday), 11am ET, 1 hour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To discuss YANG/NETCONF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May cancel if insufficient materials ready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</a:t>
            </a:r>
            <a:r>
              <a:rPr lang="en-US" sz="1200" b="0" dirty="0"/>
              <a:t>11-16-1541 by Mark Hamilton, Ruckus/Brocade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99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5118"/>
          </a:xfrm>
        </p:spPr>
        <p:txBody>
          <a:bodyPr/>
          <a:lstStyle/>
          <a:p>
            <a:r>
              <a:rPr lang="en-US" dirty="0"/>
              <a:t>January 2017 Plans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41910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Two standalone meeting slots planned: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Finish Design Pattern for MIB attribute use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Consider use of YANG/NETCONF by 802.11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DS/AP/Portal architecture discussions, and “what is an ESS?”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Status of IETF work, IEEE 1588 work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One joint session with </a:t>
            </a:r>
            <a:r>
              <a:rPr lang="en-US" sz="3000" dirty="0" err="1"/>
              <a:t>TGak</a:t>
            </a: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000" dirty="0"/>
              <a:t>Same or another slot joint with 802.1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Discussion about YANG/NETCONF models, and what 802.1 is doing and has learned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</a:t>
            </a:r>
            <a:r>
              <a:rPr lang="en-US" sz="1200" b="0" dirty="0"/>
              <a:t>11-16-1541 by Mark Hamilton, Ruckus/Brocade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51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 dirty="0"/>
              <a:t>PAR Review - Meeting Agenda and Comment slides - San Antonio 2016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597694" y="1622424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2016-11-10</a:t>
            </a:r>
            <a:endParaRPr lang="en-GB" sz="2000" b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28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950589"/>
              </p:ext>
            </p:extLst>
          </p:nvPr>
        </p:nvGraphicFramePr>
        <p:xfrm>
          <a:off x="533400" y="2590800"/>
          <a:ext cx="8001000" cy="242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Document" r:id="rId4" imgW="8289564" imgH="2521714" progId="Word.Document.8">
                  <p:embed/>
                </p:oleObj>
              </mc:Choice>
              <mc:Fallback>
                <p:oleObj name="Document" r:id="rId4" imgW="8289564" imgH="252171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90800"/>
                        <a:ext cx="8001000" cy="242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97694" y="224641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1/42 of 11-16-1326 by Jon Rosdahl, (Qualcomm)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129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10952"/>
          </a:xfrm>
        </p:spPr>
        <p:txBody>
          <a:bodyPr/>
          <a:lstStyle/>
          <a:p>
            <a:r>
              <a:rPr lang="en-US" sz="2400" dirty="0" smtClean="0"/>
              <a:t>Report to 802.11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328120"/>
          </a:xfrm>
        </p:spPr>
        <p:txBody>
          <a:bodyPr/>
          <a:lstStyle/>
          <a:p>
            <a:r>
              <a:rPr lang="en-US" dirty="0" smtClean="0"/>
              <a:t>IEEE 802.11 PAR Review SC report to 802.11 WG.</a:t>
            </a:r>
          </a:p>
          <a:p>
            <a:r>
              <a:rPr lang="en-US" dirty="0" smtClean="0"/>
              <a:t>The Standing Committee reviewed 6 PARs.</a:t>
            </a:r>
          </a:p>
          <a:p>
            <a:r>
              <a:rPr lang="en-US" dirty="0"/>
              <a:t>Feedback for 802.1CS </a:t>
            </a:r>
            <a:r>
              <a:rPr lang="en-US" dirty="0" smtClean="0"/>
              <a:t>(slide </a:t>
            </a:r>
            <a:r>
              <a:rPr lang="en-US" dirty="0"/>
              <a:t>8), 802.3cg </a:t>
            </a:r>
            <a:r>
              <a:rPr lang="en-US" dirty="0" smtClean="0"/>
              <a:t>(slide </a:t>
            </a:r>
            <a:r>
              <a:rPr lang="en-US" dirty="0"/>
              <a:t>9), 802.19.2 (</a:t>
            </a:r>
            <a:r>
              <a:rPr lang="en-US" dirty="0" smtClean="0"/>
              <a:t>slides </a:t>
            </a:r>
            <a:r>
              <a:rPr lang="en-US" dirty="0"/>
              <a:t>10-12) and 802.11 WUR </a:t>
            </a:r>
            <a:r>
              <a:rPr lang="en-US" dirty="0" smtClean="0"/>
              <a:t>(slides </a:t>
            </a:r>
            <a:r>
              <a:rPr lang="en-US" dirty="0"/>
              <a:t>13-14) </a:t>
            </a:r>
            <a:r>
              <a:rPr lang="en-US" dirty="0" smtClean="0"/>
              <a:t>was </a:t>
            </a:r>
            <a:r>
              <a:rPr lang="en-US" dirty="0"/>
              <a:t>provided </a:t>
            </a:r>
            <a:r>
              <a:rPr lang="en-US" dirty="0" smtClean="0"/>
              <a:t>by the Tuesday 6:30pm deadline.</a:t>
            </a:r>
          </a:p>
          <a:p>
            <a:r>
              <a:rPr lang="en-US" dirty="0" smtClean="0"/>
              <a:t>Responses were received from 802.19.2 (slides 17-21), 802.11 WUR (slides 23-27),  802.3cg (slides 29-31); 802.1CS (slides 32-38).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We had no </a:t>
            </a:r>
            <a:r>
              <a:rPr lang="en-US" dirty="0" smtClean="0"/>
              <a:t>comments </a:t>
            </a:r>
            <a:r>
              <a:rPr lang="en-US" dirty="0"/>
              <a:t>for 802C or 802.1AR.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ABCC52B-A3F7-440B-BBF2-55191E6E7773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40/42 of 11-16-1326 by Jon Rosdahl, (Qualcomm)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9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2514600" cy="1600200"/>
          </a:xfrm>
        </p:spPr>
        <p:txBody>
          <a:bodyPr/>
          <a:lstStyle/>
          <a:p>
            <a:r>
              <a:rPr lang="en-GB" dirty="0" smtClean="0"/>
              <a:t>Attendance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5908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as of 2016-11-10</a:t>
            </a:r>
          </a:p>
          <a:p>
            <a:r>
              <a:rPr lang="en-GB" dirty="0" smtClean="0"/>
              <a:t>16:00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851252"/>
              </p:ext>
            </p:extLst>
          </p:nvPr>
        </p:nvGraphicFramePr>
        <p:xfrm>
          <a:off x="3105150" y="742604"/>
          <a:ext cx="4972050" cy="5665520"/>
        </p:xfrm>
        <a:graphic>
          <a:graphicData uri="http://schemas.openxmlformats.org/drawingml/2006/table">
            <a:tbl>
              <a:tblPr/>
              <a:tblGrid>
                <a:gridCol w="2001734"/>
                <a:gridCol w="774866"/>
                <a:gridCol w="495052"/>
                <a:gridCol w="624197"/>
                <a:gridCol w="516576"/>
                <a:gridCol w="559625"/>
              </a:tblGrid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Group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Mtgs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Avg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Editors Meeting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TGaj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TGak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TGaq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WNG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TGax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1966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CAC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Mid-Week Plenary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Members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Opening Plenary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TGay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TGaz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 Review SC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WUR SG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AANI SC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 JTC1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PDED Ad-hoc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8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3D6CCAE5-06F5-C34A-A6FD-BC33E1D7FAF7}" type="slidenum">
              <a:rPr lang="en-US"/>
              <a:pPr/>
              <a:t>30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IEEE </a:t>
            </a:r>
            <a:r>
              <a:rPr lang="en-US" sz="2800" dirty="0" smtClean="0">
                <a:latin typeface="Times New Roman" charset="0"/>
              </a:rPr>
              <a:t>802.11/15 </a:t>
            </a:r>
            <a:r>
              <a:rPr lang="en-US" sz="2800" dirty="0">
                <a:latin typeface="Times New Roman" charset="0"/>
              </a:rPr>
              <a:t>Regulatory SC</a:t>
            </a:r>
            <a:br>
              <a:rPr lang="en-US" sz="2800" dirty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San Antonio Closing </a:t>
            </a:r>
            <a:r>
              <a:rPr lang="en-US" sz="2800" dirty="0">
                <a:latin typeface="Times New Roman" charset="0"/>
              </a:rPr>
              <a:t>Report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Times New Roman" charset="0"/>
              </a:rPr>
              <a:t>Date:</a:t>
            </a:r>
            <a:r>
              <a:rPr lang="en-US" sz="2000" b="0" dirty="0">
                <a:latin typeface="Times New Roman" charset="0"/>
              </a:rPr>
              <a:t> </a:t>
            </a:r>
            <a:r>
              <a:rPr lang="en-US" sz="2000" b="0" dirty="0" smtClean="0">
                <a:latin typeface="Times New Roman" charset="0"/>
              </a:rPr>
              <a:t>2016-11-11</a:t>
            </a:r>
            <a:endParaRPr lang="en-US" sz="2000" b="0" dirty="0">
              <a:latin typeface="Times New Roman" charset="0"/>
            </a:endParaRPr>
          </a:p>
        </p:txBody>
      </p:sp>
      <p:graphicFrame>
        <p:nvGraphicFramePr>
          <p:cNvPr id="276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933509"/>
              </p:ext>
            </p:extLst>
          </p:nvPr>
        </p:nvGraphicFramePr>
        <p:xfrm>
          <a:off x="495300" y="3136900"/>
          <a:ext cx="77978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Document" r:id="rId4" imgW="8367708" imgH="2751467" progId="Word.Document.8">
                  <p:embed/>
                </p:oleObj>
              </mc:Choice>
              <mc:Fallback>
                <p:oleObj name="Document" r:id="rId4" imgW="8367708" imgH="27514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3136900"/>
                        <a:ext cx="7797800" cy="256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11-16-1538 by Rich Kennedy, Hewlett Packard Enterprise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55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E07EA4A3-4808-3447-87F1-A3E70ACE90F4}" type="slidenum">
              <a:rPr lang="en-US"/>
              <a:pPr/>
              <a:t>31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Abstract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Times New Roman" charset="0"/>
              </a:rPr>
              <a:t>This presentation is the closing report for the </a:t>
            </a:r>
            <a:r>
              <a:rPr lang="en-US" dirty="0" smtClean="0">
                <a:latin typeface="Times New Roman" charset="0"/>
              </a:rPr>
              <a:t>Nov</a:t>
            </a:r>
            <a:r>
              <a:rPr lang="en-US" dirty="0" smtClean="0">
                <a:latin typeface="Times New Roman" charset="0"/>
              </a:rPr>
              <a:t>ember </a:t>
            </a:r>
            <a:r>
              <a:rPr lang="en-US" dirty="0" smtClean="0">
                <a:latin typeface="Times New Roman" charset="0"/>
              </a:rPr>
              <a:t>2016 </a:t>
            </a:r>
            <a:r>
              <a:rPr lang="en-US" dirty="0">
                <a:latin typeface="Times New Roman" charset="0"/>
              </a:rPr>
              <a:t>IEEE </a:t>
            </a:r>
            <a:r>
              <a:rPr lang="en-US" dirty="0" smtClean="0">
                <a:latin typeface="Times New Roman" charset="0"/>
              </a:rPr>
              <a:t>802.11/15 </a:t>
            </a:r>
            <a:r>
              <a:rPr lang="en-US" dirty="0">
                <a:latin typeface="Times New Roman" charset="0"/>
              </a:rPr>
              <a:t>Regulatory Standing Committee meeting in </a:t>
            </a:r>
            <a:r>
              <a:rPr lang="en-US" dirty="0" smtClean="0">
                <a:latin typeface="Times New Roman" charset="0"/>
              </a:rPr>
              <a:t>San Antonio.</a:t>
            </a:r>
            <a:endParaRPr lang="en-US" dirty="0">
              <a:latin typeface="Times New Roman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11-16-1538 by Rich Kennedy, Hewlett Packard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43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Agenda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Administrative items </a:t>
            </a:r>
          </a:p>
          <a:p>
            <a:pPr eaLnBrk="1" hangingPunct="1"/>
            <a:r>
              <a:rPr lang="en-US" altLang="en-US" sz="2000" dirty="0"/>
              <a:t>Introduction</a:t>
            </a:r>
          </a:p>
          <a:p>
            <a:pPr eaLnBrk="1" hangingPunct="1"/>
            <a:r>
              <a:rPr lang="en-US" altLang="en-US" sz="2000" dirty="0"/>
              <a:t>Approve </a:t>
            </a:r>
            <a:r>
              <a:rPr lang="en-US" altLang="en-US" sz="2000" dirty="0" smtClean="0"/>
              <a:t>Warsaw minutes</a:t>
            </a:r>
            <a:endParaRPr lang="en-US" altLang="en-US" sz="2000" dirty="0"/>
          </a:p>
          <a:p>
            <a:pPr eaLnBrk="1" hangingPunct="1"/>
            <a:r>
              <a:rPr lang="en-US" altLang="en-US" sz="2000" dirty="0"/>
              <a:t>Discussion items</a:t>
            </a:r>
          </a:p>
          <a:p>
            <a:pPr lvl="1"/>
            <a:r>
              <a:rPr lang="en-US" altLang="en-US" sz="1800" dirty="0"/>
              <a:t>Regulatory work in progress</a:t>
            </a:r>
          </a:p>
          <a:p>
            <a:pPr lvl="1"/>
            <a:r>
              <a:rPr lang="en-US" altLang="en-US" sz="1800" dirty="0"/>
              <a:t>Status of completed work</a:t>
            </a:r>
          </a:p>
          <a:p>
            <a:pPr eaLnBrk="1" hangingPunct="1"/>
            <a:r>
              <a:rPr lang="en-US" altLang="en-US" sz="2000" dirty="0"/>
              <a:t>Actions required</a:t>
            </a:r>
          </a:p>
          <a:p>
            <a:pPr lvl="1" eaLnBrk="1" hangingPunct="1"/>
            <a:r>
              <a:rPr lang="en-US" altLang="en-US" sz="1600" dirty="0" smtClean="0"/>
              <a:t>TBD</a:t>
            </a:r>
            <a:endParaRPr lang="en-US" altLang="en-US" sz="1600" dirty="0"/>
          </a:p>
          <a:p>
            <a:pPr lvl="1" eaLnBrk="1" hangingPunct="1"/>
            <a:r>
              <a:rPr lang="en-US" altLang="en-US" sz="1600" dirty="0"/>
              <a:t>…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/>
              <a:t>AOB and Adjourn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677C5467-0D41-8145-BB29-ACA5DBC6015E}" type="slidenum">
              <a:rPr lang="en-US"/>
              <a:pPr/>
              <a:t>32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11-16-1538 by Rich Kennedy, Hewlett Packard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60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</a:rPr>
              <a:t>Regulatory Updates</a:t>
            </a:r>
            <a:endParaRPr lang="en-US" dirty="0">
              <a:latin typeface="Times New Roman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419600"/>
          </a:xfrm>
        </p:spPr>
        <p:txBody>
          <a:bodyPr/>
          <a:lstStyle/>
          <a:p>
            <a:r>
              <a:rPr lang="en-US" altLang="en-US" dirty="0"/>
              <a:t>ETSI BRAN and ERM TG11 updates</a:t>
            </a:r>
          </a:p>
          <a:p>
            <a:r>
              <a:rPr lang="en-US" altLang="en-US" dirty="0"/>
              <a:t>FCC WRC-19 Advisory Committee (WAC)</a:t>
            </a:r>
          </a:p>
          <a:p>
            <a:r>
              <a:rPr lang="en-US" altLang="en-US" dirty="0"/>
              <a:t>CEPT CPG PT-D</a:t>
            </a:r>
          </a:p>
          <a:p>
            <a:r>
              <a:rPr lang="en-US" altLang="en-US" dirty="0"/>
              <a:t>EU Radio Equipment Directive implications</a:t>
            </a:r>
          </a:p>
          <a:p>
            <a:r>
              <a:rPr lang="en-US" altLang="en-US" dirty="0"/>
              <a:t>FCC 16-149 2016 Biennial Review</a:t>
            </a:r>
          </a:p>
          <a:p>
            <a:r>
              <a:rPr lang="en-US" altLang="en-US" dirty="0"/>
              <a:t>ETSI RED workshop December 1</a:t>
            </a:r>
            <a:r>
              <a:rPr lang="en-US" altLang="en-US" baseline="30000" dirty="0"/>
              <a:t>st</a:t>
            </a:r>
            <a:endParaRPr lang="en-US" altLang="en-US" dirty="0"/>
          </a:p>
          <a:p>
            <a:pPr lvl="1"/>
            <a:r>
              <a:rPr lang="en-US" altLang="en-US" dirty="0">
                <a:hlinkClick r:id="rId3"/>
              </a:rPr>
              <a:t>http://www.etsi.org/news-events/events/1102-53-shades-of-re-d-six-months-to-go</a:t>
            </a:r>
            <a:r>
              <a:rPr lang="en-US" altLang="en-US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Slide </a:t>
            </a:r>
            <a:fld id="{282F1470-F9B3-5847-96D0-F2997491E7EE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11-16-1538 by Rich Kennedy, Hewlett Packard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66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for 802.18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responding to the FCC 16-149 2016 Biennial Review Public Notice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06AD267-EA73-F249-B603-690111D8779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11-16-1538 by Rich Kennedy, Hewlett Packard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26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Teleconferences, etc.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No more Regulatory SC teleconferences</a:t>
            </a:r>
          </a:p>
          <a:p>
            <a:r>
              <a:rPr lang="en-US" altLang="en-US" dirty="0" smtClean="0"/>
              <a:t>This is the final meeting of the Regulatory SC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/>
              <a:t>Slide </a:t>
            </a:r>
            <a:fld id="{6DFFBC0B-F275-402C-82A4-FC56A255610B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11-16-1538 by Rich Kennedy, Hewlett Packard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34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End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To all of you who have contributed to the success of the Regulatory Standing Committee, Thank you!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6C17F55F-EBD6-43F6-A7E1-199C69FB288B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 b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11-16-1538 by Rich Kennedy, Hewlett Packard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006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9257" y="6475413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E5DD9A7A-ED0C-43AC-A30B-9DAF42DACF76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GB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 smtClean="0"/>
              <a:t>Date:</a:t>
            </a:r>
            <a:r>
              <a:rPr lang="en-GB" altLang="en-US" sz="2000" b="0" dirty="0" smtClean="0"/>
              <a:t> 2016-11-11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391573"/>
              </p:ext>
            </p:extLst>
          </p:nvPr>
        </p:nvGraphicFramePr>
        <p:xfrm>
          <a:off x="711200" y="2451100"/>
          <a:ext cx="73660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Document" r:id="rId4" imgW="8142570" imgH="2309192" progId="Word.Document.8">
                  <p:embed/>
                </p:oleObj>
              </mc:Choice>
              <mc:Fallback>
                <p:oleObj name="Document" r:id="rId4" imgW="8142570" imgH="23091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2451100"/>
                        <a:ext cx="7366000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11-16-1540 by Jim Lansford, Chair (Qualcomm)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80110" y="6484694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49436526-2E2D-4112-A1A2-07C822E07195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GB" alt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dirty="0" smtClean="0"/>
              <a:t> Closing report for WNG SC for November 2016 in San Antonio, Texas (USA)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11-16-1540 by Jim Lansford, Chair (Qualcomm)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9257" y="6475413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EE1058B0-560A-46B2-A208-C81E4C0153A3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GB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597371"/>
            <a:ext cx="8568952" cy="5279901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000" dirty="0" smtClean="0"/>
              <a:t>Final Agenda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1400" b="0" dirty="0"/>
              <a:t>	    </a:t>
            </a:r>
            <a:r>
              <a:rPr lang="en-US" altLang="en-US" sz="1400" b="0" dirty="0">
                <a:hlinkClick r:id="rId3"/>
              </a:rPr>
              <a:t>https://</a:t>
            </a:r>
            <a:r>
              <a:rPr lang="en-US" altLang="en-US" sz="1400" b="0" dirty="0" smtClean="0">
                <a:hlinkClick r:id="rId3"/>
              </a:rPr>
              <a:t>mentor.ieee.org/802.11/dcn/16/11-16-1322-02-0wng-agenda-for-wng-2016-11.ppt</a:t>
            </a:r>
            <a:r>
              <a:rPr lang="en-US" altLang="en-US" sz="1400" b="0" dirty="0" smtClean="0"/>
              <a:t>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000" dirty="0" smtClean="0"/>
              <a:t>Presentations at November 2016 meeting</a:t>
            </a:r>
            <a:endParaRPr lang="en-GB" altLang="en-US" sz="1800" dirty="0"/>
          </a:p>
          <a:p>
            <a:pPr marL="1200150" lvl="2" indent="-457200">
              <a:spcBef>
                <a:spcPts val="0"/>
              </a:spcBef>
            </a:pPr>
            <a:r>
              <a:rPr lang="en-GB" altLang="en-US" sz="2000" dirty="0" smtClean="0">
                <a:solidFill>
                  <a:srgbClr val="000000"/>
                </a:solidFill>
              </a:rPr>
              <a:t>“</a:t>
            </a:r>
            <a:r>
              <a:rPr lang="en-US" sz="2000" dirty="0"/>
              <a:t>Privacy Issues in 802.11 </a:t>
            </a:r>
            <a:r>
              <a:rPr lang="en-US" sz="2000" dirty="0" smtClean="0"/>
              <a:t>Networks”, </a:t>
            </a:r>
            <a:r>
              <a:rPr lang="en-GB" altLang="en-US" sz="1600" dirty="0" smtClean="0">
                <a:solidFill>
                  <a:srgbClr val="000000"/>
                </a:solidFill>
              </a:rPr>
              <a:t>Mathieu </a:t>
            </a:r>
            <a:r>
              <a:rPr lang="en-GB" altLang="en-US" sz="1600" dirty="0" err="1">
                <a:solidFill>
                  <a:srgbClr val="000000"/>
                </a:solidFill>
              </a:rPr>
              <a:t>Cunche</a:t>
            </a:r>
            <a:r>
              <a:rPr lang="en-GB" altLang="en-US" sz="1600" dirty="0">
                <a:solidFill>
                  <a:srgbClr val="000000"/>
                </a:solidFill>
              </a:rPr>
              <a:t> (U Lyon/</a:t>
            </a:r>
            <a:r>
              <a:rPr lang="en-GB" altLang="en-US" sz="1600" dirty="0" err="1">
                <a:solidFill>
                  <a:srgbClr val="000000"/>
                </a:solidFill>
              </a:rPr>
              <a:t>Inria</a:t>
            </a:r>
            <a:r>
              <a:rPr lang="en-GB" altLang="en-US" sz="1600" dirty="0">
                <a:solidFill>
                  <a:srgbClr val="000000"/>
                </a:solidFill>
              </a:rPr>
              <a:t>), J C Zuniga (</a:t>
            </a:r>
            <a:r>
              <a:rPr lang="en-GB" altLang="en-US" sz="1600" dirty="0" err="1">
                <a:solidFill>
                  <a:srgbClr val="000000"/>
                </a:solidFill>
              </a:rPr>
              <a:t>Sigfox</a:t>
            </a:r>
            <a:r>
              <a:rPr lang="en-GB" altLang="en-US" sz="1600" dirty="0">
                <a:solidFill>
                  <a:srgbClr val="000000"/>
                </a:solidFill>
              </a:rPr>
              <a:t>), </a:t>
            </a:r>
            <a:r>
              <a:rPr lang="en-GB" altLang="en-US" sz="1600" dirty="0" err="1">
                <a:solidFill>
                  <a:srgbClr val="000000"/>
                </a:solidFill>
              </a:rPr>
              <a:t>Mathy</a:t>
            </a:r>
            <a:r>
              <a:rPr lang="en-GB" altLang="en-US" sz="1600" dirty="0">
                <a:solidFill>
                  <a:srgbClr val="000000"/>
                </a:solidFill>
              </a:rPr>
              <a:t> </a:t>
            </a:r>
            <a:r>
              <a:rPr lang="en-GB" altLang="en-US" sz="1600" dirty="0" err="1">
                <a:solidFill>
                  <a:srgbClr val="000000"/>
                </a:solidFill>
              </a:rPr>
              <a:t>Vanhoef</a:t>
            </a:r>
            <a:r>
              <a:rPr lang="en-GB" altLang="en-US" sz="1600" dirty="0">
                <a:solidFill>
                  <a:srgbClr val="000000"/>
                </a:solidFill>
              </a:rPr>
              <a:t> (KU Leuven), Celestin Matte (U Lyon/</a:t>
            </a:r>
            <a:r>
              <a:rPr lang="en-GB" altLang="en-US" sz="1600" dirty="0" err="1">
                <a:solidFill>
                  <a:srgbClr val="000000"/>
                </a:solidFill>
              </a:rPr>
              <a:t>Inria</a:t>
            </a:r>
            <a:r>
              <a:rPr lang="en-GB" altLang="en-US" sz="1600" dirty="0" smtClean="0">
                <a:solidFill>
                  <a:srgbClr val="000000"/>
                </a:solidFill>
              </a:rPr>
              <a:t>)</a:t>
            </a:r>
          </a:p>
          <a:p>
            <a:pPr marL="1543050" lvl="3" indent="-457200">
              <a:spcBef>
                <a:spcPts val="0"/>
              </a:spcBef>
            </a:pPr>
            <a:r>
              <a:rPr lang="en-GB" altLang="en-US" sz="1400" dirty="0" smtClean="0">
                <a:solidFill>
                  <a:srgbClr val="000000"/>
                </a:solidFill>
                <a:hlinkClick r:id="rId4"/>
              </a:rPr>
              <a:t>https</a:t>
            </a:r>
            <a:r>
              <a:rPr lang="en-GB" altLang="en-US" sz="1400" dirty="0">
                <a:solidFill>
                  <a:srgbClr val="000000"/>
                </a:solidFill>
                <a:hlinkClick r:id="rId4"/>
              </a:rPr>
              <a:t>://</a:t>
            </a:r>
            <a:r>
              <a:rPr lang="en-GB" altLang="en-US" sz="1400" dirty="0" smtClean="0">
                <a:solidFill>
                  <a:srgbClr val="000000"/>
                </a:solidFill>
                <a:hlinkClick r:id="rId4"/>
              </a:rPr>
              <a:t>mentor.ieee.org/802.11/dcn/16/11-16-1492-00-0wng-privacy-issues-in-802-11-networks.pptx</a:t>
            </a:r>
            <a:r>
              <a:rPr lang="en-GB" altLang="en-US" sz="1400" dirty="0" smtClean="0">
                <a:solidFill>
                  <a:srgbClr val="000000"/>
                </a:solidFill>
              </a:rPr>
              <a:t> </a:t>
            </a:r>
          </a:p>
          <a:p>
            <a:pPr marL="1200150" lvl="2" indent="-457200">
              <a:spcBef>
                <a:spcPts val="0"/>
              </a:spcBef>
            </a:pPr>
            <a:r>
              <a:rPr lang="en-GB" altLang="en-US" dirty="0" smtClean="0">
                <a:solidFill>
                  <a:srgbClr val="000000"/>
                </a:solidFill>
              </a:rPr>
              <a:t>Straw poll:</a:t>
            </a:r>
          </a:p>
          <a:p>
            <a:pPr marL="1543050" lvl="3" indent="-457200">
              <a:spcBef>
                <a:spcPts val="0"/>
              </a:spcBef>
            </a:pPr>
            <a:r>
              <a:rPr lang="en-US" altLang="en-US" sz="1400" dirty="0">
                <a:solidFill>
                  <a:srgbClr val="000000"/>
                </a:solidFill>
              </a:rPr>
              <a:t>Do you think 802.11 specifications should include privacy recommendations about the usage of its protocols and parameters?</a:t>
            </a:r>
          </a:p>
          <a:p>
            <a:pPr marL="1543050" lvl="3" indent="-457200">
              <a:spcBef>
                <a:spcPts val="0"/>
              </a:spcBef>
            </a:pPr>
            <a:r>
              <a:rPr lang="en-US" altLang="en-US" sz="1400" dirty="0" smtClean="0">
                <a:solidFill>
                  <a:srgbClr val="000000"/>
                </a:solidFill>
              </a:rPr>
              <a:t>Straw poll </a:t>
            </a:r>
            <a:r>
              <a:rPr lang="en-US" altLang="en-US" sz="1400" dirty="0">
                <a:solidFill>
                  <a:srgbClr val="000000"/>
                </a:solidFill>
              </a:rPr>
              <a:t>Result: yes 30/ no 12/ abstain </a:t>
            </a:r>
            <a:r>
              <a:rPr lang="en-US" altLang="en-US" sz="1400" dirty="0" smtClean="0">
                <a:solidFill>
                  <a:srgbClr val="000000"/>
                </a:solidFill>
              </a:rPr>
              <a:t>57</a:t>
            </a:r>
            <a:endParaRPr lang="en-GB" altLang="en-US" sz="1400" dirty="0" smtClean="0">
              <a:solidFill>
                <a:srgbClr val="000000"/>
              </a:solidFill>
            </a:endParaRPr>
          </a:p>
          <a:p>
            <a:pPr marL="857250" lvl="1" indent="-457200">
              <a:spcBef>
                <a:spcPts val="0"/>
              </a:spcBef>
              <a:defRPr/>
            </a:pPr>
            <a:r>
              <a:rPr lang="en-GB" altLang="en-US" dirty="0" smtClean="0"/>
              <a:t>“</a:t>
            </a:r>
            <a:r>
              <a:rPr lang="en-GB" altLang="en-US" dirty="0" err="1"/>
              <a:t>LiFi</a:t>
            </a:r>
            <a:r>
              <a:rPr lang="en-GB" altLang="en-US" dirty="0"/>
              <a:t> – </a:t>
            </a:r>
            <a:r>
              <a:rPr lang="en-GB" altLang="en-US" dirty="0" smtClean="0"/>
              <a:t>Light </a:t>
            </a:r>
            <a:r>
              <a:rPr lang="en-GB" altLang="en-US" dirty="0"/>
              <a:t>communication for 802.11”, </a:t>
            </a:r>
            <a:r>
              <a:rPr lang="en-GB" altLang="en-US" sz="1800" dirty="0"/>
              <a:t>Nikola </a:t>
            </a:r>
            <a:r>
              <a:rPr lang="en-GB" altLang="en-US" sz="1800" dirty="0" err="1"/>
              <a:t>Serafimovsky</a:t>
            </a:r>
            <a:r>
              <a:rPr lang="en-GB" altLang="en-US" sz="1800" dirty="0"/>
              <a:t>, (</a:t>
            </a:r>
            <a:r>
              <a:rPr lang="en-GB" altLang="en-US" sz="1800" dirty="0" err="1"/>
              <a:t>PureLiFi</a:t>
            </a:r>
            <a:r>
              <a:rPr lang="en-GB" altLang="en-US" sz="1800" dirty="0"/>
              <a:t>)</a:t>
            </a:r>
          </a:p>
          <a:p>
            <a:pPr marL="1543050" lvl="3" indent="-457200">
              <a:spcBef>
                <a:spcPts val="0"/>
              </a:spcBef>
            </a:pPr>
            <a:r>
              <a:rPr lang="en-GB" altLang="en-US" sz="1400" dirty="0">
                <a:solidFill>
                  <a:srgbClr val="000000"/>
                </a:solidFill>
                <a:hlinkClick r:id="rId5"/>
              </a:rPr>
              <a:t>https://</a:t>
            </a:r>
            <a:r>
              <a:rPr lang="en-GB" altLang="en-US" sz="1400" dirty="0" smtClean="0">
                <a:solidFill>
                  <a:srgbClr val="000000"/>
                </a:solidFill>
                <a:hlinkClick r:id="rId5"/>
              </a:rPr>
              <a:t>mentor.ieee.org/802.11/dcn/16/11-16-1499-01-0wng-lifi-light-communication-for-802-11.pptx</a:t>
            </a:r>
            <a:r>
              <a:rPr lang="en-GB" altLang="en-US" sz="1400" dirty="0" smtClean="0">
                <a:solidFill>
                  <a:srgbClr val="000000"/>
                </a:solidFill>
              </a:rPr>
              <a:t> </a:t>
            </a:r>
          </a:p>
          <a:p>
            <a:pPr marL="1200150" lvl="2" indent="-457200">
              <a:spcBef>
                <a:spcPts val="0"/>
              </a:spcBef>
            </a:pPr>
            <a:r>
              <a:rPr lang="en-GB" altLang="en-US" dirty="0" smtClean="0">
                <a:solidFill>
                  <a:srgbClr val="000000"/>
                </a:solidFill>
              </a:rPr>
              <a:t>Straw Polls:</a:t>
            </a:r>
          </a:p>
          <a:p>
            <a:pPr marL="1543050" lvl="3" indent="-457200">
              <a:spcBef>
                <a:spcPts val="0"/>
              </a:spcBef>
            </a:pPr>
            <a:r>
              <a:rPr lang="en-GB" altLang="en-US" sz="1400" dirty="0" smtClean="0">
                <a:solidFill>
                  <a:srgbClr val="000000"/>
                </a:solidFill>
              </a:rPr>
              <a:t>Form a Study Group? </a:t>
            </a:r>
            <a:r>
              <a:rPr lang="en-GB" sz="1400" dirty="0"/>
              <a:t>yes 20 / no 44/ ab 33</a:t>
            </a:r>
            <a:endParaRPr lang="en-GB" altLang="en-US" sz="1400" dirty="0" smtClean="0">
              <a:solidFill>
                <a:srgbClr val="000000"/>
              </a:solidFill>
            </a:endParaRPr>
          </a:p>
          <a:p>
            <a:pPr marL="1543050" lvl="3" indent="-457200">
              <a:spcBef>
                <a:spcPts val="0"/>
              </a:spcBef>
            </a:pPr>
            <a:r>
              <a:rPr lang="en-GB" altLang="en-US" sz="1400" dirty="0" smtClean="0">
                <a:solidFill>
                  <a:srgbClr val="000000"/>
                </a:solidFill>
              </a:rPr>
              <a:t>Form a TIG? </a:t>
            </a:r>
            <a:r>
              <a:rPr lang="en-GB" sz="1400" dirty="0"/>
              <a:t>76/ no 4/ ab 24</a:t>
            </a:r>
            <a:endParaRPr lang="en-GB" altLang="en-US" sz="1400" dirty="0">
              <a:solidFill>
                <a:srgbClr val="00000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n-GB" altLang="en-US" sz="2000" dirty="0" smtClean="0"/>
              <a:t>Minutes</a:t>
            </a:r>
            <a:endParaRPr lang="en-GB" altLang="en-US" sz="2000" dirty="0"/>
          </a:p>
          <a:p>
            <a:pPr lvl="1">
              <a:spcBef>
                <a:spcPts val="0"/>
              </a:spcBef>
            </a:pPr>
            <a:r>
              <a:rPr lang="en-GB" altLang="en-US" sz="1600" dirty="0" smtClean="0"/>
              <a:t> </a:t>
            </a:r>
            <a:r>
              <a:rPr lang="en-GB" altLang="en-US" sz="1600" dirty="0">
                <a:hlinkClick r:id="rId6"/>
              </a:rPr>
              <a:t>https://</a:t>
            </a:r>
            <a:r>
              <a:rPr lang="en-GB" altLang="en-US" sz="1600" dirty="0" smtClean="0">
                <a:hlinkClick r:id="rId6"/>
              </a:rPr>
              <a:t>mentor.ieee.org/802.11/dcn/16/11-16-1515-00-0wng-wng-meeting-minutes-of-2016-november-san-antonio.docx</a:t>
            </a:r>
            <a:r>
              <a:rPr lang="en-GB" altLang="en-US" sz="1600" dirty="0" smtClean="0"/>
              <a:t> </a:t>
            </a:r>
            <a:endParaRPr lang="en-GB" altLang="en-US" sz="1600" dirty="0"/>
          </a:p>
          <a:p>
            <a:pPr>
              <a:spcBef>
                <a:spcPts val="0"/>
              </a:spcBef>
            </a:pPr>
            <a:r>
              <a:rPr lang="en-GB" altLang="ko-KR" sz="2000" dirty="0">
                <a:ea typeface="Gulim" pitchFamily="34" charset="-127"/>
              </a:rPr>
              <a:t>Plans for </a:t>
            </a:r>
            <a:r>
              <a:rPr lang="en-GB" altLang="ko-KR" sz="2000" dirty="0" smtClean="0">
                <a:ea typeface="Gulim" pitchFamily="34" charset="-127"/>
              </a:rPr>
              <a:t>January 2016</a:t>
            </a:r>
            <a:endParaRPr lang="en-US" altLang="en-US" sz="2000" dirty="0"/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sz="1800" dirty="0" smtClean="0"/>
              <a:t>TBD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sz="2200" dirty="0" smtClean="0"/>
              <a:t>No motions, no conference calls</a:t>
            </a:r>
            <a:endParaRPr lang="en-US" altLang="en-US" sz="2200" dirty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2000" dirty="0" smtClean="0"/>
          </a:p>
          <a:p>
            <a:pPr lvl="2" eaLnBrk="1" hangingPunct="1">
              <a:spcBef>
                <a:spcPts val="0"/>
              </a:spcBef>
              <a:defRPr/>
            </a:pPr>
            <a:endParaRPr lang="en-US" sz="1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11-16-1540 by Jim Lansford, Chair (Qualcomm)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066800"/>
            <a:ext cx="2592388" cy="762000"/>
          </a:xfrm>
        </p:spPr>
        <p:txBody>
          <a:bodyPr/>
          <a:lstStyle/>
          <a:p>
            <a:r>
              <a:rPr lang="en-GB" dirty="0" smtClean="0"/>
              <a:t>Attendance Total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988" y="757282"/>
            <a:ext cx="6314858" cy="570150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410075" y="6477000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81347C9-C12F-43D2-B3D1-D523E0829A79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PDED Ad Hoc closing report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 San Antonio in November 2016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330450"/>
            <a:ext cx="7772400" cy="381000"/>
          </a:xfrm>
        </p:spPr>
        <p:txBody>
          <a:bodyPr/>
          <a:lstStyle/>
          <a:p>
            <a:pPr marL="0" indent="0" algn="ctr">
              <a:defRPr/>
            </a:pP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11 Nov 2016</a:t>
            </a: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533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pitchFamily="34" charset="0"/>
              </a:rPr>
              <a:t>Authors:</a:t>
            </a:r>
            <a:endParaRPr lang="en-US" sz="160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790336"/>
              </p:ext>
            </p:extLst>
          </p:nvPr>
        </p:nvGraphicFramePr>
        <p:xfrm>
          <a:off x="685800" y="3429000"/>
          <a:ext cx="7696200" cy="7413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Name</a:t>
                      </a:r>
                      <a:endParaRPr lang="en-AU" sz="12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Company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Phone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email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Andrew </a:t>
                      </a:r>
                      <a:r>
                        <a:rPr lang="en-US" sz="1200" dirty="0" smtClean="0">
                          <a:effectLst/>
                        </a:rPr>
                        <a:t>Myles 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Cisco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+61 2 84461010</a:t>
                      </a:r>
                      <a:endParaRPr lang="en-AU" sz="1200" dirty="0">
                        <a:effectLst/>
                      </a:endParaRPr>
                    </a:p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+61 418 656587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amyles@cisco.com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11-16-1549 by Andrew Myles, Cisco</a:t>
            </a:r>
          </a:p>
        </p:txBody>
      </p:sp>
      <p:sp>
        <p:nvSpPr>
          <p:cNvPr id="9" name="Date Placeholder 2"/>
          <p:cNvSpPr txBox="1">
            <a:spLocks/>
          </p:cNvSpPr>
          <p:nvPr/>
        </p:nvSpPr>
        <p:spPr bwMode="auto">
          <a:xfrm>
            <a:off x="685800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8077200" y="6477000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IEEE 802.11 PDED ad hoc achieved its goals this week in San Antonio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AU" sz="2000" dirty="0"/>
              <a:t>IEEE 802.11 PDED </a:t>
            </a:r>
            <a:r>
              <a:rPr lang="en-AU" sz="2000" dirty="0" smtClean="0"/>
              <a:t>achievements in San Antonio in Nov 2016</a:t>
            </a:r>
          </a:p>
          <a:p>
            <a:pPr lvl="1"/>
            <a:r>
              <a:rPr lang="en-AU" sz="1800" dirty="0" smtClean="0"/>
              <a:t>Approved liaison to 3GPP RAN1 in response to their request for future 802.11 PHYs to adopt ED = -72dBm </a:t>
            </a:r>
          </a:p>
          <a:p>
            <a:pPr lvl="2"/>
            <a:r>
              <a:rPr lang="en-AU" sz="1600" dirty="0" smtClean="0"/>
              <a:t>See </a:t>
            </a:r>
            <a:r>
              <a:rPr lang="en-AU" sz="1600" dirty="0" smtClean="0">
                <a:hlinkClick r:id="rId3"/>
              </a:rPr>
              <a:t>11-16-1493-04</a:t>
            </a:r>
            <a:r>
              <a:rPr lang="en-GB" sz="1600" dirty="0" smtClean="0"/>
              <a:t>; </a:t>
            </a:r>
            <a:r>
              <a:rPr lang="en-GB" sz="1600" dirty="0" smtClean="0"/>
              <a:t>Note</a:t>
            </a:r>
            <a:r>
              <a:rPr lang="en-GB" sz="1600" dirty="0" smtClean="0"/>
              <a:t>: this LS will now be approved by </a:t>
            </a:r>
            <a:r>
              <a:rPr lang="en-GB" sz="1600" dirty="0" smtClean="0"/>
              <a:t>802 </a:t>
            </a:r>
            <a:r>
              <a:rPr lang="en-GB" sz="1600" dirty="0" smtClean="0"/>
              <a:t>EC</a:t>
            </a:r>
          </a:p>
          <a:p>
            <a:pPr lvl="1"/>
            <a:r>
              <a:rPr lang="en-AU" sz="1800" dirty="0" smtClean="0"/>
              <a:t>Agreed to continue </a:t>
            </a:r>
            <a:r>
              <a:rPr lang="en-AU" sz="1800" dirty="0"/>
              <a:t>IEEE 802.11 PDED </a:t>
            </a:r>
            <a:r>
              <a:rPr lang="en-AU" sz="1800" dirty="0" smtClean="0"/>
              <a:t>ad hoc in short term to:</a:t>
            </a:r>
          </a:p>
          <a:p>
            <a:pPr lvl="2"/>
            <a:r>
              <a:rPr lang="en-AU" sz="1600" dirty="0" smtClean="0"/>
              <a:t>Address any reply from 3GPP RAN1</a:t>
            </a:r>
          </a:p>
          <a:p>
            <a:pPr lvl="2"/>
            <a:r>
              <a:rPr lang="en-AU" sz="1600" dirty="0" smtClean="0"/>
              <a:t>Develop further data (based on simulation and testing?) for future LS’s</a:t>
            </a:r>
          </a:p>
          <a:p>
            <a:pPr lvl="2"/>
            <a:r>
              <a:rPr lang="en-AU" sz="1600" dirty="0" smtClean="0"/>
              <a:t>Address the question of ED threshold in EN 301 893 that applies to 802.11ax </a:t>
            </a:r>
          </a:p>
          <a:p>
            <a:pPr lvl="1"/>
            <a:r>
              <a:rPr lang="en-AU" sz="1800" dirty="0" smtClean="0"/>
              <a:t>Agreed to respond to LS (</a:t>
            </a:r>
            <a:r>
              <a:rPr lang="en-AU" sz="1800" u="sng" dirty="0" smtClean="0"/>
              <a:t>16-11-1343</a:t>
            </a:r>
            <a:r>
              <a:rPr lang="en-AU" sz="1800" dirty="0" smtClean="0"/>
              <a:t>) from 3GPP RAN1 by asking the 802.11 WG Chair to respond informally to 3GPP RAN1 Chair, noting:</a:t>
            </a:r>
          </a:p>
          <a:p>
            <a:pPr lvl="2"/>
            <a:r>
              <a:rPr lang="en-AU" sz="1600" dirty="0" smtClean="0"/>
              <a:t>The LS was </a:t>
            </a:r>
            <a:r>
              <a:rPr lang="en-AU" sz="1600" dirty="0" smtClean="0"/>
              <a:t>received, The </a:t>
            </a:r>
            <a:r>
              <a:rPr lang="en-AU" sz="1600" dirty="0" smtClean="0"/>
              <a:t>issues are important and so timely resolution is also important</a:t>
            </a:r>
          </a:p>
          <a:p>
            <a:pPr lvl="2"/>
            <a:r>
              <a:rPr lang="en-AU" sz="1600" dirty="0" smtClean="0"/>
              <a:t>The WG looks forward to </a:t>
            </a:r>
            <a:r>
              <a:rPr lang="en-AU" sz="1600" dirty="0"/>
              <a:t>3GPP </a:t>
            </a:r>
            <a:r>
              <a:rPr lang="en-AU" sz="1600" dirty="0" smtClean="0"/>
              <a:t>RAN1’s response</a:t>
            </a:r>
            <a:endParaRPr lang="en-AU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410075" y="6477000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11-16-1549 by Andrew Myles, Cisco</a:t>
            </a:r>
          </a:p>
        </p:txBody>
      </p:sp>
      <p:sp>
        <p:nvSpPr>
          <p:cNvPr id="7" name="Date Placeholder 2"/>
          <p:cNvSpPr txBox="1">
            <a:spLocks/>
          </p:cNvSpPr>
          <p:nvPr/>
        </p:nvSpPr>
        <p:spPr bwMode="auto">
          <a:xfrm>
            <a:off x="706438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8077200" y="6477000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905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r>
              <a:rPr lang="en-AU" dirty="0" smtClean="0"/>
              <a:t>The IEEE 802.11 PDED ad hoc will continue its work until at least the Atlanta meeting in Jan 2017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2895600"/>
          </a:xfrm>
        </p:spPr>
        <p:txBody>
          <a:bodyPr/>
          <a:lstStyle/>
          <a:p>
            <a:r>
              <a:rPr lang="en-AU" dirty="0"/>
              <a:t>IEEE 802.11 PDED </a:t>
            </a:r>
            <a:r>
              <a:rPr lang="en-AU" dirty="0" smtClean="0"/>
              <a:t>plans in Atlanta in Jan 2017</a:t>
            </a:r>
          </a:p>
          <a:p>
            <a:pPr lvl="1"/>
            <a:r>
              <a:rPr lang="en-AU" dirty="0" smtClean="0"/>
              <a:t>Use e-mail reflector for discussions and to encourage work</a:t>
            </a:r>
          </a:p>
          <a:p>
            <a:pPr lvl="2"/>
            <a:r>
              <a:rPr lang="en-AU" dirty="0" smtClean="0"/>
              <a:t>It is hoped that members will contribute more simulations</a:t>
            </a:r>
          </a:p>
          <a:p>
            <a:pPr lvl="1"/>
            <a:r>
              <a:rPr lang="en-AU" dirty="0" smtClean="0"/>
              <a:t>Hold one or more teleconferences as required</a:t>
            </a:r>
          </a:p>
          <a:p>
            <a:pPr lvl="2"/>
            <a:r>
              <a:rPr lang="en-AU" dirty="0" smtClean="0"/>
              <a:t>Will be called with 10 days notice</a:t>
            </a:r>
          </a:p>
          <a:p>
            <a:pPr lvl="2"/>
            <a:r>
              <a:rPr lang="en-AU" dirty="0" smtClean="0"/>
              <a:t>Christmas might limit opportunities</a:t>
            </a:r>
          </a:p>
          <a:p>
            <a:pPr lvl="1"/>
            <a:r>
              <a:rPr lang="en-AU" dirty="0" smtClean="0"/>
              <a:t>Hold two sessions in Atlanta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410075" y="6477000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11-16-1549 by Andrew Myles, Cisco</a:t>
            </a:r>
          </a:p>
        </p:txBody>
      </p:sp>
      <p:sp>
        <p:nvSpPr>
          <p:cNvPr id="7" name="Date Placeholder 2"/>
          <p:cNvSpPr txBox="1">
            <a:spLocks/>
          </p:cNvSpPr>
          <p:nvPr/>
        </p:nvSpPr>
        <p:spPr bwMode="auto">
          <a:xfrm>
            <a:off x="762000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8077200" y="6477000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596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410075" y="6477000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81347C9-C12F-43D2-B3D1-D523E0829A79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IEEE 802 JTC1 Standing Committee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Nov 2016 closing report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330450"/>
            <a:ext cx="7772400" cy="381000"/>
          </a:xfrm>
        </p:spPr>
        <p:txBody>
          <a:bodyPr/>
          <a:lstStyle/>
          <a:p>
            <a:pPr marL="0" indent="0" algn="ctr">
              <a:defRPr/>
            </a:pP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11 November 2016</a:t>
            </a: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533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</a:rPr>
              <a:t>Authors:</a:t>
            </a:r>
            <a:endParaRPr lang="en-US" sz="1600" dirty="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71429"/>
              </p:ext>
            </p:extLst>
          </p:nvPr>
        </p:nvGraphicFramePr>
        <p:xfrm>
          <a:off x="685800" y="3429000"/>
          <a:ext cx="7696200" cy="11120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Name</a:t>
                      </a:r>
                      <a:endParaRPr lang="en-AU" sz="12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Company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Phone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email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Andrew </a:t>
                      </a:r>
                      <a:r>
                        <a:rPr lang="en-US" sz="1200" dirty="0" smtClean="0">
                          <a:effectLst/>
                        </a:rPr>
                        <a:t>Myles (Chair)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Cisco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+61 2 84461010</a:t>
                      </a:r>
                      <a:endParaRPr lang="en-AU" sz="1200" dirty="0">
                        <a:effectLst/>
                      </a:endParaRPr>
                    </a:p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+61 418 656587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amyles@cisco.com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Peter Yee (Vice</a:t>
                      </a:r>
                      <a:r>
                        <a:rPr lang="en-AU" sz="1200" baseline="0" dirty="0" smtClean="0">
                          <a:effectLst/>
                          <a:latin typeface="+mn-lt"/>
                          <a:ea typeface="Times New Roman"/>
                        </a:rPr>
                        <a:t> Chair)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AKAYLA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+1 415</a:t>
                      </a:r>
                      <a:r>
                        <a:rPr lang="en-AU" sz="1200" baseline="0" dirty="0" smtClean="0">
                          <a:effectLst/>
                          <a:latin typeface="+mn-lt"/>
                          <a:ea typeface="Times New Roman"/>
                        </a:rPr>
                        <a:t> 215 7733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peter@akayla.com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11-16-1551 by Andrew Myles, Cisco</a:t>
            </a:r>
          </a:p>
        </p:txBody>
      </p:sp>
      <p:sp>
        <p:nvSpPr>
          <p:cNvPr id="9" name="Date Placeholder 2"/>
          <p:cNvSpPr txBox="1">
            <a:spLocks/>
          </p:cNvSpPr>
          <p:nvPr/>
        </p:nvSpPr>
        <p:spPr bwMode="auto">
          <a:xfrm>
            <a:off x="762000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/>
        </p:nvSpPr>
        <p:spPr bwMode="auto">
          <a:xfrm>
            <a:off x="8077200" y="6477000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066800"/>
          </a:xfrm>
        </p:spPr>
        <p:txBody>
          <a:bodyPr/>
          <a:lstStyle/>
          <a:p>
            <a:r>
              <a:rPr lang="en-AU" dirty="0" smtClean="0"/>
              <a:t>The </a:t>
            </a:r>
            <a:r>
              <a:rPr lang="en-AU" dirty="0"/>
              <a:t>IEEE 802 JTC1 </a:t>
            </a:r>
            <a:r>
              <a:rPr lang="en-AU" dirty="0" smtClean="0"/>
              <a:t>SC mainly focused on executing the PSDO process in </a:t>
            </a:r>
            <a:r>
              <a:rPr lang="en-AU" dirty="0"/>
              <a:t>San Antonio in Nov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IEEE 802 JTC1 achievements in San Antonio in Nov 2016</a:t>
            </a:r>
          </a:p>
          <a:p>
            <a:pPr lvl="1"/>
            <a:r>
              <a:rPr lang="en-AU" dirty="0" smtClean="0"/>
              <a:t>Processed PSDO submissions</a:t>
            </a:r>
          </a:p>
          <a:p>
            <a:pPr lvl="2"/>
            <a:r>
              <a:rPr lang="en-AU" dirty="0" smtClean="0"/>
              <a:t>Noted status of 39 standards in the PSDO pipeline</a:t>
            </a:r>
          </a:p>
          <a:p>
            <a:pPr lvl="2"/>
            <a:r>
              <a:rPr lang="en-AU" dirty="0" smtClean="0"/>
              <a:t>Resolved IEEE 802.1Qcd 60 day ballot comments</a:t>
            </a:r>
            <a:r>
              <a:rPr lang="en-AU" dirty="0"/>
              <a:t> </a:t>
            </a:r>
            <a:endParaRPr lang="en-AU" dirty="0" smtClean="0"/>
          </a:p>
          <a:p>
            <a:pPr lvl="2"/>
            <a:r>
              <a:rPr lang="en-AU" dirty="0"/>
              <a:t>Resolved IEEE 802.3bw </a:t>
            </a:r>
            <a:r>
              <a:rPr lang="en-AU" dirty="0" smtClean="0"/>
              <a:t>60 </a:t>
            </a:r>
            <a:r>
              <a:rPr lang="en-AU" dirty="0"/>
              <a:t>day ballot </a:t>
            </a:r>
            <a:r>
              <a:rPr lang="en-AU" dirty="0" smtClean="0"/>
              <a:t>comments</a:t>
            </a:r>
          </a:p>
          <a:p>
            <a:pPr lvl="2"/>
            <a:r>
              <a:rPr lang="en-AU" dirty="0"/>
              <a:t>Resolved IEEE </a:t>
            </a:r>
            <a:r>
              <a:rPr lang="en-AU" dirty="0" smtClean="0"/>
              <a:t>802.15.3 </a:t>
            </a:r>
            <a:r>
              <a:rPr lang="en-AU" dirty="0"/>
              <a:t>60 day ballot </a:t>
            </a:r>
            <a:r>
              <a:rPr lang="en-AU" dirty="0" smtClean="0"/>
              <a:t>comments</a:t>
            </a:r>
          </a:p>
          <a:p>
            <a:pPr lvl="1"/>
            <a:r>
              <a:rPr lang="en-AU" dirty="0" smtClean="0"/>
              <a:t>Considered ways of encouraging the China NB to provide more detail on their concerns related to 802.1X security</a:t>
            </a:r>
          </a:p>
          <a:p>
            <a:pPr lvl="1"/>
            <a:r>
              <a:rPr lang="en-AU" dirty="0"/>
              <a:t>Considered ways of encouraging </a:t>
            </a:r>
            <a:r>
              <a:rPr lang="en-AU" dirty="0" smtClean="0"/>
              <a:t>NBs to vote yes or no rather tan abstain</a:t>
            </a:r>
          </a:p>
          <a:p>
            <a:pPr lvl="1"/>
            <a:r>
              <a:rPr lang="en-AU" dirty="0" smtClean="0"/>
              <a:t>Agreed to start sending corrigenda into special PSDO process</a:t>
            </a:r>
          </a:p>
          <a:p>
            <a:pPr lvl="1"/>
            <a:r>
              <a:rPr lang="en-AU" dirty="0" smtClean="0"/>
              <a:t>Issued call to WG Chairs for status updates in Jan 2017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410075" y="6477000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11-16-1551 by Andrew Myles, Cisco</a:t>
            </a:r>
          </a:p>
        </p:txBody>
      </p:sp>
      <p:sp>
        <p:nvSpPr>
          <p:cNvPr id="7" name="Date Placeholder 2"/>
          <p:cNvSpPr txBox="1">
            <a:spLocks/>
          </p:cNvSpPr>
          <p:nvPr/>
        </p:nvSpPr>
        <p:spPr bwMode="auto">
          <a:xfrm>
            <a:off x="762000" y="3048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8077200" y="6477000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998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AU" dirty="0" smtClean="0"/>
              <a:t>The </a:t>
            </a:r>
            <a:r>
              <a:rPr lang="en-AU" dirty="0"/>
              <a:t>IEEE 802 JTC1 </a:t>
            </a:r>
            <a:r>
              <a:rPr lang="en-AU" dirty="0" smtClean="0"/>
              <a:t>SC mainly focused on executing the PSDO process in </a:t>
            </a:r>
            <a:r>
              <a:rPr lang="en-AU" dirty="0"/>
              <a:t>San Antonio in Nov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r>
              <a:rPr lang="en-AU" dirty="0" smtClean="0"/>
              <a:t>IEEE 802 JTC1 plans for in Atlanta in Jan 2017</a:t>
            </a:r>
          </a:p>
          <a:p>
            <a:pPr lvl="1"/>
            <a:r>
              <a:rPr lang="en-AU" dirty="0" smtClean="0"/>
              <a:t>Execute PSDO process</a:t>
            </a:r>
          </a:p>
          <a:p>
            <a:pPr lvl="1"/>
            <a:r>
              <a:rPr lang="en-AU" dirty="0" smtClean="0"/>
              <a:t>Issue invitation to China NB to provide more detail on their concerns related to 802.1X security</a:t>
            </a:r>
          </a:p>
          <a:p>
            <a:pPr lvl="1"/>
            <a:r>
              <a:rPr lang="en-AU" dirty="0" smtClean="0"/>
              <a:t>Reach out to NBs to understand why an increasing number are abstaining</a:t>
            </a:r>
          </a:p>
          <a:p>
            <a:pPr lvl="1"/>
            <a:r>
              <a:rPr lang="en-AU" dirty="0" smtClean="0"/>
              <a:t>Prepare for SC6 meeting in Feb 2017</a:t>
            </a:r>
          </a:p>
          <a:p>
            <a:pPr lvl="2"/>
            <a:r>
              <a:rPr lang="en-AU" dirty="0" smtClean="0"/>
              <a:t>Review WG status updates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410075" y="6477000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11-16-1551 by Andrew Myles, Cisco</a:t>
            </a:r>
          </a:p>
        </p:txBody>
      </p:sp>
      <p:sp>
        <p:nvSpPr>
          <p:cNvPr id="7" name="Date Placeholder 2"/>
          <p:cNvSpPr txBox="1">
            <a:spLocks/>
          </p:cNvSpPr>
          <p:nvPr/>
        </p:nvSpPr>
        <p:spPr bwMode="auto">
          <a:xfrm>
            <a:off x="762000" y="3048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8077200" y="6477000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912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IEEE 802.11aj November 2016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2016-11-10</a:t>
            </a: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Author:</a:t>
            </a:r>
            <a:endParaRPr lang="en-US" sz="2000" dirty="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268761"/>
              </p:ext>
            </p:extLst>
          </p:nvPr>
        </p:nvGraphicFramePr>
        <p:xfrm>
          <a:off x="530225" y="2816225"/>
          <a:ext cx="7658100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Document" r:id="rId4" imgW="8513226" imgH="1569919" progId="">
                  <p:embed/>
                </p:oleObj>
              </mc:Choice>
              <mc:Fallback>
                <p:oleObj name="Document" r:id="rId4" imgW="8513226" imgH="156991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2816225"/>
                        <a:ext cx="7658100" cy="1401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11-16-1536 by Jiamin Chen (Huawei)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 smtClean="0"/>
              <a:t>This document is the </a:t>
            </a:r>
            <a:r>
              <a:rPr lang="en-US" dirty="0" err="1" smtClean="0"/>
              <a:t>TGaj</a:t>
            </a:r>
            <a:r>
              <a:rPr lang="en-US" dirty="0" smtClean="0"/>
              <a:t> closing report for the November 2016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11-16-1536 by Jiamin Chen (Huawei)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5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CA" dirty="0" smtClean="0"/>
              <a:t>Work Completed (1/2)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4929222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zh-CN" sz="2400" b="1" dirty="0" smtClean="0"/>
              <a:t>Approved July meeting minutes (11-16/1061r0)</a:t>
            </a:r>
            <a:endParaRPr lang="en-US" altLang="ko-KR" dirty="0" smtClean="0"/>
          </a:p>
          <a:p>
            <a:r>
              <a:rPr lang="en-US" altLang="ko-KR" dirty="0" smtClean="0"/>
              <a:t>The following comment resolution proposals have been presented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11-16/1145r1 - </a:t>
            </a:r>
            <a:r>
              <a:rPr lang="en-US" sz="1600" dirty="0" smtClean="0"/>
              <a:t>Proposed resolution to CID 506, 508, 509, 510, 511, 512, 513 and 514 in LB223</a:t>
            </a:r>
            <a:endParaRPr lang="en-US" sz="1600" dirty="0" smtClean="0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11-16/1467r3 - </a:t>
            </a:r>
            <a:r>
              <a:rPr lang="en-US" sz="1600" dirty="0" smtClean="0"/>
              <a:t>Proposed resolutions for CID 502,503,504,520 11aj LB223</a:t>
            </a:r>
            <a:endParaRPr lang="en-US" sz="1600" dirty="0" smtClean="0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11-16/1479r0 – </a:t>
            </a:r>
            <a:r>
              <a:rPr lang="en-US" sz="1600" dirty="0" smtClean="0"/>
              <a:t>Proposed resolution to CID 505 in LB223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11-16/1491r0 – Proposed resolution to CID 507 in LB223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11-16/1463r0 – </a:t>
            </a:r>
            <a:r>
              <a:rPr lang="en-US" sz="1600" dirty="0" smtClean="0"/>
              <a:t>Proposed resolutions to CID 521 in LB223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11-16/1462r1 – </a:t>
            </a:r>
            <a:r>
              <a:rPr lang="en-US" sz="1600" dirty="0" smtClean="0"/>
              <a:t>Proposed resolutions to CID 516-519 in LB223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11-16/1527r2 – Proposed resolutions to CID 501, 515 </a:t>
            </a:r>
            <a:endParaRPr lang="en-US" altLang="zh-CN" sz="1600" dirty="0" smtClean="0">
              <a:cs typeface="Arial" panose="020B0604020202020204" pitchFamily="34" charset="0"/>
            </a:endParaRPr>
          </a:p>
          <a:p>
            <a:r>
              <a:rPr lang="en-CA" dirty="0" smtClean="0"/>
              <a:t>Completed all comment resolution of the LB223 for D3.0</a:t>
            </a:r>
          </a:p>
          <a:p>
            <a:r>
              <a:rPr lang="en-CA" dirty="0" smtClean="0"/>
              <a:t>Approved those comment resolutions and instruct editor to incorporate them into D4.0.</a:t>
            </a:r>
            <a:endParaRPr lang="en-US" dirty="0" smtClean="0"/>
          </a:p>
          <a:p>
            <a:endParaRPr lang="en-US" b="1" dirty="0" smtClean="0">
              <a:ea typeface="+mn-ea"/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11-16-1536 by Jiamin Chen (Huawei)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CA" dirty="0" smtClean="0"/>
              <a:t>Work Completed (2/2)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4929222"/>
          </a:xfrm>
        </p:spPr>
        <p:txBody>
          <a:bodyPr/>
          <a:lstStyle/>
          <a:p>
            <a:endParaRPr lang="en-GB" altLang="en-US" dirty="0" smtClean="0"/>
          </a:p>
          <a:p>
            <a:r>
              <a:rPr lang="en-GB" altLang="en-US" dirty="0" smtClean="0"/>
              <a:t>Approved resolutions for </a:t>
            </a:r>
            <a:r>
              <a:rPr lang="en-GB" altLang="en-US" dirty="0" err="1" smtClean="0"/>
              <a:t>TGaj</a:t>
            </a:r>
            <a:r>
              <a:rPr lang="en-GB" altLang="en-US" dirty="0" smtClean="0"/>
              <a:t> MDR report.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11-16/1333r4 – </a:t>
            </a:r>
            <a:r>
              <a:rPr lang="en-US" sz="2000" dirty="0" err="1" smtClean="0"/>
              <a:t>TGaj</a:t>
            </a:r>
            <a:r>
              <a:rPr lang="en-US" sz="2000" dirty="0" smtClean="0"/>
              <a:t> MDR report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Approve</a:t>
            </a:r>
            <a:r>
              <a:rPr lang="en-US" altLang="zh-CN" dirty="0" smtClean="0"/>
              <a:t>d</a:t>
            </a:r>
            <a:r>
              <a:rPr lang="en-GB" altLang="en-US" dirty="0" smtClean="0"/>
              <a:t> a 15 day Working Group Technical Recirculation Letter Ballot asking the question “Should P802.11aj D4.0 be forwarded to Sponsor Ballot?”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Updated Task Group timeline</a:t>
            </a:r>
          </a:p>
          <a:p>
            <a:endParaRPr lang="en-GB" altLang="en-US" dirty="0" smtClean="0"/>
          </a:p>
          <a:p>
            <a:endParaRPr lang="en-US" b="1" dirty="0" smtClean="0">
              <a:ea typeface="+mn-ea"/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11-16-1536 by Jiamin Chen (Huawei)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682171"/>
            <a:ext cx="7772400" cy="838200"/>
          </a:xfrm>
        </p:spPr>
        <p:txBody>
          <a:bodyPr/>
          <a:lstStyle/>
          <a:p>
            <a:r>
              <a:rPr lang="en-GB" dirty="0" smtClean="0"/>
              <a:t>Attendance Histogram</a:t>
            </a:r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71600"/>
            <a:ext cx="8334138" cy="4953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2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98984"/>
          </a:xfrm>
        </p:spPr>
        <p:txBody>
          <a:bodyPr/>
          <a:lstStyle/>
          <a:p>
            <a:r>
              <a:rPr lang="en-US" dirty="0"/>
              <a:t>Plan for </a:t>
            </a:r>
            <a:r>
              <a:rPr lang="en-US" dirty="0" smtClean="0"/>
              <a:t>November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8136904" cy="475252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Comment resolution for 802.11aj WG  Recirculation Letter Ballot</a:t>
            </a:r>
          </a:p>
          <a:p>
            <a:r>
              <a:rPr lang="en-US" dirty="0" smtClean="0"/>
              <a:t>Discussion on conditional Sponsor Ballot</a:t>
            </a:r>
          </a:p>
          <a:p>
            <a:endParaRPr lang="en-US" dirty="0"/>
          </a:p>
          <a:p>
            <a:endParaRPr lang="en-US" dirty="0"/>
          </a:p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200316B2-9C48-417E-82B7-1AE29C3B35FC}" type="slidenum">
              <a:rPr lang="en-US" altLang="zh-CN" smtClean="0"/>
              <a:pPr/>
              <a:t>50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934200" y="6477000"/>
            <a:ext cx="1600200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11-16-1536 by Jiamin Chen (Huawei)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5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Call Time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200316B2-9C48-417E-82B7-1AE29C3B35FC}" type="slidenum">
              <a:rPr lang="en-US" altLang="zh-CN" smtClean="0"/>
              <a:pPr/>
              <a:t>51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934200" y="6477000"/>
            <a:ext cx="1600200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382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15th December, 2016, 8pm ET for 1hour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    (16</a:t>
            </a:r>
            <a:r>
              <a:rPr kumimoji="0" lang="en-US" altLang="zh-CN" sz="20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December, 2016, 9am Beijing Time)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5th January, 2017, 8 pm ET for 1 hour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    (6th January, 2017, 9am Beijing Time)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11-16-1536 by Jiamin Chen (Huawei)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November 2016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28690" y="200024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！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11-16-1536 by Jiamin Chen (Huawei)</a:t>
            </a:r>
          </a:p>
        </p:txBody>
      </p:sp>
      <p:sp>
        <p:nvSpPr>
          <p:cNvPr id="8" name="Date Placeholder 2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343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53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err="1"/>
              <a:t>TGak</a:t>
            </a:r>
            <a:r>
              <a:rPr lang="en-US" sz="3600" dirty="0"/>
              <a:t> November Closing Report </a:t>
            </a:r>
            <a:endParaRPr lang="en-GB" sz="36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2016-11-10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271099"/>
              </p:ext>
            </p:extLst>
          </p:nvPr>
        </p:nvGraphicFramePr>
        <p:xfrm>
          <a:off x="508000" y="2459038"/>
          <a:ext cx="8156575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Document" r:id="rId4" imgW="8255000" imgH="2171700" progId="Word.Document.8">
                  <p:embed/>
                </p:oleObj>
              </mc:Choice>
              <mc:Fallback>
                <p:oleObj name="Document" r:id="rId4" imgW="8255000" imgH="21717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459038"/>
                        <a:ext cx="8156575" cy="213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9712" y="4725144"/>
            <a:ext cx="5112568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Abstract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Closing Report of the 802.11 </a:t>
            </a:r>
            <a:r>
              <a:rPr lang="en-US" sz="1800" dirty="0" err="1" smtClean="0">
                <a:solidFill>
                  <a:schemeClr val="tx1"/>
                </a:solidFill>
              </a:rPr>
              <a:t>TGak</a:t>
            </a:r>
            <a:r>
              <a:rPr lang="en-US" sz="1800" dirty="0" smtClean="0">
                <a:solidFill>
                  <a:schemeClr val="tx1"/>
                </a:solidFill>
              </a:rPr>
              <a:t> meeting November 2016 in San Antonio, Texas.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11-16-1544 by Donald Eastlake, Huawei Technologies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886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000760" y="6475413"/>
            <a:ext cx="2541578" cy="16829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54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/>
              <a:t>TGak</a:t>
            </a:r>
            <a:r>
              <a:rPr lang="en-US" dirty="0"/>
              <a:t> Closing Report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0532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Accomplishments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err="1" smtClean="0"/>
              <a:t>TGak</a:t>
            </a:r>
            <a:r>
              <a:rPr lang="en-GB" sz="2400" dirty="0" smtClean="0"/>
              <a:t> </a:t>
            </a:r>
            <a:r>
              <a:rPr lang="en-GB" sz="2400" dirty="0"/>
              <a:t>entered the week with </a:t>
            </a:r>
            <a:r>
              <a:rPr lang="en-GB" sz="2400" dirty="0" smtClean="0"/>
              <a:t>only12 of </a:t>
            </a:r>
            <a:r>
              <a:rPr lang="en-GB" sz="2400" dirty="0"/>
              <a:t>the 346 comments from recirculation LB218 unresolved. During the week, it resolved </a:t>
            </a:r>
            <a:r>
              <a:rPr lang="en-GB" sz="2400" dirty="0" smtClean="0"/>
              <a:t>all of these 12 comments and will ask the WG to approve a re-circulation.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Met jointly with 802.11 ARC SC Thursday AM1.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An </a:t>
            </a:r>
            <a:r>
              <a:rPr lang="en-GB" sz="2400" dirty="0"/>
              <a:t>annotated agenda is in 11-16/</a:t>
            </a:r>
            <a:r>
              <a:rPr lang="en-GB" sz="2400" dirty="0" smtClean="0"/>
              <a:t>1304.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The minutes will be in 11-16/</a:t>
            </a:r>
            <a:r>
              <a:rPr lang="en-GB" sz="2400" dirty="0" smtClean="0"/>
              <a:t>1489.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11-16-1544 by Donald Eastlake, Huawei Technologies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150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572264" y="6475413"/>
            <a:ext cx="197007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C8F0547-AFA8-4805-9A22-12721CDE959F}" type="slidenum">
              <a:rPr lang="en-GB"/>
              <a:pPr/>
              <a:t>55</a:t>
            </a:fld>
            <a:endParaRPr lang="en-GB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/>
              <a:t>TGak</a:t>
            </a:r>
            <a:r>
              <a:rPr lang="en-US" dirty="0"/>
              <a:t> Closing Report</a:t>
            </a:r>
            <a:endParaRPr lang="en-GB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2910" y="1571612"/>
            <a:ext cx="7772400" cy="4929222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Submissions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2400" dirty="0"/>
              <a:t>11-16/</a:t>
            </a:r>
            <a:r>
              <a:rPr lang="en-US" sz="2400" dirty="0" smtClean="0"/>
              <a:t>1512, “</a:t>
            </a:r>
            <a:r>
              <a:rPr lang="en-US" altLang="en-US" sz="2400" dirty="0"/>
              <a:t>GLK 802.1Q </a:t>
            </a:r>
            <a:r>
              <a:rPr lang="en-US" altLang="en-US" sz="2400" dirty="0" smtClean="0"/>
              <a:t>Bridge”, </a:t>
            </a:r>
            <a:r>
              <a:rPr lang="en-US" sz="2400" dirty="0" smtClean="0"/>
              <a:t>Mark </a:t>
            </a:r>
            <a:r>
              <a:rPr lang="en-US" sz="2400" dirty="0"/>
              <a:t>Hamilton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2400" dirty="0" smtClean="0"/>
              <a:t>11</a:t>
            </a:r>
            <a:r>
              <a:rPr lang="en-US" sz="2400" dirty="0"/>
              <a:t>-16/</a:t>
            </a:r>
            <a:r>
              <a:rPr lang="en-US" sz="2400" dirty="0" smtClean="0"/>
              <a:t>1533, “</a:t>
            </a:r>
            <a:r>
              <a:rPr lang="en-GB" sz="2400" dirty="0"/>
              <a:t>LB218 Hamilton proposed comment </a:t>
            </a:r>
            <a:r>
              <a:rPr lang="en-GB" sz="2400" dirty="0" smtClean="0"/>
              <a:t>resolutions”,</a:t>
            </a:r>
            <a:r>
              <a:rPr lang="en-US" sz="2400" dirty="0" smtClean="0"/>
              <a:t> Mark Hamilton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2400" dirty="0" smtClean="0"/>
              <a:t>11</a:t>
            </a:r>
            <a:r>
              <a:rPr lang="en-US" sz="2400" dirty="0"/>
              <a:t>-16/</a:t>
            </a:r>
            <a:r>
              <a:rPr lang="en-US" sz="2400" dirty="0" smtClean="0"/>
              <a:t>1507, “Y</a:t>
            </a:r>
            <a:r>
              <a:rPr lang="en-GB" sz="2400" dirty="0" smtClean="0"/>
              <a:t>et </a:t>
            </a:r>
            <a:r>
              <a:rPr lang="en-GB" sz="2400" dirty="0"/>
              <a:t>More 11ak LB218 CIDs Assigned Donald </a:t>
            </a:r>
            <a:r>
              <a:rPr lang="en-GB" sz="2400" dirty="0" smtClean="0"/>
              <a:t>Eastlake</a:t>
            </a:r>
            <a:r>
              <a:rPr lang="en-US" sz="2400" dirty="0" smtClean="0"/>
              <a:t>”, Donald Eastlake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2400" dirty="0"/>
              <a:t>11-15/</a:t>
            </a:r>
            <a:r>
              <a:rPr lang="en-US" sz="2400" dirty="0" smtClean="0"/>
              <a:t>556, Comment </a:t>
            </a:r>
            <a:r>
              <a:rPr lang="en-US" sz="2400" dirty="0" err="1" smtClean="0"/>
              <a:t>Reslutions</a:t>
            </a:r>
            <a:r>
              <a:rPr lang="en-US" sz="2400" smtClean="0"/>
              <a:t>, Donald </a:t>
            </a:r>
            <a:r>
              <a:rPr lang="en-US" sz="2400" dirty="0" smtClean="0"/>
              <a:t>Eastlake </a:t>
            </a:r>
            <a:endParaRPr lang="en-US" sz="2400" dirty="0"/>
          </a:p>
          <a:p>
            <a:pPr>
              <a:buFont typeface="Times New Roman" pitchFamily="16" charset="0"/>
              <a:buChar char="•"/>
            </a:pP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11-16-1544 by Donald Eastlake, Huawei Technologies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852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500826" y="6475413"/>
            <a:ext cx="2041512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40FCA93-0460-4BB8-89C2-809FD46B8F3F}" type="slidenum">
              <a:rPr lang="en-GB"/>
              <a:pPr/>
              <a:t>56</a:t>
            </a:fld>
            <a:endParaRPr lang="en-GB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/>
              <a:t>TGak</a:t>
            </a:r>
            <a:r>
              <a:rPr lang="en-US" dirty="0"/>
              <a:t> Closing Report</a:t>
            </a:r>
            <a:endParaRPr lang="en-GB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/>
              <a:t>Teleconferences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Decided to hold 1 ½ </a:t>
            </a:r>
            <a:r>
              <a:rPr lang="en-GB" sz="2400" dirty="0" smtClean="0"/>
              <a:t>hour </a:t>
            </a:r>
            <a:r>
              <a:rPr lang="en-US" sz="2400" dirty="0" smtClean="0"/>
              <a:t>(</a:t>
            </a:r>
            <a:r>
              <a:rPr lang="en-US" sz="2400" dirty="0"/>
              <a:t>except 1 hour on the 12</a:t>
            </a:r>
            <a:r>
              <a:rPr lang="en-US" sz="2400" baseline="30000" dirty="0"/>
              <a:t>th</a:t>
            </a:r>
            <a:r>
              <a:rPr lang="en-US" sz="2400" dirty="0"/>
              <a:t>) </a:t>
            </a:r>
            <a:r>
              <a:rPr lang="en-GB" sz="2400" dirty="0" smtClean="0"/>
              <a:t> </a:t>
            </a:r>
            <a:r>
              <a:rPr lang="en-GB" sz="2400" dirty="0"/>
              <a:t>teleconferences, to be joint with 802.1Qbz if mutually convenient, </a:t>
            </a:r>
            <a:r>
              <a:rPr lang="en-US" sz="2400" dirty="0" smtClean="0"/>
              <a:t>through </a:t>
            </a:r>
            <a:r>
              <a:rPr lang="en-US" sz="2400" dirty="0"/>
              <a:t>the January 2017 802.11 meeting on </a:t>
            </a:r>
            <a:r>
              <a:rPr lang="en-US" sz="2400" dirty="0" smtClean="0"/>
              <a:t>Monday 21</a:t>
            </a:r>
            <a:r>
              <a:rPr lang="en-US" sz="2400" baseline="30000" dirty="0" smtClean="0"/>
              <a:t>st</a:t>
            </a:r>
            <a:r>
              <a:rPr lang="en-US" sz="2400" dirty="0"/>
              <a:t> </a:t>
            </a:r>
            <a:r>
              <a:rPr lang="en-US" sz="2400" dirty="0" smtClean="0"/>
              <a:t>and 28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November and 12</a:t>
            </a:r>
            <a:r>
              <a:rPr lang="en-US" sz="2400" baseline="30000" dirty="0" smtClean="0"/>
              <a:t>th</a:t>
            </a:r>
            <a:r>
              <a:rPr lang="en-US" sz="2400" dirty="0"/>
              <a:t> </a:t>
            </a:r>
            <a:r>
              <a:rPr lang="en-US" sz="2400" dirty="0" smtClean="0"/>
              <a:t>and 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/>
              <a:t>December at 10am Eastern US Time</a:t>
            </a:r>
            <a:r>
              <a:rPr lang="en-US" sz="2400" dirty="0" smtClean="0"/>
              <a:t>.</a:t>
            </a:r>
            <a:r>
              <a:rPr lang="en-GB" sz="2400" dirty="0" smtClean="0"/>
              <a:t>.</a:t>
            </a:r>
            <a:endParaRPr lang="en-GB" sz="2400" dirty="0"/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January 2017 </a:t>
            </a:r>
            <a:r>
              <a:rPr lang="en-GB" sz="2800" dirty="0"/>
              <a:t>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Work on comments on re-</a:t>
            </a:r>
            <a:r>
              <a:rPr lang="en-GB" sz="2400" dirty="0" err="1" smtClean="0"/>
              <a:t>ciruclation</a:t>
            </a:r>
            <a:r>
              <a:rPr lang="en-GB" sz="2400" dirty="0" smtClean="0"/>
              <a:t> LB on 11ak D3.0.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Joint meeting with 802.11 ARC </a:t>
            </a:r>
            <a:r>
              <a:rPr lang="en-GB" sz="2400" dirty="0" smtClean="0"/>
              <a:t>SC.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11-16-1544 by Donald Eastlake, Huawei Technologies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96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Slide </a:t>
            </a:r>
            <a:fld id="{00AA6CC1-B35F-400A-AD97-617E7B9F358A}" type="slidenum">
              <a:rPr lang="en-GB" smtClean="0"/>
              <a:pPr/>
              <a:t>57</a:t>
            </a:fld>
            <a:endParaRPr lang="en-GB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/>
              <a:t>TGaq</a:t>
            </a:r>
            <a:r>
              <a:rPr lang="en-GB" dirty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/>
              <a:t>Date:</a:t>
            </a:r>
            <a:r>
              <a:rPr lang="en-GB" sz="2000" b="0" dirty="0"/>
              <a:t> 2016-11-10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156143"/>
              </p:ext>
            </p:extLst>
          </p:nvPr>
        </p:nvGraphicFramePr>
        <p:xfrm>
          <a:off x="520700" y="2273300"/>
          <a:ext cx="7797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Document" r:id="rId4" imgW="8146441" imgH="2307918" progId="Word.Document.8">
                  <p:embed/>
                </p:oleObj>
              </mc:Choice>
              <mc:Fallback>
                <p:oleObj name="Document" r:id="rId4" imgW="8146441" imgH="23079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3300"/>
                        <a:ext cx="7797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11-16-1534 by Stephen McCann, BlackBerry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452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Slide </a:t>
            </a:r>
            <a:fld id="{A842C95A-9891-4D85-99F3-CBA09F6CADDF}" type="slidenum">
              <a:rPr lang="en-GB" smtClean="0"/>
              <a:pPr/>
              <a:t>58</a:t>
            </a:fld>
            <a:endParaRPr lang="en-GB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/>
              <a:t> Closing report for </a:t>
            </a:r>
            <a:r>
              <a:rPr lang="en-GB" sz="3200" dirty="0" err="1"/>
              <a:t>TGaq</a:t>
            </a:r>
            <a:r>
              <a:rPr lang="en-GB" sz="3200" dirty="0"/>
              <a:t> (Pre-Association Discovery) for November 2016, San Antonio, Texas, USA.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11-16-1534 by Stephen McCann, BlackBerry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206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Slide </a:t>
            </a:r>
            <a:fld id="{053C9A94-B312-452C-97DA-880A7EDB2DCC}" type="slidenum">
              <a:rPr lang="en-GB" smtClean="0"/>
              <a:pPr/>
              <a:t>59</a:t>
            </a:fld>
            <a:endParaRPr lang="en-GB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688731"/>
          </a:xfrm>
        </p:spPr>
        <p:txBody>
          <a:bodyPr/>
          <a:lstStyle/>
          <a:p>
            <a:pPr>
              <a:defRPr/>
            </a:pPr>
            <a:r>
              <a:rPr lang="en-GB" altLang="en-US" sz="2000" dirty="0"/>
              <a:t>Sponsor Ballot status</a:t>
            </a:r>
          </a:p>
          <a:p>
            <a:pPr lvl="1">
              <a:defRPr/>
            </a:pPr>
            <a:r>
              <a:rPr lang="en-GB" altLang="en-US" sz="1800" dirty="0"/>
              <a:t>Initial sponsor ballot finished on 4</a:t>
            </a:r>
            <a:r>
              <a:rPr lang="en-GB" altLang="en-US" sz="1800" baseline="30000" dirty="0"/>
              <a:t>th</a:t>
            </a:r>
            <a:r>
              <a:rPr lang="en-GB" altLang="en-US" sz="1800" dirty="0"/>
              <a:t> November</a:t>
            </a:r>
          </a:p>
          <a:p>
            <a:pPr lvl="1">
              <a:defRPr/>
            </a:pPr>
            <a:r>
              <a:rPr lang="en-GB" altLang="en-US" sz="1800" dirty="0"/>
              <a:t>235 comments, 87% approval</a:t>
            </a:r>
          </a:p>
          <a:p>
            <a:pPr lvl="1">
              <a:defRPr/>
            </a:pPr>
            <a:r>
              <a:rPr lang="en-GB" altLang="en-US" sz="1800" dirty="0"/>
              <a:t>90 technical comments unresolved.</a:t>
            </a:r>
          </a:p>
          <a:p>
            <a:pPr lvl="1">
              <a:defRPr/>
            </a:pPr>
            <a:endParaRPr lang="en-GB" sz="1800" dirty="0"/>
          </a:p>
          <a:p>
            <a:r>
              <a:rPr lang="en-GB" sz="2000" dirty="0"/>
              <a:t>Teleconferences</a:t>
            </a:r>
          </a:p>
          <a:p>
            <a:pPr lvl="1"/>
            <a:r>
              <a:rPr lang="en-GB" sz="1800" dirty="0"/>
              <a:t>Throughout December and January.</a:t>
            </a:r>
          </a:p>
          <a:p>
            <a:pPr lvl="1"/>
            <a:endParaRPr lang="en-GB" sz="1800" dirty="0"/>
          </a:p>
          <a:p>
            <a:r>
              <a:rPr lang="en-GB" sz="2000" dirty="0"/>
              <a:t>Plans for January 2017 2016</a:t>
            </a:r>
            <a:endParaRPr lang="en-GB" sz="1800" dirty="0"/>
          </a:p>
          <a:p>
            <a:pPr lvl="1"/>
            <a:r>
              <a:rPr lang="en-GB" sz="1800" dirty="0"/>
              <a:t>Further sponsor ballot comment resolution</a:t>
            </a:r>
          </a:p>
          <a:p>
            <a:pPr lvl="1"/>
            <a:r>
              <a:rPr lang="en-GB" sz="1800" dirty="0"/>
              <a:t>Possible joint meeting with ARC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11-16-1534 by Stephen McCann, BlackBerry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9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0"/>
            <a:ext cx="6629400" cy="533400"/>
          </a:xfrm>
        </p:spPr>
        <p:txBody>
          <a:bodyPr/>
          <a:lstStyle/>
          <a:p>
            <a:r>
              <a:rPr lang="en-GB" dirty="0" smtClean="0"/>
              <a:t>Attendance by Country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778" y="914400"/>
            <a:ext cx="6901222" cy="5422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" y="776193"/>
            <a:ext cx="2864987" cy="225123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9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TGax</a:t>
            </a:r>
            <a:r>
              <a:rPr lang="en-US" dirty="0" smtClean="0"/>
              <a:t> November 2016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2016-11-11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1066800" y="2590800"/>
          <a:ext cx="75358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Document" r:id="rId4" imgW="8610834" imgH="2617202" progId="Word.Document.8">
                  <p:embed/>
                </p:oleObj>
              </mc:Choice>
              <mc:Fallback>
                <p:oleObj name="Document" r:id="rId4" imgW="8610834" imgH="26172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75358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11-16-1546 by Osama Aboul-Magd (Huawei Technologies)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TGax for the November 2016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11-16-1546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1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Completed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114800"/>
          </a:xfrm>
        </p:spPr>
        <p:txBody>
          <a:bodyPr/>
          <a:lstStyle/>
          <a:p>
            <a:r>
              <a:rPr lang="en-CA" sz="2000" dirty="0" smtClean="0"/>
              <a:t>The TG completed the discussion of all the submissions received</a:t>
            </a:r>
            <a:r>
              <a:rPr lang="en-CA" sz="1800" dirty="0" smtClean="0"/>
              <a:t>.</a:t>
            </a:r>
          </a:p>
          <a:p>
            <a:r>
              <a:rPr lang="en-CA" sz="2000" dirty="0" smtClean="0"/>
              <a:t>Completed resolution of most of the comments received on draft D0.1</a:t>
            </a:r>
          </a:p>
          <a:p>
            <a:r>
              <a:rPr lang="en-CA" sz="2000" dirty="0" smtClean="0"/>
              <a:t>Passed a motion to prepare draft D1.0 and start 30-day WG LB</a:t>
            </a:r>
          </a:p>
          <a:p>
            <a:r>
              <a:rPr lang="en-CA" sz="2000" dirty="0" smtClean="0"/>
              <a:t>Agenda and motions are available at</a:t>
            </a:r>
            <a:r>
              <a:rPr lang="en-CA" sz="2000" dirty="0"/>
              <a:t>: </a:t>
            </a:r>
            <a:r>
              <a:rPr lang="en-CA" sz="2000" dirty="0">
                <a:hlinkClick r:id="rId3"/>
              </a:rPr>
              <a:t>https://</a:t>
            </a:r>
            <a:r>
              <a:rPr lang="en-CA" sz="2000" dirty="0" smtClean="0">
                <a:hlinkClick r:id="rId3"/>
              </a:rPr>
              <a:t>mentor.ieee.org/802.11/dcn/16/11-16-1310-05-00ax-tgax-november-2016-meeting-agenda.ppt</a:t>
            </a:r>
            <a:r>
              <a:rPr lang="en-CA" sz="2000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11-16-1546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 2017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US" sz="2800" dirty="0" smtClean="0"/>
              <a:t>Start resolution of comments on draft D1.0</a:t>
            </a:r>
            <a:endParaRPr lang="en-US" sz="2800" dirty="0"/>
          </a:p>
          <a:p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11-16-1546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1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altLang="en-US" dirty="0" smtClean="0"/>
              <a:t>Dec. 1, 8, and 15		21:00 	ET	2hrs</a:t>
            </a:r>
          </a:p>
          <a:p>
            <a:r>
              <a:rPr lang="en-US" altLang="en-US" dirty="0" smtClean="0"/>
              <a:t>January 5, 2017		11:00 	ET	2hrs</a:t>
            </a:r>
          </a:p>
          <a:p>
            <a:r>
              <a:rPr lang="en-US" altLang="en-US" dirty="0" smtClean="0"/>
              <a:t>January 12, 2017		20:00	ET	2hrs</a:t>
            </a:r>
            <a:endParaRPr lang="en-US" alt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11-16-1546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2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9611B485-B781-4EFF-B766-C81B421D7CCF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763000" cy="1066800"/>
          </a:xfrm>
        </p:spPr>
        <p:txBody>
          <a:bodyPr/>
          <a:lstStyle/>
          <a:p>
            <a:r>
              <a:rPr lang="en-US" altLang="en-US" smtClean="0"/>
              <a:t>Task Group AY </a:t>
            </a:r>
            <a:br>
              <a:rPr lang="en-US" altLang="en-US" smtClean="0"/>
            </a:br>
            <a:r>
              <a:rPr lang="en-US" altLang="en-US" smtClean="0"/>
              <a:t>November 2016 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smtClean="0"/>
              <a:t>Date:</a:t>
            </a:r>
            <a:r>
              <a:rPr lang="en-US" altLang="en-US" sz="2000" b="0" smtClean="0"/>
              <a:t> 2016-11-10</a:t>
            </a:r>
          </a:p>
        </p:txBody>
      </p:sp>
      <p:graphicFrame>
        <p:nvGraphicFramePr>
          <p:cNvPr id="15367" name="Object 11"/>
          <p:cNvGraphicFramePr>
            <a:graphicFrameLocks noChangeAspect="1"/>
          </p:cNvGraphicFramePr>
          <p:nvPr/>
        </p:nvGraphicFramePr>
        <p:xfrm>
          <a:off x="674688" y="2667000"/>
          <a:ext cx="78168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Document" r:id="rId4" imgW="8227229" imgH="998269" progId="Word.Document.8">
                  <p:embed/>
                </p:oleObj>
              </mc:Choice>
              <mc:Fallback>
                <p:oleObj name="Document" r:id="rId4" imgW="8227229" imgH="99826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2667000"/>
                        <a:ext cx="781685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 Authors:</a:t>
            </a:r>
            <a:endParaRPr lang="en-US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11-16-1505 by Edward Au (Huawei Technologies)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380D9ED-2CE4-4B3C-9B7A-81F5387A05EF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200" b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altLang="en-US" smtClean="0"/>
              <a:t>This document is the closing report for Task Group AY for the November 2016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11-16-1505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1C96428A-585F-4FEF-B4F9-7A19755ED8CE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200" b="0"/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Work Completed</a:t>
            </a:r>
          </a:p>
        </p:txBody>
      </p:sp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en-US" altLang="en-US"/>
              <a:t>27 submissions were covered during the meeting covering areas related to: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Channel model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Specification framework document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Significant progress is made in the development of specification framework document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Revised timeline is approved</a:t>
            </a:r>
          </a:p>
          <a:p>
            <a:pPr lvl="1">
              <a:spcBef>
                <a:spcPts val="575"/>
              </a:spcBef>
              <a:buFont typeface="Arial" charset="0"/>
              <a:buChar char="•"/>
            </a:pPr>
            <a:r>
              <a:rPr lang="en-US" altLang="en-US" sz="1800"/>
              <a:t>Delay D0.1 and D1.0 by 2 months</a:t>
            </a:r>
          </a:p>
          <a:p>
            <a:pPr lvl="1">
              <a:spcBef>
                <a:spcPts val="575"/>
              </a:spcBef>
              <a:buFont typeface="Arial" charset="0"/>
              <a:buChar char="•"/>
            </a:pPr>
            <a:r>
              <a:rPr lang="en-US" altLang="en-US" sz="1800"/>
              <a:t>Keep D2.0 and amendment completion the same</a:t>
            </a:r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11-16-1505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CE8E2831-3E85-42A2-A28E-0896FF7AB4E3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200" b="0"/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Goals for January 2017 interim</a:t>
            </a:r>
          </a:p>
        </p:txBody>
      </p:sp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ts val="1225"/>
              </a:spcBef>
            </a:pPr>
            <a:r>
              <a:rPr lang="en-US" altLang="en-US"/>
              <a:t>Advance on Specification Framework document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Technical presentation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Preparation on Draft 0.1</a:t>
            </a:r>
          </a:p>
          <a:p>
            <a:pPr algn="just">
              <a:spcBef>
                <a:spcPts val="1225"/>
              </a:spcBef>
              <a:buFontTx/>
              <a:buNone/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11-16-1505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9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A72C7533-E11D-49C5-9602-183CC2E3A906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200" b="0"/>
          </a:p>
        </p:txBody>
      </p:sp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Teleconference Schedule</a:t>
            </a:r>
          </a:p>
        </p:txBody>
      </p:sp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ts val="1225"/>
              </a:spcBef>
            </a:pPr>
            <a:r>
              <a:rPr lang="en-US" altLang="en-US"/>
              <a:t>January 4 (Wednesday), 10:00am ET – 11:00am ET</a:t>
            </a:r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11-16-1505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30" y="632897"/>
            <a:ext cx="7772400" cy="533400"/>
          </a:xfrm>
        </p:spPr>
        <p:txBody>
          <a:bodyPr/>
          <a:lstStyle/>
          <a:p>
            <a:r>
              <a:rPr lang="en-GB" dirty="0" smtClean="0"/>
              <a:t>Doc Revision uploads by meeting (month #)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67" y="1112388"/>
            <a:ext cx="5201693" cy="5216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860" y="1117445"/>
            <a:ext cx="3401863" cy="525520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685800"/>
            <a:ext cx="8496944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dirty="0" err="1" smtClean="0"/>
              <a:t>TGaz</a:t>
            </a:r>
            <a:r>
              <a:rPr lang="en-US" altLang="en-US" sz="2800" dirty="0" smtClean="0"/>
              <a:t> Next Generation Positioning </a:t>
            </a:r>
            <a:br>
              <a:rPr lang="en-US" altLang="en-US" sz="2800" dirty="0" smtClean="0"/>
            </a:br>
            <a:r>
              <a:rPr lang="en-US" altLang="en-US" sz="2800" dirty="0" smtClean="0"/>
              <a:t>Nov. Closing Report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96912" y="1724019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2016-11-10</a:t>
            </a:r>
            <a:endParaRPr lang="en-GB" sz="2000" b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70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262453"/>
              </p:ext>
            </p:extLst>
          </p:nvPr>
        </p:nvGraphicFramePr>
        <p:xfrm>
          <a:off x="519113" y="2281238"/>
          <a:ext cx="7999412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Document" r:id="rId4" imgW="8235535" imgH="2529304" progId="Word.Document.8">
                  <p:embed/>
                </p:oleObj>
              </mc:Choice>
              <mc:Fallback>
                <p:oleObj name="Document" r:id="rId4" imgW="8235535" imgH="25293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281238"/>
                        <a:ext cx="7999412" cy="245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11-16-1548 by Jonathan Segev, Intel Corporation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404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/>
              <a:t>This document is the </a:t>
            </a:r>
            <a:r>
              <a:rPr lang="en-US" dirty="0" err="1"/>
              <a:t>TGaz</a:t>
            </a:r>
            <a:r>
              <a:rPr lang="en-US" dirty="0"/>
              <a:t> </a:t>
            </a:r>
            <a:r>
              <a:rPr lang="en-US" dirty="0" smtClean="0"/>
              <a:t>Next </a:t>
            </a:r>
            <a:r>
              <a:rPr lang="en-US" dirty="0"/>
              <a:t>Generation Positioning </a:t>
            </a:r>
            <a:r>
              <a:rPr lang="en-US" dirty="0" smtClean="0"/>
              <a:t>closing </a:t>
            </a:r>
            <a:r>
              <a:rPr lang="en-US" dirty="0"/>
              <a:t>report for the </a:t>
            </a:r>
            <a:r>
              <a:rPr lang="en-US" dirty="0" smtClean="0"/>
              <a:t>San Antonio meeting</a:t>
            </a:r>
            <a:r>
              <a:rPr lang="en-US" dirty="0"/>
              <a:t>, </a:t>
            </a:r>
            <a:r>
              <a:rPr lang="en-US" dirty="0" smtClean="0"/>
              <a:t>Nov. </a:t>
            </a:r>
            <a:r>
              <a:rPr lang="en-US" dirty="0"/>
              <a:t>2016.</a:t>
            </a:r>
          </a:p>
          <a:p>
            <a:pPr marL="0" algn="just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11-16-1548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526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 </a:t>
            </a:r>
            <a:r>
              <a:rPr lang="en-CA" dirty="0" smtClean="0"/>
              <a:t>Completed This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/>
              <a:t>Reviewed and approved 3GPP Liaison letter on WLAN RTT accuracy. 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 smtClean="0"/>
              <a:t>Reviewed and adopted text to Spec. Framework on protocol elementary stages: discovery, negotiation and measurement exchange. </a:t>
            </a:r>
            <a:endParaRPr lang="en-US" b="0" dirty="0"/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 smtClean="0"/>
              <a:t>Reviewed technical submissions on measurement exchange, negotiation and secured location.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 smtClean="0"/>
              <a:t>Set </a:t>
            </a:r>
            <a:r>
              <a:rPr lang="en-US" b="0" dirty="0" err="1"/>
              <a:t>telecon</a:t>
            </a:r>
            <a:r>
              <a:rPr lang="en-US" b="0" dirty="0"/>
              <a:t> times and goals for Nov. meeting.</a:t>
            </a:r>
          </a:p>
          <a:p>
            <a:pPr marL="609600" indent="-609600"/>
            <a:endParaRPr lang="en-US" b="0" dirty="0"/>
          </a:p>
          <a:p>
            <a:pPr marL="609600" indent="-609600"/>
            <a:r>
              <a:rPr lang="en-US" b="0" dirty="0"/>
              <a:t>Agenda: See </a:t>
            </a:r>
            <a:r>
              <a:rPr lang="en-US" b="0" dirty="0" smtClean="0"/>
              <a:t>11-16/1309r5.</a:t>
            </a:r>
            <a:endParaRPr lang="en-US" b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11-16-1548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343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</a:t>
            </a:r>
            <a:r>
              <a:rPr lang="en-US" dirty="0" smtClean="0"/>
              <a:t>For The January </a:t>
            </a:r>
            <a:r>
              <a:rPr lang="en-US" dirty="0"/>
              <a:t>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25"/>
              </a:spcBef>
              <a:buFont typeface="Arial" panose="020B0604020202020204" pitchFamily="34" charset="0"/>
              <a:buChar char="•"/>
            </a:pPr>
            <a:r>
              <a:rPr lang="en-US" altLang="en-US" b="0" dirty="0"/>
              <a:t>Continue </a:t>
            </a:r>
            <a:r>
              <a:rPr lang="en-US" altLang="en-US" b="0" dirty="0" smtClean="0"/>
              <a:t>development of FRD and SFD development</a:t>
            </a:r>
            <a:r>
              <a:rPr lang="en-US" altLang="en-US" b="0" dirty="0"/>
              <a:t>.</a:t>
            </a:r>
          </a:p>
          <a:p>
            <a:pPr>
              <a:spcBef>
                <a:spcPts val="1225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/>
              <a:t>Review </a:t>
            </a:r>
            <a:r>
              <a:rPr lang="en-US" altLang="en-US" b="0" dirty="0"/>
              <a:t>technical submissions on measurement phase approaches, negotiation phase, adaptation to 11ax MU mode and secured location schemes. </a:t>
            </a:r>
          </a:p>
          <a:p>
            <a:pPr marL="0" indent="0">
              <a:spcBef>
                <a:spcPts val="1225"/>
              </a:spcBef>
            </a:pPr>
            <a:endParaRPr lang="en-US" altLang="en-US" b="0" dirty="0"/>
          </a:p>
          <a:p>
            <a:pPr marL="1009650" lvl="1" indent="-6096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11-16-1548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398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Teleconference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altLang="en-US" dirty="0"/>
              <a:t>Nov. </a:t>
            </a:r>
            <a:r>
              <a:rPr lang="en-US" altLang="en-US" dirty="0" smtClean="0"/>
              <a:t>30th </a:t>
            </a:r>
            <a:r>
              <a:rPr lang="en-US" altLang="en-US" dirty="0"/>
              <a:t>10:00AM ET for 1hr.</a:t>
            </a:r>
          </a:p>
          <a:p>
            <a:pPr marL="0" indent="0">
              <a:buNone/>
            </a:pPr>
            <a:r>
              <a:rPr lang="en-US" altLang="en-US" b="0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1009650" lvl="1" indent="-609600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11-16-1548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416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Wake-up Radio (WUR) SG </a:t>
            </a:r>
            <a:br>
              <a:rPr lang="en-US" altLang="en-US" smtClean="0"/>
            </a:br>
            <a:r>
              <a:rPr lang="en-US" altLang="en-US" smtClean="0"/>
              <a:t>November 2016 Closing Report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951E48AE-8E08-423B-92FE-B26F3C531DC9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US" altLang="en-US" sz="1200" b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27063" y="2292350"/>
            <a:ext cx="777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50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b="0" kern="0" dirty="0" smtClean="0"/>
              <a:t>Date: 2016-11-10</a:t>
            </a:r>
            <a:endParaRPr lang="en-GB" sz="2000" b="0" kern="0" dirty="0"/>
          </a:p>
        </p:txBody>
      </p:sp>
      <p:graphicFrame>
        <p:nvGraphicFramePr>
          <p:cNvPr id="4103" name="Object 3"/>
          <p:cNvGraphicFramePr>
            <a:graphicFrameLocks noChangeAspect="1"/>
          </p:cNvGraphicFramePr>
          <p:nvPr/>
        </p:nvGraphicFramePr>
        <p:xfrm>
          <a:off x="781050" y="3057525"/>
          <a:ext cx="75057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Document" r:id="rId4" imgW="8248712" imgH="3013376" progId="Word.Document.8">
                  <p:embed/>
                </p:oleObj>
              </mc:Choice>
              <mc:Fallback>
                <p:oleObj name="Document" r:id="rId4" imgW="8248712" imgH="30133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3057525"/>
                        <a:ext cx="7505700" cy="273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777875" y="26892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GB" altLang="en-US" sz="2000" b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1/10 of 11-16-1543 by Minyoung Park (Intel Corp.)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8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This document is the Wake-up Radio Study Group closing report for the San Antonio meeting,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A254D3F-AD44-4460-978D-456FA3155CD9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76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2/10 of 11-16-1543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 Completed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419600"/>
          </a:xfrm>
        </p:spPr>
        <p:txBody>
          <a:bodyPr/>
          <a:lstStyle/>
          <a:p>
            <a:r>
              <a:rPr lang="en-US" altLang="en-US" sz="2000" smtClean="0"/>
              <a:t>Reviewed the comments on the PAR and CSD from 802.11 PAR SC, other WGs, and EC</a:t>
            </a:r>
          </a:p>
          <a:p>
            <a:r>
              <a:rPr lang="en-US" altLang="en-US" sz="2000" smtClean="0"/>
              <a:t>Resolved all the comments and revised the PAR and CSD</a:t>
            </a:r>
          </a:p>
          <a:p>
            <a:pPr lvl="1"/>
            <a:r>
              <a:rPr lang="en-US" altLang="en-US" sz="1600" smtClean="0"/>
              <a:t>Revised PAR: </a:t>
            </a:r>
            <a:r>
              <a:rPr lang="en-GB" altLang="en-US" sz="1600" smtClean="0"/>
              <a:t>802.11-16/1045r9</a:t>
            </a:r>
          </a:p>
          <a:p>
            <a:pPr lvl="1"/>
            <a:r>
              <a:rPr lang="en-GB" altLang="en-US" sz="1600" smtClean="0"/>
              <a:t>Revised CSD: 802.11-16/936r4</a:t>
            </a:r>
          </a:p>
          <a:p>
            <a:r>
              <a:rPr lang="en-US" altLang="en-US" sz="2000" smtClean="0"/>
              <a:t>The revised PAR and CSD have been approved by the SG and 802.11 WG (see Slide 4 and Slide 5)</a:t>
            </a:r>
          </a:p>
          <a:p>
            <a:r>
              <a:rPr lang="en-GB" altLang="en-US" sz="2000" smtClean="0"/>
              <a:t>Approved the comment responses (802.11-16/1528r0, see Slide 6)</a:t>
            </a:r>
          </a:p>
          <a:p>
            <a:r>
              <a:rPr lang="en-GB" altLang="en-US" sz="2000" smtClean="0"/>
              <a:t>Approved SG extension (see Slide 7)</a:t>
            </a:r>
            <a:endParaRPr lang="en-US" altLang="en-US" sz="2000" smtClean="0"/>
          </a:p>
          <a:p>
            <a:r>
              <a:rPr lang="en-US" altLang="en-US" sz="2000" smtClean="0"/>
              <a:t>Reviewed the presentations (see Slide 8)</a:t>
            </a:r>
            <a:endParaRPr lang="en-US" altLang="en-US" sz="1800" smtClean="0"/>
          </a:p>
          <a:p>
            <a:r>
              <a:rPr lang="en-US" altLang="en-US" sz="2000" smtClean="0"/>
              <a:t>Reviewed the SG timeline</a:t>
            </a:r>
          </a:p>
          <a:p>
            <a:r>
              <a:rPr lang="en-US" altLang="en-US" sz="2000" smtClean="0"/>
              <a:t>Set goals for the January 2017 meeting and teleconference schedule</a:t>
            </a:r>
          </a:p>
          <a:p>
            <a:r>
              <a:rPr lang="en-US" altLang="en-US" sz="2000" smtClean="0"/>
              <a:t>Agenda: see doc.: IEEE 802.11-16/1324r7</a:t>
            </a:r>
          </a:p>
          <a:p>
            <a:endParaRPr lang="en-US" altLang="en-US" sz="2000" smtClean="0"/>
          </a:p>
          <a:p>
            <a:endParaRPr lang="en-US" altLang="en-US" sz="20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DC075DD2-C4C3-48F7-9099-61C15E8B669B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77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3/10 of 11-16-1543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Motion – WUR Updated PAR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000" b="0" smtClean="0"/>
              <a:t>Believing that the PAR contained in the document referenced below meets IEEE-SA guidelines,</a:t>
            </a:r>
            <a:endParaRPr lang="en-US" altLang="en-US" sz="2000" b="0" smtClean="0"/>
          </a:p>
          <a:p>
            <a:r>
              <a:rPr lang="en-GB" altLang="en-US" sz="2000" b="0" smtClean="0"/>
              <a:t>Request that the PAR contained in [doc:802.11-16/1045r9] be approved and submit to IEEE 802 EC for approval to submit to NesCom.</a:t>
            </a:r>
          </a:p>
          <a:p>
            <a:endParaRPr lang="en-GB" altLang="en-US" sz="2000" b="0" smtClean="0"/>
          </a:p>
          <a:p>
            <a:r>
              <a:rPr lang="en-GB" altLang="en-US" sz="2000" smtClean="0"/>
              <a:t>Moved: Minyoung Park</a:t>
            </a:r>
          </a:p>
          <a:p>
            <a:r>
              <a:rPr lang="en-GB" altLang="en-US" sz="2000" smtClean="0"/>
              <a:t>Seconded: VK Jones</a:t>
            </a:r>
          </a:p>
          <a:p>
            <a:r>
              <a:rPr lang="en-GB" altLang="en-US" sz="2000" smtClean="0"/>
              <a:t>Result: 119-0-14 Passes</a:t>
            </a:r>
          </a:p>
          <a:p>
            <a:endParaRPr lang="en-GB" altLang="en-US" sz="2000" smtClean="0"/>
          </a:p>
          <a:p>
            <a:r>
              <a:rPr lang="en-GB" altLang="en-US" sz="2000" smtClean="0"/>
              <a:t>WUR SG result: Moved:,  Shahrnaz Azizi, Seconded:</a:t>
            </a:r>
            <a:r>
              <a:rPr lang="en-US" altLang="en-US" sz="2000" smtClean="0"/>
              <a:t>Leif Wilhelmsson, </a:t>
            </a:r>
            <a:r>
              <a:rPr lang="en-GB" altLang="en-US" sz="2000" smtClean="0"/>
              <a:t>Result: Y: 34, N: 0, A: 1</a:t>
            </a:r>
            <a:endParaRPr lang="en-US" altLang="en-US" sz="2000" smtClean="0"/>
          </a:p>
          <a:p>
            <a:endParaRPr lang="en-US" altLang="en-US" sz="20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5507700-4139-46F0-9DA7-B7E5739871B0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78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4/10 of 11-16-1543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2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Motion – WUR CSD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000" b="0" smtClean="0"/>
              <a:t>Believing that the CSD contained in the document referenced below meets IEEE 802 guidelines,</a:t>
            </a:r>
            <a:endParaRPr lang="en-US" altLang="en-US" sz="2000" b="0" smtClean="0"/>
          </a:p>
          <a:p>
            <a:r>
              <a:rPr lang="en-GB" altLang="en-US" sz="2000" b="0" smtClean="0"/>
              <a:t>Request that the CSD contained in [doc:802.11-16/936r4] be approved and submitted to IEEE 802 EC for approval.</a:t>
            </a:r>
          </a:p>
          <a:p>
            <a:endParaRPr lang="en-GB" altLang="en-US" sz="2000" b="0" smtClean="0"/>
          </a:p>
          <a:p>
            <a:r>
              <a:rPr lang="en-GB" altLang="en-US" sz="2000" smtClean="0"/>
              <a:t>Moved: Yunsong Yang</a:t>
            </a:r>
          </a:p>
          <a:p>
            <a:r>
              <a:rPr lang="en-GB" altLang="en-US" sz="2000" smtClean="0"/>
              <a:t>Seconded: Guido Hiertz</a:t>
            </a:r>
          </a:p>
          <a:p>
            <a:r>
              <a:rPr lang="en-GB" altLang="en-US" sz="2000" smtClean="0"/>
              <a:t>Result: 115-0-11 Passes</a:t>
            </a:r>
          </a:p>
          <a:p>
            <a:r>
              <a:rPr lang="en-GB" altLang="en-US" sz="2000" smtClean="0"/>
              <a:t>WUR SG result: Moved:,  Yongho Seok, Seconded:, Bin Tian, Result: Y: 28, N:0, A:0</a:t>
            </a:r>
            <a:endParaRPr lang="en-US" altLang="en-US" sz="2000" smtClean="0"/>
          </a:p>
          <a:p>
            <a:endParaRPr lang="en-US" altLang="en-US" sz="20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A391E37-AA46-4BD1-86FE-7617962CE075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79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5/10 of 11-16-1543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2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E645108C-F4BD-42F7-A73B-AA473E24AA0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/>
              <a:t>802.11 WG Editor’s Meeting (Nov ‘16)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2016-11-07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781599"/>
              </p:ext>
            </p:extLst>
          </p:nvPr>
        </p:nvGraphicFramePr>
        <p:xfrm>
          <a:off x="533400" y="2508250"/>
          <a:ext cx="77343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cument" r:id="rId4" imgW="8612253" imgH="2816806" progId="Word.Document.8">
                  <p:embed/>
                </p:oleObj>
              </mc:Choice>
              <mc:Fallback>
                <p:oleObj name="Document" r:id="rId4" imgW="8612253" imgH="281680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08250"/>
                        <a:ext cx="7734300" cy="252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1/10 of 11-16-1373 by Peter Ecclesine (Self)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1753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Motion – WUR PAR comment responses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b="0" smtClean="0"/>
              <a:t>Approve the comment responses as indicated in </a:t>
            </a:r>
            <a:r>
              <a:rPr lang="en-US" altLang="en-US" sz="2000" b="0" smtClean="0">
                <a:hlinkClick r:id="rId3"/>
              </a:rPr>
              <a:t>https://mentor.ieee.org/802.11/dcn/16/11-16-1528-00-0wur-comments-on-wur-sg-par-and-csd.ppt</a:t>
            </a:r>
            <a:r>
              <a:rPr lang="en-US" altLang="en-US" sz="2000" b="0" smtClean="0"/>
              <a:t> </a:t>
            </a:r>
            <a:endParaRPr lang="en-GB" altLang="en-US" sz="2000" b="0" smtClean="0"/>
          </a:p>
          <a:p>
            <a:endParaRPr lang="en-GB" altLang="en-US" sz="2000" b="0" smtClean="0"/>
          </a:p>
          <a:p>
            <a:r>
              <a:rPr lang="en-GB" altLang="en-US" sz="2000" smtClean="0"/>
              <a:t>Moved: Minyoung Park</a:t>
            </a:r>
          </a:p>
          <a:p>
            <a:r>
              <a:rPr lang="en-GB" altLang="en-US" sz="2000" smtClean="0"/>
              <a:t>Seconded: Shahrnaz Azizi</a:t>
            </a:r>
          </a:p>
          <a:p>
            <a:r>
              <a:rPr lang="en-GB" altLang="en-US" sz="2000" smtClean="0"/>
              <a:t>Result: 103-0-10 Passes</a:t>
            </a:r>
          </a:p>
          <a:p>
            <a:endParaRPr lang="en-US" altLang="en-US" sz="20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E5A85D08-BE6F-4E9A-AD05-93BAB88748D6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80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6/10 of 11-16-1543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Motion: Study Group Extension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Request the IEEE 802 LMSC to extend the IEEE 802.11 Wake-up Radio Study Group (WUR SG)</a:t>
            </a:r>
          </a:p>
          <a:p>
            <a:endParaRPr lang="en-US" altLang="en-US" smtClean="0"/>
          </a:p>
          <a:p>
            <a:pPr>
              <a:buFontTx/>
              <a:buNone/>
            </a:pPr>
            <a:r>
              <a:rPr lang="en-GB" altLang="en-US" sz="2000" smtClean="0"/>
              <a:t>[Moved by &lt;name&gt; on behalf of &lt;group&gt;</a:t>
            </a:r>
            <a:r>
              <a:rPr lang="en-US" altLang="en-US" sz="2000" smtClean="0"/>
              <a:t>]</a:t>
            </a:r>
            <a:endParaRPr lang="en-GB" altLang="en-US" sz="2000" smtClean="0"/>
          </a:p>
          <a:p>
            <a:pPr>
              <a:buFontTx/>
              <a:buNone/>
            </a:pPr>
            <a:r>
              <a:rPr lang="en-GB" altLang="en-US" sz="2000" smtClean="0"/>
              <a:t>    WUR Study Group vote: </a:t>
            </a:r>
            <a:endParaRPr lang="en-US" altLang="en-US" sz="1800" smtClean="0"/>
          </a:p>
          <a:p>
            <a:pPr algn="just"/>
            <a:r>
              <a:rPr lang="en-US" altLang="en-US" sz="2000" smtClean="0"/>
              <a:t>Move: Steve Shellhammer</a:t>
            </a:r>
          </a:p>
          <a:p>
            <a:pPr algn="just"/>
            <a:r>
              <a:rPr lang="en-US" altLang="en-US" sz="2000" smtClean="0"/>
              <a:t>Second: Young Hoon Kwon</a:t>
            </a:r>
          </a:p>
          <a:p>
            <a:pPr algn="just"/>
            <a:r>
              <a:rPr lang="en-US" altLang="en-US" sz="2000" smtClean="0"/>
              <a:t>Results: Y 45/N 0/A 3 Passes</a:t>
            </a:r>
            <a:endParaRPr lang="en-US" altLang="en-US" sz="1800" smtClean="0"/>
          </a:p>
          <a:p>
            <a:endParaRPr lang="en-US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53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C527C52-71E5-4337-895C-8B2D42FF2D97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81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7/10 of 11-16-1543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Call for Submissions</a:t>
            </a:r>
          </a:p>
        </p:txBody>
      </p:sp>
      <p:sp>
        <p:nvSpPr>
          <p:cNvPr id="1638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t" hangingPunct="1">
              <a:buFont typeface="Times New Roman" pitchFamily="18" charset="0"/>
              <a:buAutoNum type="arabicParenR"/>
            </a:pPr>
            <a:r>
              <a:rPr lang="en-US" altLang="en-US" sz="1800" b="0" smtClean="0">
                <a:solidFill>
                  <a:srgbClr val="00B050"/>
                </a:solidFill>
              </a:rPr>
              <a:t>11-16/1379, “On error rate performance of OOK in AWGN” Simon Qu (Blackberry), 20min</a:t>
            </a:r>
          </a:p>
          <a:p>
            <a:pPr eaLnBrk="1" fontAlgn="t" hangingPunct="1">
              <a:buFont typeface="Times New Roman" pitchFamily="18" charset="0"/>
              <a:buAutoNum type="arabicParenR"/>
            </a:pPr>
            <a:r>
              <a:rPr lang="en-US" altLang="en-US" sz="1800" b="0" smtClean="0">
                <a:solidFill>
                  <a:srgbClr val="00B050"/>
                </a:solidFill>
              </a:rPr>
              <a:t>11-16/1400r0, “Power Efficient WUR AP Discovery” Xiaofei Wang (InterDigital) </a:t>
            </a:r>
          </a:p>
          <a:p>
            <a:pPr eaLnBrk="1" fontAlgn="t" hangingPunct="1">
              <a:buFont typeface="Times New Roman" pitchFamily="18" charset="0"/>
              <a:buAutoNum type="arabicParenR"/>
            </a:pPr>
            <a:r>
              <a:rPr lang="en-US" altLang="en-US" sz="1800" b="0" smtClean="0">
                <a:solidFill>
                  <a:srgbClr val="00B050"/>
                </a:solidFill>
              </a:rPr>
              <a:t>11-16/1445 “Overall MAC Procedure for WUR” Kiseon Ryu (LG Electronics)</a:t>
            </a:r>
          </a:p>
          <a:p>
            <a:pPr eaLnBrk="1" fontAlgn="t" hangingPunct="1">
              <a:buFont typeface="Times New Roman" pitchFamily="18" charset="0"/>
              <a:buAutoNum type="arabicParenR"/>
            </a:pPr>
            <a:r>
              <a:rPr lang="en-US" altLang="en-US" sz="1800" b="0" smtClean="0">
                <a:solidFill>
                  <a:srgbClr val="00B050"/>
                </a:solidFill>
              </a:rPr>
              <a:t>11-16/1501, “AP Discovery using WUR,” Igor Kim (ETRI)</a:t>
            </a:r>
          </a:p>
          <a:p>
            <a:pPr eaLnBrk="1" fontAlgn="t" hangingPunct="1">
              <a:buFont typeface="Times New Roman" pitchFamily="18" charset="0"/>
              <a:buAutoNum type="arabicParenR"/>
            </a:pPr>
            <a:r>
              <a:rPr lang="en-US" altLang="en-US" sz="1800" b="0" smtClean="0">
                <a:solidFill>
                  <a:srgbClr val="00B050"/>
                </a:solidFill>
              </a:rPr>
              <a:t>11-16/1504, “Discussion of WUR Packets Design,” Ke Yao (ZTE)</a:t>
            </a:r>
          </a:p>
          <a:p>
            <a:pPr eaLnBrk="1" fontAlgn="t" hangingPunct="1">
              <a:buFont typeface="Times New Roman" pitchFamily="18" charset="0"/>
              <a:buAutoNum type="arabicParenR"/>
            </a:pPr>
            <a:r>
              <a:rPr lang="en-US" altLang="en-US" sz="1800" b="0" smtClean="0">
                <a:solidFill>
                  <a:srgbClr val="00B050"/>
                </a:solidFill>
              </a:rPr>
              <a:t>11-16/1506r0, “Coexistence Mechanism for Wakeup Radio Signal Follow-up,” Yongho Seok (NEWRACOM)</a:t>
            </a:r>
          </a:p>
          <a:p>
            <a:pPr eaLnBrk="1" fontAlgn="t" hangingPunct="1">
              <a:buFont typeface="Times New Roman" pitchFamily="18" charset="0"/>
              <a:buAutoNum type="arabicParenR"/>
            </a:pPr>
            <a:r>
              <a:rPr lang="en-US" altLang="en-US" sz="1800" b="0" smtClean="0">
                <a:solidFill>
                  <a:srgbClr val="00B050"/>
                </a:solidFill>
              </a:rPr>
              <a:t>11-16/1465, “WUR usage model,” Ross (Huawei)</a:t>
            </a:r>
          </a:p>
          <a:p>
            <a:pPr eaLnBrk="1" fontAlgn="t" hangingPunct="1">
              <a:buFont typeface="Times New Roman" pitchFamily="18" charset="0"/>
              <a:buAutoNum type="arabicParenR"/>
            </a:pPr>
            <a:r>
              <a:rPr lang="en-US" altLang="en-US" sz="1800" b="0" smtClean="0">
                <a:solidFill>
                  <a:srgbClr val="00B050"/>
                </a:solidFill>
              </a:rPr>
              <a:t>11-16/1470, “Wake-up and Data Exchange Sequences,” John Son (WILUS)</a:t>
            </a:r>
          </a:p>
          <a:p>
            <a:pPr eaLnBrk="1" fontAlgn="t" hangingPunct="1">
              <a:buFont typeface="Times New Roman" pitchFamily="18" charset="0"/>
              <a:buAutoNum type="arabicParenR"/>
            </a:pPr>
            <a:r>
              <a:rPr lang="en-US" altLang="en-US" sz="1800" b="0" smtClean="0">
                <a:solidFill>
                  <a:srgbClr val="00B050"/>
                </a:solidFill>
              </a:rPr>
              <a:t>11-16/1460, “WUR MAC discussion,” Liwen Chu (Marvell)</a:t>
            </a:r>
          </a:p>
          <a:p>
            <a:pPr eaLnBrk="1" fontAlgn="t" hangingPunct="1">
              <a:buFont typeface="Times New Roman" pitchFamily="18" charset="0"/>
              <a:buAutoNum type="arabicParenR"/>
            </a:pPr>
            <a:r>
              <a:rPr lang="en-US" altLang="en-US" sz="1800" b="0" smtClean="0"/>
              <a:t> </a:t>
            </a:r>
            <a:r>
              <a:rPr lang="en-US" altLang="en-US" sz="1800" b="0" smtClean="0">
                <a:solidFill>
                  <a:srgbClr val="00B050"/>
                </a:solidFill>
              </a:rPr>
              <a:t>11-16/1326r1, “Feedback from the 802.11 PAR Review SC,” Jon Rosdahl </a:t>
            </a:r>
          </a:p>
          <a:p>
            <a:pPr eaLnBrk="1" fontAlgn="t" hangingPunct="1">
              <a:buFont typeface="Times New Roman" pitchFamily="18" charset="0"/>
              <a:buAutoNum type="arabicParenR"/>
            </a:pPr>
            <a:endParaRPr lang="en-US" altLang="en-US" sz="1800" b="0" smtClean="0"/>
          </a:p>
          <a:p>
            <a:pPr>
              <a:buFont typeface="Times New Roman" pitchFamily="18" charset="0"/>
              <a:buAutoNum type="arabicParenR"/>
            </a:pPr>
            <a:endParaRPr lang="en-US" altLang="en-US" sz="1800" b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1A846F05-1C89-4188-9E01-A88D62938B34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82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8/10 of 11-16-1543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Goal for January 2017</a:t>
            </a:r>
            <a:br>
              <a:rPr lang="en-US" altLang="en-US" smtClean="0"/>
            </a:br>
            <a:r>
              <a:rPr lang="en-US" altLang="en-US" sz="2800" smtClean="0"/>
              <a:t>(subject to EC/NesCom approval of the PAR)</a:t>
            </a:r>
            <a:endParaRPr lang="en-US" altLang="en-US" smtClean="0"/>
          </a:p>
        </p:txBody>
      </p:sp>
      <p:sp>
        <p:nvSpPr>
          <p:cNvPr id="33795" name="Content Placeholder 8"/>
          <p:cNvSpPr>
            <a:spLocks noGrp="1"/>
          </p:cNvSpPr>
          <p:nvPr>
            <p:ph idx="1"/>
          </p:nvPr>
        </p:nvSpPr>
        <p:spPr>
          <a:xfrm>
            <a:off x="685800" y="2133600"/>
            <a:ext cx="8001000" cy="4114800"/>
          </a:xfrm>
        </p:spPr>
        <p:txBody>
          <a:bodyPr/>
          <a:lstStyle/>
          <a:p>
            <a:r>
              <a:rPr lang="en-US" altLang="en-US" smtClean="0"/>
              <a:t>Decide Task Group leadership structure </a:t>
            </a:r>
          </a:p>
          <a:p>
            <a:r>
              <a:rPr lang="en-US" altLang="en-US" smtClean="0"/>
              <a:t>Decide TG specification development process</a:t>
            </a:r>
          </a:p>
          <a:p>
            <a:r>
              <a:rPr lang="en-US" altLang="en-US" smtClean="0"/>
              <a:t>Review TG timeline</a:t>
            </a:r>
          </a:p>
          <a:p>
            <a:r>
              <a:rPr lang="en-US" altLang="en-US" smtClean="0"/>
              <a:t>Review technical presentations</a:t>
            </a:r>
          </a:p>
          <a:p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74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C4897C9C-0B97-402F-8CCB-CE4CF20D495C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83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9/10 of 11-16-1543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Teleconference Call Schedule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b="1" smtClean="0"/>
              <a:t>December 12</a:t>
            </a:r>
            <a:r>
              <a:rPr lang="en-US" altLang="en-US" sz="2400" b="1" baseline="30000" smtClean="0"/>
              <a:t>th</a:t>
            </a:r>
            <a:r>
              <a:rPr lang="en-US" altLang="en-US" sz="2400" b="1" smtClean="0"/>
              <a:t> Monday 18:00 ET (1 hour)</a:t>
            </a:r>
            <a:endParaRPr lang="en-US" altLang="en-US" sz="2200" smtClean="0"/>
          </a:p>
          <a:p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3FC5AE45-E3C2-4987-A072-E0C7BF2F2641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84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10/10 of 11-16-1543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4086E2E2-9AC9-FB47-8CDA-7FC00B1E705C}" type="slidenum">
              <a:rPr lang="en-US"/>
              <a:pPr/>
              <a:t>85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>
                <a:latin typeface="Times New Roman" charset="0"/>
              </a:rPr>
              <a:t>RR-TAG (802.18) to 802.11 Liaison Report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Times New Roman" charset="0"/>
              </a:rPr>
              <a:t>Date:</a:t>
            </a:r>
            <a:r>
              <a:rPr lang="en-US" sz="2000" b="0" dirty="0">
                <a:latin typeface="Times New Roman" charset="0"/>
              </a:rPr>
              <a:t> </a:t>
            </a:r>
            <a:r>
              <a:rPr lang="en-US" sz="2000" b="0" dirty="0" smtClean="0">
                <a:latin typeface="Times New Roman" charset="0"/>
              </a:rPr>
              <a:t>2016-11-11</a:t>
            </a:r>
            <a:endParaRPr lang="en-US" sz="2000" b="0" dirty="0">
              <a:latin typeface="Times New Roman" charset="0"/>
            </a:endParaRPr>
          </a:p>
        </p:txBody>
      </p:sp>
      <p:graphicFrame>
        <p:nvGraphicFramePr>
          <p:cNvPr id="276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636321"/>
              </p:ext>
            </p:extLst>
          </p:nvPr>
        </p:nvGraphicFramePr>
        <p:xfrm>
          <a:off x="495300" y="3136900"/>
          <a:ext cx="7912100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Document" r:id="rId4" imgW="8360368" imgH="2521810" progId="Word.Document.8">
                  <p:embed/>
                </p:oleObj>
              </mc:Choice>
              <mc:Fallback>
                <p:oleObj name="Document" r:id="rId4" imgW="8360368" imgH="252181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3136900"/>
                        <a:ext cx="7912100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11-16-1539 by Rich Kennedy, HP Enterprise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8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>
                <a:latin typeface="Times New Roman" charset="0"/>
              </a:rPr>
              <a:t>Overview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b="0" dirty="0">
                <a:latin typeface="Times New Roman" charset="0"/>
              </a:rPr>
              <a:t>This document summarizes the activities of the IEEE 802.18 Radio Regulatory Technical Advisory Group (RR-TAG) during the IEEE </a:t>
            </a:r>
            <a:r>
              <a:rPr lang="en-US" b="0" dirty="0" smtClean="0">
                <a:latin typeface="Times New Roman" charset="0"/>
              </a:rPr>
              <a:t>802 Plenary in November 2016 in San Antonio.</a:t>
            </a:r>
            <a:endParaRPr lang="en-US" b="0" dirty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9134C468-29D4-5F4D-9F48-17557DAD461D}" type="slidenum">
              <a:rPr lang="en-US"/>
              <a:pPr/>
              <a:t>86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11-16-1539 by Rich Kennedy, HP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50B44E6A-9CD3-2148-9087-BF38FB166480}" type="slidenum">
              <a:rPr lang="en-US"/>
              <a:pPr/>
              <a:t>87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GB" dirty="0" smtClean="0">
                <a:latin typeface="Times New Roman" charset="0"/>
              </a:rPr>
              <a:t>RR-TAG Actions Taken</a:t>
            </a:r>
            <a:endParaRPr lang="en-GB" dirty="0">
              <a:latin typeface="Times New Roman" charset="0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924800" cy="449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Responded to the Regulatory SC request to consider responding to the FCC 16-149 2016 Biennial Review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Decided to respond during the Reply Comments period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Request 1920-1930 MHz band rules be changed to support wider range of applications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Respond to an Comments received for FCC Part 15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Reviewed the terms of the revised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Globalstar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TLPS plan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Decided to assemble a regulatory calendar, with an emphasis on WRC-19 planning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Planned to provide IEEE 802 position paper on appropriate WRC-19 agenda items, per request to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Glenn Parsons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from developing countries’ regulators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11-16-1539 by Rich Kennedy, HP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0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Approved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Chair is directed to conduct, as necessary, teleconferences on Thursdays at 2:30pm ET through May 4, 2017.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Moved: John </a:t>
            </a:r>
            <a:r>
              <a:rPr lang="en-US" dirty="0" err="1"/>
              <a:t>Notor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Seconded: MJ Lynch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Discussion?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Vote: Unanimous consent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11-16-1539 by Rich Kennedy, HP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8412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6096"/>
            <a:ext cx="7772400" cy="1066800"/>
          </a:xfrm>
          <a:noFill/>
        </p:spPr>
        <p:txBody>
          <a:bodyPr/>
          <a:lstStyle/>
          <a:p>
            <a:r>
              <a:rPr lang="en-GB" dirty="0"/>
              <a:t>802.24 Vertical Applications </a:t>
            </a:r>
            <a:br>
              <a:rPr lang="en-GB" dirty="0"/>
            </a:br>
            <a:r>
              <a:rPr lang="en-GB" dirty="0"/>
              <a:t>Technical Advisory Group</a:t>
            </a:r>
            <a:br>
              <a:rPr lang="en-GB" dirty="0"/>
            </a:br>
            <a:r>
              <a:rPr lang="en-GB" dirty="0"/>
              <a:t>Liaison Report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3284984"/>
            <a:ext cx="7772400" cy="2811016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/>
              <a:t>Date:</a:t>
            </a:r>
            <a:r>
              <a:rPr lang="en-GB" sz="2000" b="0" dirty="0"/>
              <a:t> 2016-11-10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Slide </a:t>
            </a:r>
            <a:fld id="{5C54AB6B-C76C-43C0-8CF9-4AA7315BEFF1}" type="slidenum">
              <a:rPr lang="en-GB" smtClean="0"/>
              <a:pPr/>
              <a:t>89</a:t>
            </a:fld>
            <a:endParaRPr lang="en-GB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437934"/>
              </p:ext>
            </p:extLst>
          </p:nvPr>
        </p:nvGraphicFramePr>
        <p:xfrm>
          <a:off x="658813" y="3985220"/>
          <a:ext cx="8237537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Document" r:id="rId4" imgW="8152664" imgH="2297815" progId="Word.Document.8">
                  <p:embed/>
                </p:oleObj>
              </mc:Choice>
              <mc:Fallback>
                <p:oleObj name="Document" r:id="rId4" imgW="8152664" imgH="22978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3985220"/>
                        <a:ext cx="8237537" cy="232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755576" y="3573016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/>
              <a:t>Author:</a:t>
            </a:r>
            <a:endParaRPr lang="en-GB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11-16-1545 by Tim Godfrey, EPRI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62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/>
              <a:t>Slide </a:t>
            </a:r>
            <a:fld id="{AF256CC3-709F-4B73-B483-640656AD6A9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  <a:noFill/>
        </p:spPr>
        <p:txBody>
          <a:bodyPr/>
          <a:lstStyle/>
          <a:p>
            <a:r>
              <a:rPr lang="en-US" sz="1600" dirty="0" err="1"/>
              <a:t>TGmc</a:t>
            </a:r>
            <a:r>
              <a:rPr lang="en-US" sz="1600" dirty="0"/>
              <a:t> – Adrian Stephens </a:t>
            </a:r>
            <a:r>
              <a:rPr lang="en-US" sz="1600" b="0" dirty="0"/>
              <a:t>– adrian.p.stephens@ieee.org </a:t>
            </a:r>
            <a:r>
              <a:rPr lang="en-US" sz="1600" dirty="0"/>
              <a:t>, Edward Au – </a:t>
            </a:r>
            <a:r>
              <a:rPr lang="en-US" sz="1600" b="0" u="sng" dirty="0">
                <a:hlinkClick r:id="rId3"/>
              </a:rPr>
              <a:t>edward.ks.au@huawei.com</a:t>
            </a:r>
            <a:r>
              <a:rPr lang="en-US" sz="1600" dirty="0"/>
              <a:t>, Emily Qi – </a:t>
            </a:r>
            <a:r>
              <a:rPr lang="en-US" sz="1600" b="0" dirty="0">
                <a:hlinkClick r:id="rId4"/>
              </a:rPr>
              <a:t>emily.h.qi@intel.com</a:t>
            </a:r>
            <a:r>
              <a:rPr lang="en-US" sz="1600" b="0" dirty="0"/>
              <a:t> </a:t>
            </a:r>
            <a:endParaRPr lang="en-US" sz="1600" dirty="0"/>
          </a:p>
          <a:p>
            <a:r>
              <a:rPr lang="en-US" sz="1600" dirty="0" err="1"/>
              <a:t>TGah</a:t>
            </a:r>
            <a:r>
              <a:rPr lang="en-US" sz="1600" dirty="0"/>
              <a:t> – Yongho Seok </a:t>
            </a:r>
            <a:r>
              <a:rPr lang="en-US" sz="1600" b="0" dirty="0">
                <a:hlinkClick r:id="rId5"/>
              </a:rPr>
              <a:t>yongho.seok@gmail.com</a:t>
            </a:r>
            <a:r>
              <a:rPr lang="en-US" sz="1600" b="0" dirty="0"/>
              <a:t>,  </a:t>
            </a:r>
            <a:r>
              <a:rPr lang="en-US" sz="1600" dirty="0"/>
              <a:t>Alfred </a:t>
            </a:r>
            <a:r>
              <a:rPr lang="en-US" sz="1600" dirty="0" err="1"/>
              <a:t>Asterjadhi</a:t>
            </a:r>
            <a:r>
              <a:rPr lang="en-US" sz="1600" dirty="0"/>
              <a:t> – </a:t>
            </a:r>
            <a:r>
              <a:rPr lang="en-US" sz="1600" b="0" dirty="0">
                <a:hlinkClick r:id="rId6"/>
              </a:rPr>
              <a:t>aasterja@qti.qualcomm.com</a:t>
            </a:r>
            <a:r>
              <a:rPr lang="en-US" sz="1600" b="0" dirty="0"/>
              <a:t>   </a:t>
            </a:r>
          </a:p>
          <a:p>
            <a:r>
              <a:rPr lang="en-US" sz="1600" dirty="0" err="1"/>
              <a:t>TGai</a:t>
            </a:r>
            <a:r>
              <a:rPr lang="en-US" sz="1600" dirty="0"/>
              <a:t> – Lee Armstrong – </a:t>
            </a:r>
            <a:r>
              <a:rPr lang="en-US" sz="1600" b="0" dirty="0">
                <a:hlinkClick r:id="rId7"/>
              </a:rPr>
              <a:t>LRA@tiac.net</a:t>
            </a:r>
            <a:r>
              <a:rPr lang="en-US" sz="1600" b="0" dirty="0"/>
              <a:t>, </a:t>
            </a:r>
            <a:r>
              <a:rPr lang="en-US" sz="1600" dirty="0"/>
              <a:t>Ping FANG </a:t>
            </a:r>
            <a:r>
              <a:rPr lang="en-US" sz="1600" b="0" dirty="0">
                <a:hlinkClick r:id="rId8"/>
              </a:rPr>
              <a:t>Ping.FANG@huawei.com</a:t>
            </a:r>
            <a:endParaRPr lang="en-US" sz="1600" b="0" dirty="0"/>
          </a:p>
          <a:p>
            <a:r>
              <a:rPr lang="en-US" sz="1600" dirty="0" err="1"/>
              <a:t>TGaj</a:t>
            </a:r>
            <a:r>
              <a:rPr lang="en-US" sz="1600" dirty="0"/>
              <a:t> – </a:t>
            </a:r>
            <a:r>
              <a:rPr lang="en-US" sz="1600" dirty="0" err="1"/>
              <a:t>Jiamin</a:t>
            </a:r>
            <a:r>
              <a:rPr lang="en-US" sz="1600" dirty="0"/>
              <a:t> CHEN – </a:t>
            </a:r>
            <a:r>
              <a:rPr lang="en-US" sz="1600" b="0" dirty="0">
                <a:hlinkClick r:id="rId9"/>
              </a:rPr>
              <a:t>jiamin.chen@mail01.huawei.com</a:t>
            </a:r>
            <a:r>
              <a:rPr lang="en-US" sz="1600" b="0" dirty="0"/>
              <a:t> , </a:t>
            </a:r>
            <a:r>
              <a:rPr lang="en-US" sz="1600" dirty="0" err="1"/>
              <a:t>Shiwen</a:t>
            </a:r>
            <a:r>
              <a:rPr lang="en-US" sz="1600" dirty="0"/>
              <a:t> He – </a:t>
            </a:r>
            <a:r>
              <a:rPr lang="en-US" sz="1600" b="0" u="sng" dirty="0">
                <a:hlinkClick r:id="rId10"/>
              </a:rPr>
              <a:t>shiwenhe@seu.edu.cn</a:t>
            </a:r>
            <a:endParaRPr lang="en-US" sz="1600" b="0" dirty="0"/>
          </a:p>
          <a:p>
            <a:r>
              <a:rPr lang="en-US" sz="1600" dirty="0" err="1"/>
              <a:t>TGak</a:t>
            </a:r>
            <a:r>
              <a:rPr lang="en-US" sz="1600" dirty="0"/>
              <a:t> – Donald Eastlake – </a:t>
            </a:r>
            <a:r>
              <a:rPr lang="en-US" sz="1600" b="0" dirty="0">
                <a:hlinkClick r:id="rId11"/>
              </a:rPr>
              <a:t>d3e3e3@gmail.com</a:t>
            </a:r>
            <a:r>
              <a:rPr lang="en-US" sz="1600" b="0" dirty="0"/>
              <a:t>, </a:t>
            </a:r>
            <a:r>
              <a:rPr lang="en-US" sz="1600" dirty="0"/>
              <a:t>Norm Finn – </a:t>
            </a:r>
            <a:r>
              <a:rPr lang="en-US" sz="1600" b="0" dirty="0"/>
              <a:t>?</a:t>
            </a:r>
          </a:p>
          <a:p>
            <a:r>
              <a:rPr lang="en-US" sz="1600" dirty="0" err="1"/>
              <a:t>TGaq</a:t>
            </a:r>
            <a:r>
              <a:rPr lang="en-US" sz="1600" dirty="0"/>
              <a:t> – Lee Armstrong – </a:t>
            </a:r>
            <a:r>
              <a:rPr lang="en-US" sz="1600" b="0" dirty="0">
                <a:hlinkClick r:id="rId7"/>
              </a:rPr>
              <a:t>LRA@tiac.net</a:t>
            </a:r>
            <a:r>
              <a:rPr lang="en-US" sz="1600" b="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TGax</a:t>
            </a:r>
            <a:r>
              <a:rPr lang="en-US" sz="1600" b="1" dirty="0"/>
              <a:t> – Robert Stacey </a:t>
            </a:r>
            <a:r>
              <a:rPr lang="en-US" sz="1600" dirty="0"/>
              <a:t>– </a:t>
            </a:r>
            <a:r>
              <a:rPr lang="en-US" sz="1600" dirty="0">
                <a:hlinkClick r:id="rId12"/>
              </a:rPr>
              <a:t>robert.stacey@intel.com</a:t>
            </a:r>
            <a:r>
              <a:rPr lang="en-US" sz="1600" dirty="0"/>
              <a:t> </a:t>
            </a:r>
            <a:r>
              <a:rPr lang="en-US" sz="1600" b="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TGay</a:t>
            </a:r>
            <a:r>
              <a:rPr lang="en-US" sz="1600" b="1" dirty="0"/>
              <a:t> – Carlos </a:t>
            </a:r>
            <a:r>
              <a:rPr lang="en-US" sz="1600" b="1" dirty="0" err="1"/>
              <a:t>Cordeiro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>
                <a:hlinkClick r:id="rId13"/>
              </a:rPr>
              <a:t>carlos.cordeiro@intel.com</a:t>
            </a:r>
            <a:r>
              <a:rPr lang="en-US" sz="1600" dirty="0"/>
              <a:t> 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TGaz</a:t>
            </a:r>
            <a:r>
              <a:rPr lang="en-US" sz="1600" b="1" dirty="0"/>
              <a:t> – Chao Chun Wang </a:t>
            </a:r>
            <a:r>
              <a:rPr lang="en-US" sz="1600" dirty="0"/>
              <a:t>– </a:t>
            </a:r>
            <a:r>
              <a:rPr lang="en-US" sz="1600" dirty="0">
                <a:hlinkClick r:id="rId14"/>
              </a:rPr>
              <a:t>chaochun.wang@mediatek.com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dirty="0"/>
              <a:t>Editors Emeritus:</a:t>
            </a:r>
          </a:p>
          <a:p>
            <a:pPr lvl="1"/>
            <a:r>
              <a:rPr lang="en-US" sz="1400" dirty="0" err="1"/>
              <a:t>TGaa</a:t>
            </a:r>
            <a:r>
              <a:rPr lang="en-US" sz="1400" dirty="0"/>
              <a:t> – Alex Ashley – </a:t>
            </a:r>
            <a:r>
              <a:rPr lang="en-US" sz="1400" dirty="0">
                <a:hlinkClick r:id="rId15"/>
              </a:rPr>
              <a:t>alex.ashley@hotmail.co.uk</a:t>
            </a:r>
            <a:endParaRPr lang="en-US" sz="1400" dirty="0"/>
          </a:p>
          <a:p>
            <a:pPr lvl="1"/>
            <a:r>
              <a:rPr lang="en-US" sz="1400" dirty="0" err="1"/>
              <a:t>TGac</a:t>
            </a:r>
            <a:r>
              <a:rPr lang="en-US" sz="1400" dirty="0"/>
              <a:t> – Robert Stacey – </a:t>
            </a:r>
            <a:r>
              <a:rPr lang="en-US" sz="1400" dirty="0">
                <a:hlinkClick r:id="rId12"/>
              </a:rPr>
              <a:t>robert.stacey@intel.com</a:t>
            </a:r>
            <a:r>
              <a:rPr lang="en-US" sz="1400" dirty="0"/>
              <a:t> </a:t>
            </a:r>
          </a:p>
          <a:p>
            <a:pPr lvl="1"/>
            <a:r>
              <a:rPr lang="en-US" sz="1400" dirty="0" err="1"/>
              <a:t>TGad</a:t>
            </a:r>
            <a:r>
              <a:rPr lang="en-US" sz="1400" dirty="0"/>
              <a:t> – Carlos Cordeiro – </a:t>
            </a:r>
            <a:r>
              <a:rPr lang="en-US" sz="1400" dirty="0">
                <a:hlinkClick r:id="rId13"/>
              </a:rPr>
              <a:t>carlos.cordeiro@intel.com</a:t>
            </a:r>
            <a:r>
              <a:rPr lang="en-US" sz="1400" dirty="0"/>
              <a:t>  </a:t>
            </a:r>
          </a:p>
          <a:p>
            <a:pPr lvl="1"/>
            <a:r>
              <a:rPr lang="en-US" sz="1400" dirty="0" err="1"/>
              <a:t>TGae</a:t>
            </a:r>
            <a:r>
              <a:rPr lang="en-US" sz="1400" dirty="0"/>
              <a:t> – Henry </a:t>
            </a:r>
            <a:r>
              <a:rPr lang="en-US" sz="1400" dirty="0" err="1"/>
              <a:t>Ptasinski</a:t>
            </a:r>
            <a:r>
              <a:rPr lang="en-US" sz="1400" dirty="0"/>
              <a:t> – </a:t>
            </a:r>
            <a:r>
              <a:rPr lang="en-US" sz="1400" dirty="0">
                <a:hlinkClick r:id="rId16"/>
              </a:rPr>
              <a:t>henry@LOGOUT.COM</a:t>
            </a:r>
            <a:r>
              <a:rPr lang="en-US" sz="1400" dirty="0"/>
              <a:t> </a:t>
            </a:r>
          </a:p>
          <a:p>
            <a:pPr lvl="1"/>
            <a:r>
              <a:rPr lang="en-US" sz="1400" dirty="0" err="1"/>
              <a:t>TGaf</a:t>
            </a:r>
            <a:r>
              <a:rPr lang="en-US" sz="1400" dirty="0"/>
              <a:t> – Peter Ecclesine – </a:t>
            </a:r>
            <a:r>
              <a:rPr lang="en-US" sz="1400" dirty="0">
                <a:hlinkClick r:id="rId17"/>
              </a:rPr>
              <a:t>petere@ieee.org</a:t>
            </a:r>
            <a:r>
              <a:rPr lang="en-US" sz="1400" dirty="0"/>
              <a:t>  </a:t>
            </a:r>
          </a:p>
          <a:p>
            <a:pPr lvl="1"/>
            <a:r>
              <a:rPr lang="en-US" sz="1400" dirty="0" err="1"/>
              <a:t>TGaq</a:t>
            </a:r>
            <a:r>
              <a:rPr lang="en-US" sz="1400" dirty="0"/>
              <a:t> – Dan Gal –  </a:t>
            </a:r>
            <a:r>
              <a:rPr lang="en-US" sz="1400" dirty="0">
                <a:hlinkClick r:id="rId18"/>
              </a:rPr>
              <a:t>ddrgal@gmail.com</a:t>
            </a:r>
            <a:r>
              <a:rPr lang="en-US" sz="1400" dirty="0"/>
              <a:t> </a:t>
            </a:r>
          </a:p>
          <a:p>
            <a:pPr lvl="1"/>
            <a:endParaRPr lang="en-US" sz="1600" dirty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9463" name="Date Placeholder 6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2/10 of 11-16-1373 by Peter Ecclesine (Self)</a:t>
            </a:r>
          </a:p>
        </p:txBody>
      </p:sp>
    </p:spTree>
    <p:extLst>
      <p:ext uri="{BB962C8B-B14F-4D97-AF65-F5344CB8AC3E}">
        <p14:creationId xmlns:p14="http://schemas.microsoft.com/office/powerpoint/2010/main" val="13062924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576064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802.24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68960"/>
            <a:ext cx="7772400" cy="33843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802.24.1 Smart Grid Task Group</a:t>
            </a:r>
          </a:p>
          <a:p>
            <a:pPr lvl="1"/>
            <a:r>
              <a:rPr lang="en-US" dirty="0"/>
              <a:t>Internal / external coordination in matters related application of IEEE 802 standards for Smart Grid </a:t>
            </a:r>
          </a:p>
          <a:p>
            <a:pPr lvl="1"/>
            <a:r>
              <a:rPr lang="en-US" dirty="0"/>
              <a:t>802.24.1 TG meets at Plenaries and Wireless Interims</a:t>
            </a:r>
          </a:p>
          <a:p>
            <a:r>
              <a:rPr lang="en-US" dirty="0"/>
              <a:t>802.24.2 IoT Task Group</a:t>
            </a:r>
          </a:p>
          <a:p>
            <a:pPr lvl="1"/>
            <a:r>
              <a:rPr lang="en-US" dirty="0"/>
              <a:t>Internal / external coordination in matters related application of IEEE 802 standards for Internet of Things (IoT)</a:t>
            </a:r>
          </a:p>
          <a:p>
            <a:pPr lvl="1"/>
            <a:r>
              <a:rPr lang="en-US" dirty="0"/>
              <a:t>802.24.2 TG meets at Plenaries and 802 Interims</a:t>
            </a:r>
          </a:p>
          <a:p>
            <a:r>
              <a:rPr lang="en-US" dirty="0"/>
              <a:t>Nov Agenda: 		</a:t>
            </a:r>
            <a:r>
              <a:rPr lang="en-US" dirty="0">
                <a:solidFill>
                  <a:srgbClr val="002060"/>
                </a:solidFill>
                <a:hlinkClick r:id="rId3"/>
              </a:rPr>
              <a:t>24-16-0033r0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/>
              <a:t>Closing Report 		</a:t>
            </a:r>
            <a:r>
              <a:rPr lang="en-US" dirty="0">
                <a:hlinkClick r:id="rId4"/>
              </a:rPr>
              <a:t>24-16-0037r0</a:t>
            </a:r>
            <a:endParaRPr lang="en-US" dirty="0"/>
          </a:p>
          <a:p>
            <a:r>
              <a:rPr lang="en-US" dirty="0"/>
              <a:t>Minutes			24-16-0035r0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43190CD6-18F2-44F1-A379-0C51A15702FA}" type="slidenum">
              <a:rPr lang="en-GB" smtClean="0"/>
              <a:pPr>
                <a:defRPr/>
              </a:pPr>
              <a:t>90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51720" y="1412776"/>
            <a:ext cx="518457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802.24 Vertical Applications TAG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27584" y="2348880"/>
            <a:ext cx="374441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802.24.1 Smart Grid TG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88024" y="2348880"/>
            <a:ext cx="374441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802.24.2 IoT TG</a:t>
            </a:r>
          </a:p>
        </p:txBody>
      </p:sp>
      <p:cxnSp>
        <p:nvCxnSpPr>
          <p:cNvPr id="10" name="Elbow Connector 9"/>
          <p:cNvCxnSpPr>
            <a:stCxn id="4" idx="2"/>
            <a:endCxn id="7" idx="0"/>
          </p:cNvCxnSpPr>
          <p:nvPr/>
        </p:nvCxnSpPr>
        <p:spPr bwMode="auto">
          <a:xfrm rot="5400000">
            <a:off x="3455876" y="1160748"/>
            <a:ext cx="432048" cy="1944216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" name="Elbow Connector 11"/>
          <p:cNvCxnSpPr>
            <a:stCxn id="4" idx="2"/>
            <a:endCxn id="8" idx="0"/>
          </p:cNvCxnSpPr>
          <p:nvPr/>
        </p:nvCxnSpPr>
        <p:spPr bwMode="auto">
          <a:xfrm rot="16200000" flipH="1">
            <a:off x="5436096" y="1124744"/>
            <a:ext cx="432048" cy="2016224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11-16-1545 by Tim Godfrey, EPRI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9341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7808"/>
            <a:ext cx="7772400" cy="51095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802.24 Activities – Nov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9685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Completed white paper on Sub 1 GHz wireless</a:t>
            </a:r>
          </a:p>
          <a:p>
            <a:pPr lvl="1"/>
            <a:r>
              <a:rPr lang="en-US" sz="2200" dirty="0">
                <a:hlinkClick r:id="rId3"/>
              </a:rPr>
              <a:t>Document 24-16-0036r0</a:t>
            </a:r>
            <a:endParaRPr lang="en-US" sz="2200" dirty="0"/>
          </a:p>
          <a:p>
            <a:r>
              <a:rPr lang="en-US" sz="2600" dirty="0"/>
              <a:t>Discussion on SGIP PAP2 Wireless Matrix Update</a:t>
            </a:r>
          </a:p>
          <a:p>
            <a:r>
              <a:rPr lang="en-US" sz="2800" dirty="0"/>
              <a:t>Liaison update on IEEE P2413 </a:t>
            </a:r>
            <a:r>
              <a:rPr lang="en-US" sz="2800" dirty="0" err="1"/>
              <a:t>IoT</a:t>
            </a:r>
            <a:r>
              <a:rPr lang="en-US" sz="2800" dirty="0"/>
              <a:t> Architecture</a:t>
            </a:r>
          </a:p>
          <a:p>
            <a:pPr lvl="1"/>
            <a:r>
              <a:rPr lang="en-US" sz="2400" dirty="0"/>
              <a:t>“Thin draft” to be released in 1Q 2017</a:t>
            </a:r>
          </a:p>
          <a:p>
            <a:r>
              <a:rPr lang="en-US" sz="2600"/>
              <a:t>Joint </a:t>
            </a:r>
            <a:r>
              <a:rPr lang="en-US" sz="2600" dirty="0"/>
              <a:t>Session with 802.1 for white paper on applications of IEEE 802 Time Sensitive Networking (TSN) for utilities</a:t>
            </a:r>
          </a:p>
          <a:p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43190CD6-18F2-44F1-A379-0C51A15702FA}" type="slidenum">
              <a:rPr lang="en-GB" smtClean="0"/>
              <a:pPr>
                <a:defRPr/>
              </a:pPr>
              <a:t>91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11-16-1545 by Tim Godfrey, EPRI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4669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26125894-C81E-43C9-9E54-526134551D80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IEEE 802.11-IETF Liaison Report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2016-11-10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628510"/>
              </p:ext>
            </p:extLst>
          </p:nvPr>
        </p:nvGraphicFramePr>
        <p:xfrm>
          <a:off x="531813" y="2286000"/>
          <a:ext cx="8186737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Document" r:id="rId4" imgW="8248712" imgH="2550695" progId="Word.Document.8">
                  <p:embed/>
                </p:oleObj>
              </mc:Choice>
              <mc:Fallback>
                <p:oleObj name="Document" r:id="rId4" imgW="8248712" imgH="255069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286000"/>
                        <a:ext cx="8186737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1/19 of 11-16-1315 by Dorothy Stanley, HPE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0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81F113F3-1D5D-4BCE-8B40-EA9857490F2F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This presentation contains the IEEE 802.11 – IETF liaison report for November 2016.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2/19 of 11-16-1315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IETF Meetings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4648200"/>
          </a:xfrm>
          <a:noFill/>
        </p:spPr>
        <p:txBody>
          <a:bodyPr/>
          <a:lstStyle/>
          <a:p>
            <a:r>
              <a:rPr lang="en-US" dirty="0" smtClean="0"/>
              <a:t>Upcoming Meetings:</a:t>
            </a:r>
          </a:p>
          <a:p>
            <a:pPr lvl="1"/>
            <a:r>
              <a:rPr lang="en-US" dirty="0" smtClean="0"/>
              <a:t>November 13-18, 2016 – Seoul Korea </a:t>
            </a:r>
          </a:p>
          <a:p>
            <a:pPr lvl="1"/>
            <a:r>
              <a:rPr lang="en-US" dirty="0" smtClean="0"/>
              <a:t>March 26-31, 2017 – Chicago </a:t>
            </a:r>
          </a:p>
          <a:p>
            <a:pPr lvl="1"/>
            <a:r>
              <a:rPr lang="en-US" dirty="0"/>
              <a:t>July 16-21, </a:t>
            </a:r>
            <a:r>
              <a:rPr lang="en-US" dirty="0" smtClean="0"/>
              <a:t>2017 – Prague </a:t>
            </a:r>
          </a:p>
          <a:p>
            <a:pPr lvl="1"/>
            <a:r>
              <a:rPr lang="en-US" dirty="0" smtClean="0"/>
              <a:t>November 12-17, 2017</a:t>
            </a:r>
            <a:r>
              <a:rPr lang="en-US" dirty="0"/>
              <a:t> – </a:t>
            </a:r>
            <a:r>
              <a:rPr lang="en-US" dirty="0" smtClean="0"/>
              <a:t>Singapore </a:t>
            </a:r>
          </a:p>
          <a:p>
            <a:r>
              <a:rPr lang="en-US" dirty="0" smtClean="0">
                <a:hlinkClick r:id="rId3"/>
              </a:rPr>
              <a:t>http://www.ietf.org</a:t>
            </a:r>
            <a:endParaRPr lang="en-US" dirty="0" smtClean="0"/>
          </a:p>
          <a:p>
            <a:pPr lvl="1"/>
            <a:r>
              <a:rPr lang="en-US" dirty="0" smtClean="0"/>
              <a:t>Newcomer training: </a:t>
            </a:r>
            <a:r>
              <a:rPr lang="en-US" u="sng" dirty="0">
                <a:hlinkClick r:id="rId4"/>
              </a:rPr>
              <a:t>https://www.ietf.org/edu/process-oriented-tutorials.html#newcomers</a:t>
            </a:r>
            <a:r>
              <a:rPr lang="en-US" dirty="0"/>
              <a:t> </a:t>
            </a:r>
          </a:p>
          <a:p>
            <a:pPr lvl="1"/>
            <a:r>
              <a:rPr lang="en-US" sz="1800" dirty="0" smtClean="0"/>
              <a:t>April 2016: Wireless </a:t>
            </a:r>
            <a:r>
              <a:rPr lang="en-US" sz="1800" dirty="0"/>
              <a:t>Tutorial (Donald Eastlake), 802.11 &amp; 802.15 tutorials (Dorothy Stanley, Charlie </a:t>
            </a:r>
            <a:r>
              <a:rPr lang="en-US" sz="1800" dirty="0" smtClean="0"/>
              <a:t>Perkins), see 11-16/500, July 2016: Pat Thaler &amp; Juan Carlos </a:t>
            </a:r>
            <a:r>
              <a:rPr lang="en-US" sz="1800" dirty="0"/>
              <a:t>– 802.1E (Privacy Considerations) and 802.c (Local MAC address usage)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www.ietf.org/edu/tutorials.html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6"/>
              </a:rPr>
              <a:t>http://tools.ietf.org/dailydose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3/19 of 11-16-1315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IETF- IEEE 802 Liaison Activity 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8768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Joint meetings, agenda and presentations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>
                <a:hlinkClick r:id="rId3"/>
              </a:rPr>
              <a:t>http://www.iab.org/activities/joint-activities/iab-ieee-coordination/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2016-09-09 teleconference held; topics included Multicast, ITS, OWE, 5G, </a:t>
            </a:r>
            <a:r>
              <a:rPr lang="en-US" sz="1600" dirty="0" err="1" smtClean="0"/>
              <a:t>IoT</a:t>
            </a:r>
            <a:r>
              <a:rPr lang="en-US" sz="1600" dirty="0" smtClean="0"/>
              <a:t>, IRTF activities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Tutorial request: present 802.11/.15 updates in Nov </a:t>
            </a:r>
            <a:r>
              <a:rPr lang="en-US" sz="1600" dirty="0"/>
              <a:t>2016, see </a:t>
            </a: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mentor.ieee.org/802.11/dcn/16/11-16-0500-01-0000-ietf-95-wireless-tutorial-802-11-overview.pptx</a:t>
            </a:r>
            <a:r>
              <a:rPr lang="en-US" sz="1600" dirty="0" smtClean="0"/>
              <a:t> 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RFC </a:t>
            </a:r>
            <a:r>
              <a:rPr lang="en-US" sz="2000" dirty="0"/>
              <a:t>7241, “The IEEE 802/IETF Relationship”  has been published (</a:t>
            </a:r>
            <a:r>
              <a:rPr lang="en-US" sz="2000" dirty="0" smtClean="0"/>
              <a:t>RFC4441 </a:t>
            </a:r>
            <a:r>
              <a:rPr lang="en-US" sz="2000" dirty="0"/>
              <a:t>update)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5"/>
              </a:rPr>
              <a:t>https://datatracker.ietf.org/doc/rfc7241/</a:t>
            </a:r>
            <a:r>
              <a:rPr lang="en-US" sz="1600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IEEE </a:t>
            </a:r>
            <a:r>
              <a:rPr lang="en-US" sz="2000" dirty="0"/>
              <a:t>802 Liaisons list is available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u="sng" dirty="0">
                <a:hlinkClick r:id="rId6"/>
              </a:rPr>
              <a:t>http://</a:t>
            </a:r>
            <a:r>
              <a:rPr lang="en-US" sz="1600" u="sng" dirty="0" smtClean="0">
                <a:hlinkClick r:id="rId6"/>
              </a:rPr>
              <a:t>ieee-sa.centraldesktop.com/802liaisondb/FrontPage</a:t>
            </a: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802 </a:t>
            </a:r>
            <a:r>
              <a:rPr lang="en-US" sz="2000" dirty="0"/>
              <a:t>EC “IETF/IAB/IESG” 802 EC Standing Committee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Formed March 2014, Pat Thaler as </a:t>
            </a:r>
            <a:r>
              <a:rPr lang="en-US" sz="1600" dirty="0" smtClean="0"/>
              <a:t>chair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Met during November 2016 Plenary: Tuesday PM1, reviewed joint activity status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Next meeting during March 2017 plenary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4/19 of 11-16-1315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0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 smtClean="0"/>
              <a:t>Multicast Topics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01000" cy="5105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Multicast issues were discussed at the IETF-IEEE 802 meeting Sept 29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2015 and a presentation given at the November 2015 IETF meeting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See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mentor.ieee.org/802.11/dcn/15/11-15-1261-02-0arc-mulicast-performance-optimization-features-overview-for-ietf-nov-2015.ppt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Further actions: </a:t>
            </a:r>
            <a:r>
              <a:rPr lang="en-US" sz="1600" dirty="0" err="1" smtClean="0"/>
              <a:t>ietf</a:t>
            </a:r>
            <a:r>
              <a:rPr lang="en-US" sz="1600" dirty="0" smtClean="0"/>
              <a:t> mailing list has been established for ongoing discussion, will include additional 802. wireless groups</a:t>
            </a:r>
            <a:r>
              <a:rPr lang="en-US" sz="1600" dirty="0"/>
              <a:t>, see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www.ieee802.org/11/email/stds-802-11/msg01838.html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Multicast considerations Internet draft describing use cases, issues, etc. under development, </a:t>
            </a:r>
            <a:r>
              <a:rPr lang="en-US" sz="1600" dirty="0"/>
              <a:t>see </a:t>
            </a: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tools.ietf.org/html/draft-perkins-intarea-multicast-ieee802-01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Insights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Multicast used for multiple types of traffic including ARP/ND, routing protocols, video applications, and these might need to be transmitted at different MCS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Implementations might consider APIs to allow MCS differentiation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Current Proxy ND support does not address Secure ND, see RFC 3971</a:t>
            </a:r>
          </a:p>
          <a:p>
            <a:pPr lvl="1">
              <a:lnSpc>
                <a:spcPct val="80000"/>
              </a:lnSpc>
            </a:pPr>
            <a:r>
              <a:rPr lang="en-US" sz="1600" b="1" dirty="0" smtClean="0"/>
              <a:t>RFC 6775, Neighbor Discovery Optimization for IPv6 over Low-Power Wireless Personal Area Networks (6LoWPANs) defines a registration mechanism for accomplishing proxy ND: </a:t>
            </a:r>
            <a:r>
              <a:rPr lang="en-US" sz="1600" b="1" dirty="0" err="1" smtClean="0"/>
              <a:t>IoT</a:t>
            </a:r>
            <a:r>
              <a:rPr lang="en-US" sz="1600" b="1" dirty="0" smtClean="0"/>
              <a:t> and other applications motivating registration over discovery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5/19 of 11-16-1315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7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IETF BOFs at IETF November 13-18, 2016 meeting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648200"/>
          </a:xfrm>
          <a:noFill/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See </a:t>
            </a:r>
            <a:r>
              <a:rPr lang="en-US" sz="2000" dirty="0">
                <a:hlinkClick r:id="rId3"/>
              </a:rPr>
              <a:t>https://datatracker.ietf.org/wg/bofs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169236"/>
              </p:ext>
            </p:extLst>
          </p:nvPr>
        </p:nvGraphicFramePr>
        <p:xfrm>
          <a:off x="1066800" y="2875632"/>
          <a:ext cx="6977557" cy="1787808"/>
        </p:xfrm>
        <a:graphic>
          <a:graphicData uri="http://schemas.openxmlformats.org/drawingml/2006/table">
            <a:tbl>
              <a:tblPr/>
              <a:tblGrid>
                <a:gridCol w="1524000"/>
                <a:gridCol w="5453557"/>
              </a:tblGrid>
              <a:tr h="49661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hlinkClick r:id="rId4"/>
                        </a:rPr>
                        <a:t>banana</a:t>
                      </a:r>
                      <a:endParaRPr lang="en-US" sz="1800" b="1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BANdwidth</a:t>
                      </a:r>
                      <a:r>
                        <a:rPr lang="en-US" dirty="0" smtClean="0"/>
                        <a:t> Aggregation for </a:t>
                      </a:r>
                      <a:r>
                        <a:rPr lang="en-US" dirty="0" err="1" smtClean="0"/>
                        <a:t>interNet</a:t>
                      </a:r>
                      <a:r>
                        <a:rPr lang="en-US" dirty="0" smtClean="0"/>
                        <a:t> Access</a:t>
                      </a:r>
                      <a:r>
                        <a:rPr lang="en-US" sz="1800" dirty="0" smtClean="0"/>
                        <a:t>, also see </a:t>
                      </a:r>
                      <a:r>
                        <a:rPr lang="en-US" sz="1800" dirty="0" smtClean="0">
                          <a:hlinkClick r:id="rId4"/>
                        </a:rPr>
                        <a:t>https://datatracker.ietf.org/wg/banana/charter/</a:t>
                      </a:r>
                      <a:r>
                        <a:rPr lang="en-US" sz="1800" dirty="0" smtClean="0"/>
                        <a:t> and </a:t>
                      </a:r>
                      <a:r>
                        <a:rPr lang="en-US" sz="1800" dirty="0" smtClean="0">
                          <a:hlinkClick r:id="rId5"/>
                        </a:rPr>
                        <a:t>https://datatracker.ietf.org/doc/draft-zhang-banana-problem-statement/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3416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hlinkClick r:id="rId6"/>
                        </a:rPr>
                        <a:t>dnsbundled</a:t>
                      </a:r>
                      <a:endParaRPr lang="en-US" sz="1800" b="1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Bundled Domains, also</a:t>
                      </a:r>
                      <a:r>
                        <a:rPr lang="en-US" baseline="0" dirty="0" smtClean="0"/>
                        <a:t> see </a:t>
                      </a:r>
                      <a:r>
                        <a:rPr lang="en-US" baseline="0" dirty="0" smtClean="0">
                          <a:hlinkClick r:id="rId6"/>
                        </a:rPr>
                        <a:t>https://datatracker.ietf.org/wg/dnsbundled/charter/</a:t>
                      </a:r>
                      <a:r>
                        <a:rPr lang="en-US" baseline="0" dirty="0" smtClean="0"/>
                        <a:t> </a:t>
                      </a:r>
                      <a:endParaRPr lang="en-US" sz="1800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6/19 of 11-16-1315 by Dorothy Stanley, HPE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IETF Charters under consideration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648200"/>
          </a:xfrm>
          <a:noFill/>
        </p:spPr>
        <p:txBody>
          <a:bodyPr/>
          <a:lstStyle/>
          <a:p>
            <a:endParaRPr lang="en-US" sz="2000" dirty="0" smtClean="0"/>
          </a:p>
          <a:p>
            <a:r>
              <a:rPr lang="en-US" sz="2000" dirty="0"/>
              <a:t>IPv6 over Low Power Wide-Area Networks (</a:t>
            </a:r>
            <a:r>
              <a:rPr lang="en-US" sz="2000" dirty="0" err="1"/>
              <a:t>lpwan</a:t>
            </a:r>
            <a:r>
              <a:rPr lang="en-US" sz="2000" dirty="0" smtClean="0"/>
              <a:t>),  see </a:t>
            </a:r>
            <a:r>
              <a:rPr lang="en-US" sz="2000" u="sng" dirty="0">
                <a:hlinkClick r:id="rId3"/>
              </a:rPr>
              <a:t>https://datatracker.ietf.org/doc/charter-ietf-lpwan/</a:t>
            </a:r>
            <a:r>
              <a:rPr lang="en-US" sz="2000" dirty="0"/>
              <a:t> </a:t>
            </a:r>
            <a:r>
              <a:rPr lang="en-US" sz="2000" dirty="0" smtClean="0"/>
              <a:t>and also </a:t>
            </a:r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tools.ietf.org/html/draft-farrell-lpwan-overview-04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endParaRPr lang="en-US" sz="2000" u="sng" dirty="0" smtClean="0"/>
          </a:p>
          <a:p>
            <a:r>
              <a:rPr lang="en-US" sz="2000" dirty="0" smtClean="0"/>
              <a:t>IP </a:t>
            </a:r>
            <a:r>
              <a:rPr lang="en-US" sz="2000" dirty="0"/>
              <a:t>Wireless Access in Vehicular Environments (</a:t>
            </a:r>
            <a:r>
              <a:rPr lang="en-US" sz="2000" dirty="0" err="1"/>
              <a:t>ipwave</a:t>
            </a:r>
            <a:r>
              <a:rPr lang="en-US" sz="2000" dirty="0" smtClean="0"/>
              <a:t>), </a:t>
            </a:r>
            <a:r>
              <a:rPr lang="en-US" sz="2000" dirty="0"/>
              <a:t>see </a:t>
            </a:r>
            <a:r>
              <a:rPr lang="en-US" sz="2000" dirty="0">
                <a:hlinkClick r:id="rId5"/>
              </a:rPr>
              <a:t>https://datatracker.ietf.org/doc/charter-ietf-ipwave</a:t>
            </a:r>
            <a:r>
              <a:rPr lang="en-US" sz="2000" dirty="0" smtClean="0">
                <a:hlinkClick r:id="rId5"/>
              </a:rPr>
              <a:t>/</a:t>
            </a:r>
            <a:r>
              <a:rPr lang="en-US" sz="2000" dirty="0" smtClean="0"/>
              <a:t> and also </a:t>
            </a:r>
            <a:r>
              <a:rPr lang="en-US" sz="2000" dirty="0">
                <a:hlinkClick r:id="rId6"/>
              </a:rPr>
              <a:t>https://datatracker.ietf.org/wg/its/documents/</a:t>
            </a:r>
            <a:r>
              <a:rPr lang="en-US" sz="2000" dirty="0"/>
              <a:t> </a:t>
            </a:r>
          </a:p>
          <a:p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7/19 of 11-16-1315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IRTF Drafts of interest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648200"/>
          </a:xfrm>
          <a:noFill/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Recall PKEX removed from 11ai, modified protocol review and discussion in IRTF: Password-authenticated </a:t>
            </a:r>
            <a:r>
              <a:rPr lang="en-US" sz="2000" dirty="0"/>
              <a:t>protocol to allow two devices to exchange "raw" (uncertified) public keys and establish trust that the keys belong to their respective identities </a:t>
            </a:r>
            <a:r>
              <a:rPr lang="en-US" sz="2000" dirty="0" smtClean="0"/>
              <a:t>(PKEX) see </a:t>
            </a:r>
            <a:r>
              <a:rPr lang="en-US" sz="2000" u="sng" dirty="0">
                <a:hlinkClick r:id="rId3"/>
              </a:rPr>
              <a:t>https://</a:t>
            </a:r>
            <a:r>
              <a:rPr lang="en-US" sz="2000" u="sng" dirty="0" smtClean="0">
                <a:hlinkClick r:id="rId3"/>
              </a:rPr>
              <a:t>www.ietf.org/id/draft-harkins-pkex-01.txt</a:t>
            </a:r>
            <a:r>
              <a:rPr lang="en-US" sz="2000" u="sng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u="sng" dirty="0" smtClean="0"/>
          </a:p>
          <a:p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8/19 of 11-16-1315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84477</TotalTime>
  <Words>9229</Words>
  <Application>Microsoft Office PowerPoint</Application>
  <PresentationFormat>On-screen Show (4:3)</PresentationFormat>
  <Paragraphs>1945</Paragraphs>
  <Slides>110</Slides>
  <Notes>110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2" baseType="lpstr">
      <vt:lpstr>Default Design</vt:lpstr>
      <vt:lpstr>Document</vt:lpstr>
      <vt:lpstr>802.11 November 2016 Closing Reports</vt:lpstr>
      <vt:lpstr>Abstract</vt:lpstr>
      <vt:lpstr>Attendance</vt:lpstr>
      <vt:lpstr>Attendance Total</vt:lpstr>
      <vt:lpstr>Attendance Histogram </vt:lpstr>
      <vt:lpstr>Attendance by Country</vt:lpstr>
      <vt:lpstr>Doc Revision uploads by meeting (month #)</vt:lpstr>
      <vt:lpstr>802.11 WG Editor’s Meeting (Nov ‘16)</vt:lpstr>
      <vt:lpstr>Volunteer Editor Contacts</vt:lpstr>
      <vt:lpstr>802.11-2016 and amendment publication</vt:lpstr>
      <vt:lpstr>Review MDR findings for 802.11aj</vt:lpstr>
      <vt:lpstr>New amendment style review</vt:lpstr>
      <vt:lpstr>The proliferation of STA types and their requirement inheritance</vt:lpstr>
      <vt:lpstr>802.11 Style Guide</vt:lpstr>
      <vt:lpstr>Editor Amendment Ordering</vt:lpstr>
      <vt:lpstr>Draft Development Snapshot</vt:lpstr>
      <vt:lpstr>MIB style, Visio and Frame practices </vt:lpstr>
      <vt:lpstr>AANI SC Closing Report November</vt:lpstr>
      <vt:lpstr>PowerPoint Presentation</vt:lpstr>
      <vt:lpstr>802.11 AANI SC – November 2016</vt:lpstr>
      <vt:lpstr>802.11 AANI SC – Plans</vt:lpstr>
      <vt:lpstr>ARC Closing Report </vt:lpstr>
      <vt:lpstr>Abstract</vt:lpstr>
      <vt:lpstr>Work Completed</vt:lpstr>
      <vt:lpstr>Work Completed (cont)</vt:lpstr>
      <vt:lpstr>Teleconference(s)</vt:lpstr>
      <vt:lpstr>January 2017 Plans</vt:lpstr>
      <vt:lpstr>PAR Review - Meeting Agenda and Comment slides - San Antonio 2016</vt:lpstr>
      <vt:lpstr>Report to 802.11</vt:lpstr>
      <vt:lpstr>IEEE 802.11/15 Regulatory SC San Antonio Closing Report</vt:lpstr>
      <vt:lpstr>Abstract</vt:lpstr>
      <vt:lpstr>Agenda</vt:lpstr>
      <vt:lpstr>Regulatory Updates</vt:lpstr>
      <vt:lpstr>Input for 802.18</vt:lpstr>
      <vt:lpstr>Teleconferences, etc.</vt:lpstr>
      <vt:lpstr>The End</vt:lpstr>
      <vt:lpstr>Closing Report</vt:lpstr>
      <vt:lpstr>Abstract</vt:lpstr>
      <vt:lpstr>PowerPoint Presentation</vt:lpstr>
      <vt:lpstr>PDED Ad Hoc closing report in San Antonio in November 2016</vt:lpstr>
      <vt:lpstr>The IEEE 802.11 PDED ad hoc achieved its goals this week in San Antonio</vt:lpstr>
      <vt:lpstr>The IEEE 802.11 PDED ad hoc will continue its work until at least the Atlanta meeting in Jan 2017 </vt:lpstr>
      <vt:lpstr>IEEE 802 JTC1 Standing Committee Nov 2016 closing report</vt:lpstr>
      <vt:lpstr>The IEEE 802 JTC1 SC mainly focused on executing the PSDO process in San Antonio in Nov 2016</vt:lpstr>
      <vt:lpstr>The IEEE 802 JTC1 SC mainly focused on executing the PSDO process in San Antonio in Nov 2016</vt:lpstr>
      <vt:lpstr>IEEE 802.11aj November 2016 Closing Report</vt:lpstr>
      <vt:lpstr>Abstract</vt:lpstr>
      <vt:lpstr>Work Completed (1/2)</vt:lpstr>
      <vt:lpstr>Work Completed (2/2)</vt:lpstr>
      <vt:lpstr>Plan for November meeting</vt:lpstr>
      <vt:lpstr>Conference Call Time</vt:lpstr>
      <vt:lpstr>PowerPoint Presentation</vt:lpstr>
      <vt:lpstr>TGak November Closing Report </vt:lpstr>
      <vt:lpstr>TGak Closing Report</vt:lpstr>
      <vt:lpstr>TGak Closing Report</vt:lpstr>
      <vt:lpstr>TGak Closing Report</vt:lpstr>
      <vt:lpstr>TGaq Closing Report</vt:lpstr>
      <vt:lpstr>Abstract</vt:lpstr>
      <vt:lpstr>PowerPoint Presentation</vt:lpstr>
      <vt:lpstr>TGax November 2016 Closing Report</vt:lpstr>
      <vt:lpstr>Abstract</vt:lpstr>
      <vt:lpstr>Work Completed</vt:lpstr>
      <vt:lpstr>January 2017 Goals</vt:lpstr>
      <vt:lpstr>Conference Call Times</vt:lpstr>
      <vt:lpstr>Task Group AY  November 2016 Closing Report</vt:lpstr>
      <vt:lpstr>Abstract</vt:lpstr>
      <vt:lpstr>PowerPoint Presentation</vt:lpstr>
      <vt:lpstr>PowerPoint Presentation</vt:lpstr>
      <vt:lpstr>PowerPoint Presentation</vt:lpstr>
      <vt:lpstr>TGaz Next Generation Positioning  Nov. Closing Report</vt:lpstr>
      <vt:lpstr>Abstract</vt:lpstr>
      <vt:lpstr>Work Completed This Week</vt:lpstr>
      <vt:lpstr>Goals For The January Meeting</vt:lpstr>
      <vt:lpstr>Teleconference Schedule</vt:lpstr>
      <vt:lpstr>Wake-up Radio (WUR) SG  November 2016 Closing Report</vt:lpstr>
      <vt:lpstr>Abstract</vt:lpstr>
      <vt:lpstr>Work Completed</vt:lpstr>
      <vt:lpstr>Motion – WUR Updated PAR</vt:lpstr>
      <vt:lpstr>Motion – WUR CSD</vt:lpstr>
      <vt:lpstr>Motion – WUR PAR comment responses</vt:lpstr>
      <vt:lpstr>Motion: Study Group Extension</vt:lpstr>
      <vt:lpstr>Call for Submissions</vt:lpstr>
      <vt:lpstr>Goal for January 2017 (subject to EC/NesCom approval of the PAR)</vt:lpstr>
      <vt:lpstr>Teleconference Call Schedule</vt:lpstr>
      <vt:lpstr>RR-TAG (802.18) to 802.11 Liaison Report</vt:lpstr>
      <vt:lpstr>Overview</vt:lpstr>
      <vt:lpstr>RR-TAG Actions Taken</vt:lpstr>
      <vt:lpstr>Approved Motion</vt:lpstr>
      <vt:lpstr>802.24 Vertical Applications  Technical Advisory Group Liaison Report</vt:lpstr>
      <vt:lpstr>802.24 Overview</vt:lpstr>
      <vt:lpstr>802.24 Activities – Nov 2016</vt:lpstr>
      <vt:lpstr>IEEE 802.11-IETF Liaison Report</vt:lpstr>
      <vt:lpstr>Abstract</vt:lpstr>
      <vt:lpstr>IETF Meetings</vt:lpstr>
      <vt:lpstr>IETF- IEEE 802 Liaison Activity  </vt:lpstr>
      <vt:lpstr>Multicast Topics</vt:lpstr>
      <vt:lpstr>IETF BOFs at IETF November 13-18, 2016 meeting</vt:lpstr>
      <vt:lpstr>IETF Charters under consideration</vt:lpstr>
      <vt:lpstr>IRTF Drafts of interest</vt:lpstr>
      <vt:lpstr>Of Interest to Smart Grid</vt:lpstr>
      <vt:lpstr>CAPPORT WG</vt:lpstr>
      <vt:lpstr>RADEXT WG</vt:lpstr>
      <vt:lpstr>Home Networking (homenet) WG</vt:lpstr>
      <vt:lpstr>Operations Area Working Group</vt:lpstr>
      <vt:lpstr>Transport Layer Security (TLS)</vt:lpstr>
      <vt:lpstr>Extensions for Scalable DNS Service Discovery (dnssd)</vt:lpstr>
      <vt:lpstr>Of Interest: Network-Based Mobility Extensions (NETEXT)</vt:lpstr>
      <vt:lpstr>Protocols for IP Multicast (PIM)</vt:lpstr>
      <vt:lpstr>Deterministic Networking (DETNET)</vt:lpstr>
      <vt:lpstr>Active Queue Management (AQM)</vt:lpstr>
    </vt:vector>
  </TitlesOfParts>
  <Company>Aruba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WG11 Closing Reports</dc:title>
  <dc:creator>dorothy.stanley@hpe.com</dc:creator>
  <cp:keywords>November 2016</cp:keywords>
  <cp:lastModifiedBy>Dorothy Stanley</cp:lastModifiedBy>
  <cp:revision>1420</cp:revision>
  <cp:lastPrinted>1998-02-10T13:28:06Z</cp:lastPrinted>
  <dcterms:created xsi:type="dcterms:W3CDTF">1998-02-10T13:07:52Z</dcterms:created>
  <dcterms:modified xsi:type="dcterms:W3CDTF">2016-11-11T04:02:42Z</dcterms:modified>
</cp:coreProperties>
</file>