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0" r:id="rId3"/>
    <p:sldId id="360" r:id="rId4"/>
    <p:sldId id="446" r:id="rId5"/>
    <p:sldId id="447" r:id="rId6"/>
    <p:sldId id="448" r:id="rId7"/>
    <p:sldId id="449" r:id="rId8"/>
    <p:sldId id="450" r:id="rId9"/>
    <p:sldId id="275" r:id="rId10"/>
    <p:sldId id="382" r:id="rId11"/>
    <p:sldId id="451" r:id="rId12"/>
    <p:sldId id="457" r:id="rId13"/>
    <p:sldId id="456" r:id="rId14"/>
    <p:sldId id="453" r:id="rId15"/>
    <p:sldId id="454" r:id="rId16"/>
    <p:sldId id="464" r:id="rId17"/>
    <p:sldId id="455" r:id="rId18"/>
    <p:sldId id="459" r:id="rId19"/>
    <p:sldId id="460" r:id="rId20"/>
    <p:sldId id="461" r:id="rId21"/>
    <p:sldId id="463" r:id="rId22"/>
    <p:sldId id="301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>
        <p:scale>
          <a:sx n="80" d="100"/>
          <a:sy n="80" d="100"/>
        </p:scale>
        <p:origin x="-114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F7D6297D-1C16-43E9-841A-FD0A2EF322A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981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F7D6297D-1C16-43E9-841A-FD0A2EF322A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981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802.11-16/1313r2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35-02-00az-proposed-liaison-response-to-3gpp-ran4-on-rtt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18-01-0000-followup-liaison-response-to-3gpp-r4-164767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45-09-0wur-a-par-proposal-wur-sg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0936-04-0wur-a-csd-proposal-for-wake-up-radio-wur.doc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28-00-0wur-comments-on-wur-sg-par-and-csd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2016-11-10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26266"/>
              </p:ext>
            </p:extLst>
          </p:nvPr>
        </p:nvGraphicFramePr>
        <p:xfrm>
          <a:off x="530225" y="2317750"/>
          <a:ext cx="762635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Document" r:id="rId4" imgW="8530917" imgH="2837030" progId="Word.Document.8">
                  <p:embed/>
                </p:oleObj>
              </mc:Choice>
              <mc:Fallback>
                <p:oleObj name="Document" r:id="rId4" imgW="8530917" imgH="28370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317750"/>
                        <a:ext cx="7626350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355087"/>
              </p:ext>
            </p:extLst>
          </p:nvPr>
        </p:nvGraphicFramePr>
        <p:xfrm>
          <a:off x="152400" y="914400"/>
          <a:ext cx="8839200" cy="4174295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12, Jan 9th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15, Jan 5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21, 28, Dec 12 (1hr), 19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2,9,16, Jan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Dec 1, 8, 15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Jan 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Nov 30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Dec 1, 15, Jan 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486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r>
              <a:rPr lang="en-US" dirty="0" smtClean="0"/>
              <a:t> Working Group LB D4.0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</a:t>
            </a:r>
            <a:r>
              <a:rPr lang="en-US" dirty="0" smtClean="0"/>
              <a:t>LB223 </a:t>
            </a:r>
            <a:r>
              <a:rPr lang="en-US" dirty="0"/>
              <a:t>on </a:t>
            </a:r>
            <a:r>
              <a:rPr lang="en-US" dirty="0" err="1" smtClean="0"/>
              <a:t>TGaj</a:t>
            </a:r>
            <a:r>
              <a:rPr lang="en-US" dirty="0" smtClean="0"/>
              <a:t> </a:t>
            </a:r>
            <a:r>
              <a:rPr lang="en-US" dirty="0" smtClean="0"/>
              <a:t>Draft D3.0 </a:t>
            </a:r>
            <a:r>
              <a:rPr lang="en-US" dirty="0"/>
              <a:t>as contained in document </a:t>
            </a:r>
            <a:r>
              <a:rPr lang="en-US" dirty="0" smtClean="0"/>
              <a:t>11-16/1524r0,</a:t>
            </a:r>
            <a:endParaRPr lang="en-US" dirty="0"/>
          </a:p>
          <a:p>
            <a:pPr lvl="1"/>
            <a:r>
              <a:rPr lang="en-US" dirty="0"/>
              <a:t>Instruct the editor to prepare Draft </a:t>
            </a:r>
            <a:r>
              <a:rPr lang="en-US" dirty="0" smtClean="0"/>
              <a:t>D4.0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US" dirty="0"/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 smtClean="0"/>
              <a:t>TGaj</a:t>
            </a:r>
            <a:r>
              <a:rPr lang="en-US" dirty="0" smtClean="0"/>
              <a:t> Draft_D4.0 </a:t>
            </a:r>
            <a:r>
              <a:rPr lang="en-US" dirty="0"/>
              <a:t>be forwarded to Sponsor Ballot?”</a:t>
            </a:r>
          </a:p>
          <a:p>
            <a:r>
              <a:rPr lang="en-GB" dirty="0" smtClean="0"/>
              <a:t>Moved: </a:t>
            </a:r>
            <a:r>
              <a:rPr lang="en-GB" dirty="0" err="1" smtClean="0"/>
              <a:t>Jiamin</a:t>
            </a:r>
            <a:r>
              <a:rPr lang="en-GB" dirty="0" smtClean="0"/>
              <a:t> Chen on </a:t>
            </a:r>
            <a:r>
              <a:rPr lang="en-GB" dirty="0"/>
              <a:t>behalf of </a:t>
            </a:r>
            <a:r>
              <a:rPr lang="en-US" dirty="0" err="1" smtClean="0"/>
              <a:t>TGaj</a:t>
            </a:r>
            <a:endParaRPr lang="en-US" dirty="0" smtClean="0"/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Moved: Haiming Wang Seconded: Jon Rosdahl Result: 6-0-0</a:t>
            </a:r>
            <a:endParaRPr lang="en-US" sz="2000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42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Working Group LB D3.0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LB218 on </a:t>
            </a:r>
            <a:r>
              <a:rPr lang="en-US" dirty="0" err="1"/>
              <a:t>TGak</a:t>
            </a:r>
            <a:r>
              <a:rPr lang="en-US" dirty="0"/>
              <a:t> Draft_D2.0 as contained in document 11-15/0556r34,</a:t>
            </a:r>
          </a:p>
          <a:p>
            <a:pPr lvl="1"/>
            <a:r>
              <a:rPr lang="en-US" dirty="0"/>
              <a:t>Instruct the editor to prepare Draft D3.0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Draft_D3.0 be forwarded to Sponsor Ballot?”</a:t>
            </a:r>
          </a:p>
          <a:p>
            <a:r>
              <a:rPr lang="en-GB" dirty="0" smtClean="0"/>
              <a:t>Moved: Donald Eastlake </a:t>
            </a:r>
            <a:r>
              <a:rPr lang="en-GB" dirty="0"/>
              <a:t>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</a:t>
            </a:r>
            <a:r>
              <a:rPr lang="en-GB" sz="2000" dirty="0"/>
              <a:t>: David Hunter,  Seconded: Al </a:t>
            </a:r>
            <a:r>
              <a:rPr lang="en-GB" sz="2000" dirty="0" err="1"/>
              <a:t>Petrick</a:t>
            </a:r>
            <a:r>
              <a:rPr lang="en-GB" sz="2000" dirty="0"/>
              <a:t>, Result: </a:t>
            </a:r>
            <a:r>
              <a:rPr lang="en-GB" sz="2000" dirty="0" smtClean="0"/>
              <a:t>5-0-0</a:t>
            </a:r>
            <a:endParaRPr lang="en-US" sz="2000" dirty="0">
              <a:cs typeface="ＭＳ Ｐゴシック" charset="0"/>
            </a:endParaRPr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737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Working Group LB D1.0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/>
              <a:t>Instruct the </a:t>
            </a:r>
            <a:r>
              <a:rPr lang="en-US" altLang="en-US" dirty="0" err="1" smtClean="0"/>
              <a:t>TGax</a:t>
            </a:r>
            <a:r>
              <a:rPr lang="en-US" altLang="en-US" dirty="0" smtClean="0"/>
              <a:t> editor </a:t>
            </a:r>
            <a:r>
              <a:rPr lang="en-US" altLang="en-US" dirty="0"/>
              <a:t>to prepare </a:t>
            </a:r>
            <a:r>
              <a:rPr lang="en-US" altLang="en-US" dirty="0" smtClean="0"/>
              <a:t>P802.11ax </a:t>
            </a:r>
            <a:r>
              <a:rPr lang="en-US" altLang="en-US" dirty="0"/>
              <a:t>Draft </a:t>
            </a:r>
            <a:r>
              <a:rPr lang="en-US" altLang="en-US" dirty="0" smtClean="0"/>
              <a:t>D1.0 and</a:t>
            </a:r>
            <a:endParaRPr lang="en-US" altLang="en-US" dirty="0"/>
          </a:p>
          <a:p>
            <a:r>
              <a:rPr lang="en-US" altLang="en-US" dirty="0"/>
              <a:t>Approve a 30 day Working Group Technical Letter Ballot asking the question “Should </a:t>
            </a:r>
            <a:r>
              <a:rPr lang="en-US" altLang="en-US" dirty="0" err="1"/>
              <a:t>TGax</a:t>
            </a:r>
            <a:r>
              <a:rPr lang="en-US" altLang="en-US" dirty="0"/>
              <a:t> Draft 1.0 be forwarded to Sponsor Ballot?”</a:t>
            </a:r>
          </a:p>
          <a:p>
            <a:r>
              <a:rPr lang="en-GB" altLang="en-US" dirty="0" smtClean="0"/>
              <a:t>Moved </a:t>
            </a:r>
            <a:r>
              <a:rPr lang="en-GB" altLang="en-US" dirty="0"/>
              <a:t>by </a:t>
            </a:r>
            <a:r>
              <a:rPr lang="en-GB" altLang="en-US" dirty="0" smtClean="0"/>
              <a:t>Osama </a:t>
            </a:r>
            <a:r>
              <a:rPr lang="en-GB" altLang="en-US" dirty="0" err="1" smtClean="0"/>
              <a:t>Aboul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Magd</a:t>
            </a:r>
            <a:r>
              <a:rPr lang="en-GB" altLang="en-US" dirty="0" smtClean="0"/>
              <a:t> </a:t>
            </a:r>
            <a:r>
              <a:rPr lang="en-GB" altLang="en-US" dirty="0"/>
              <a:t>on behalf of </a:t>
            </a:r>
            <a:r>
              <a:rPr lang="en-GB" altLang="en-US" dirty="0" err="1" smtClean="0"/>
              <a:t>TGax</a:t>
            </a:r>
            <a:endParaRPr lang="en-US" altLang="en-US" dirty="0"/>
          </a:p>
          <a:p>
            <a:r>
              <a:rPr lang="en-GB" altLang="en-US" dirty="0" smtClean="0"/>
              <a:t>Moved:</a:t>
            </a:r>
          </a:p>
          <a:p>
            <a:r>
              <a:rPr lang="en-GB" altLang="en-US" dirty="0" smtClean="0"/>
              <a:t>Seconded:</a:t>
            </a:r>
          </a:p>
          <a:p>
            <a:r>
              <a:rPr lang="en-GB" altLang="en-US" dirty="0" smtClean="0"/>
              <a:t>Result:</a:t>
            </a:r>
          </a:p>
          <a:p>
            <a:endParaRPr lang="en-GB" altLang="en-US" dirty="0" smtClean="0"/>
          </a:p>
          <a:p>
            <a:r>
              <a:rPr lang="en-GB" altLang="en-US" sz="1800" dirty="0" err="1" smtClean="0"/>
              <a:t>TGax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vote: </a:t>
            </a:r>
            <a:r>
              <a:rPr lang="en-GB" altLang="en-US" sz="1800" dirty="0" smtClean="0"/>
              <a:t>Moved</a:t>
            </a:r>
            <a:r>
              <a:rPr lang="en-GB" altLang="en-US" sz="1800" dirty="0"/>
              <a:t>: Robert Stacey,  Seconded: Vinko Erceg, Result: 89-0-6</a:t>
            </a:r>
            <a:endParaRPr lang="en-US" altLang="en-US" sz="18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783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CA" altLang="en-US" dirty="0"/>
              <a:t>A</a:t>
            </a:r>
            <a:r>
              <a:rPr lang="en-CA" altLang="en-US" dirty="0" smtClean="0"/>
              <a:t>dopt </a:t>
            </a:r>
            <a:r>
              <a:rPr lang="en-CA" altLang="en-US" dirty="0"/>
              <a:t>11-16/1348r2 as </a:t>
            </a:r>
            <a:r>
              <a:rPr lang="en-CA" altLang="en-US" dirty="0" smtClean="0"/>
              <a:t>the coexistence </a:t>
            </a:r>
            <a:r>
              <a:rPr lang="en-CA" altLang="en-US" dirty="0"/>
              <a:t>assurance document for </a:t>
            </a:r>
            <a:r>
              <a:rPr lang="en-CA" altLang="en-US" dirty="0" smtClean="0"/>
              <a:t>the 802.11ax </a:t>
            </a:r>
            <a:r>
              <a:rPr lang="en-CA" altLang="en-US" dirty="0"/>
              <a:t>amendment.</a:t>
            </a:r>
          </a:p>
          <a:p>
            <a:endParaRPr lang="en-CA" altLang="en-US" dirty="0"/>
          </a:p>
          <a:p>
            <a:r>
              <a:rPr lang="en-CA" altLang="en-US" dirty="0" smtClean="0"/>
              <a:t>Moved:</a:t>
            </a:r>
          </a:p>
          <a:p>
            <a:r>
              <a:rPr lang="en-CA" altLang="en-US" dirty="0" smtClean="0"/>
              <a:t>Seconded:</a:t>
            </a:r>
          </a:p>
          <a:p>
            <a:r>
              <a:rPr lang="en-CA" altLang="en-US" dirty="0" smtClean="0"/>
              <a:t>Result:</a:t>
            </a:r>
          </a:p>
          <a:p>
            <a:endParaRPr lang="en-CA" altLang="en-US" dirty="0"/>
          </a:p>
          <a:p>
            <a:r>
              <a:rPr lang="en-CA" altLang="en-US" dirty="0" err="1" smtClean="0"/>
              <a:t>TGax</a:t>
            </a:r>
            <a:r>
              <a:rPr lang="en-CA" altLang="en-US" dirty="0" smtClean="0"/>
              <a:t> result: Moved: </a:t>
            </a:r>
            <a:r>
              <a:rPr lang="en-CA" altLang="en-US" dirty="0"/>
              <a:t>Robert </a:t>
            </a:r>
            <a:r>
              <a:rPr lang="en-CA" altLang="en-US" dirty="0" smtClean="0"/>
              <a:t>Stacey, Second</a:t>
            </a:r>
            <a:r>
              <a:rPr lang="en-CA" altLang="en-US" dirty="0"/>
              <a:t>: </a:t>
            </a:r>
            <a:r>
              <a:rPr lang="en-CA" altLang="en-US" dirty="0" err="1"/>
              <a:t>Yasu</a:t>
            </a:r>
            <a:r>
              <a:rPr lang="en-CA" altLang="en-US" dirty="0"/>
              <a:t> </a:t>
            </a:r>
            <a:r>
              <a:rPr lang="en-CA" altLang="en-US" dirty="0" smtClean="0"/>
              <a:t>Inoue, Y/N/A</a:t>
            </a:r>
            <a:r>
              <a:rPr lang="en-CA" altLang="en-US" dirty="0"/>
              <a:t>: </a:t>
            </a:r>
            <a:r>
              <a:rPr lang="en-CA" altLang="en-US" dirty="0" smtClean="0"/>
              <a:t>82/0/7 Passes</a:t>
            </a:r>
            <a:endParaRPr lang="en-CA" altLang="en-US" dirty="0"/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357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419600"/>
          </a:xfrm>
        </p:spPr>
        <p:txBody>
          <a:bodyPr/>
          <a:lstStyle/>
          <a:p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 smtClean="0">
                <a:hlinkClick r:id="rId3"/>
              </a:rPr>
              <a:t>11-16-1535-02</a:t>
            </a:r>
            <a:r>
              <a:rPr lang="en-AU" sz="2800" b="1" dirty="0" smtClean="0"/>
              <a:t> to 3GPP RAN4 in response </a:t>
            </a:r>
            <a:r>
              <a:rPr lang="en-AU" sz="2800" b="1" dirty="0"/>
              <a:t>to their </a:t>
            </a:r>
            <a:r>
              <a:rPr lang="en-AU" sz="2800" b="1" dirty="0" smtClean="0"/>
              <a:t>liaison on round trip time (RTT) measurement accuracy, granting the WG chair editorial license.</a:t>
            </a:r>
            <a:endParaRPr lang="en-AU" sz="2800" b="1" dirty="0"/>
          </a:p>
          <a:p>
            <a:r>
              <a:rPr lang="en-AU" sz="2800" b="1" dirty="0"/>
              <a:t>Moved</a:t>
            </a:r>
            <a:r>
              <a:rPr lang="en-AU" sz="2800" b="1" dirty="0" smtClean="0"/>
              <a:t>: </a:t>
            </a:r>
            <a:endParaRPr lang="en-AU" sz="2800" b="1" dirty="0"/>
          </a:p>
          <a:p>
            <a:r>
              <a:rPr lang="en-AU" sz="2800" b="1" dirty="0"/>
              <a:t>Seconded</a:t>
            </a:r>
            <a:r>
              <a:rPr lang="en-AU" sz="2800" b="1" dirty="0" smtClean="0"/>
              <a:t>: </a:t>
            </a:r>
            <a:endParaRPr lang="en-AU" sz="2800" b="1" dirty="0"/>
          </a:p>
          <a:p>
            <a:r>
              <a:rPr lang="en-AU" sz="2800" b="1" dirty="0"/>
              <a:t>Result</a:t>
            </a:r>
            <a:r>
              <a:rPr lang="en-AU" sz="2800" b="1" dirty="0" smtClean="0"/>
              <a:t>: </a:t>
            </a:r>
          </a:p>
          <a:p>
            <a:r>
              <a:rPr lang="en-US" sz="1800" b="0" dirty="0" err="1" smtClean="0"/>
              <a:t>TGaz</a:t>
            </a:r>
            <a:r>
              <a:rPr lang="en-US" sz="1800" b="0" dirty="0" smtClean="0"/>
              <a:t> result: Moved</a:t>
            </a:r>
            <a:r>
              <a:rPr lang="en-US" sz="1800" b="0" dirty="0"/>
              <a:t>: Allan </a:t>
            </a:r>
            <a:r>
              <a:rPr lang="en-US" sz="1800" b="0" dirty="0" smtClean="0"/>
              <a:t>Zhu, 2nd</a:t>
            </a:r>
            <a:r>
              <a:rPr lang="en-US" sz="1800" b="0" dirty="0"/>
              <a:t>: </a:t>
            </a:r>
            <a:r>
              <a:rPr lang="en-US" sz="1800" b="0" dirty="0" err="1"/>
              <a:t>Chittabrata</a:t>
            </a:r>
            <a:r>
              <a:rPr lang="en-US" sz="1800" b="0" dirty="0"/>
              <a:t> </a:t>
            </a:r>
            <a:r>
              <a:rPr lang="en-US" sz="1800" b="0" dirty="0" smtClean="0"/>
              <a:t>Ghosh, Result:14-0-3 </a:t>
            </a:r>
            <a:r>
              <a:rPr lang="en-GB" sz="1800" b="0" dirty="0" smtClean="0"/>
              <a:t>Note request in R4-168579 </a:t>
            </a:r>
            <a:r>
              <a:rPr lang="en-GB" sz="1800" b="0" dirty="0"/>
              <a:t>(16/1338r0) </a:t>
            </a:r>
            <a:endParaRPr lang="en-GB" sz="1800" b="0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258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Motion: WUR Study Group Extension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Request the IEEE 802 LMSC to extend the IEEE 802.11 Wake-up Radio Study Group (WUR SG)</a:t>
            </a:r>
          </a:p>
          <a:p>
            <a:endParaRPr lang="en-US" altLang="en-US" sz="2800" dirty="0" smtClean="0"/>
          </a:p>
          <a:p>
            <a:r>
              <a:rPr lang="en-GB" altLang="en-US" sz="2800" dirty="0"/>
              <a:t>Moved by Minyoung Park,</a:t>
            </a:r>
          </a:p>
          <a:p>
            <a:r>
              <a:rPr lang="en-GB" altLang="en-US" sz="2800" dirty="0"/>
              <a:t>Seconded:</a:t>
            </a:r>
          </a:p>
          <a:p>
            <a:r>
              <a:rPr lang="en-GB" altLang="en-US" sz="2800" dirty="0"/>
              <a:t>Result</a:t>
            </a:r>
            <a:r>
              <a:rPr lang="en-GB" altLang="en-US" sz="2800" dirty="0" smtClean="0"/>
              <a:t>:</a:t>
            </a:r>
          </a:p>
          <a:p>
            <a:endParaRPr lang="en-GB" altLang="en-US" dirty="0" smtClean="0"/>
          </a:p>
          <a:p>
            <a:r>
              <a:rPr lang="en-GB" altLang="en-US" sz="1800" b="0" dirty="0" smtClean="0"/>
              <a:t>WUR Study Group vote: </a:t>
            </a:r>
            <a:r>
              <a:rPr lang="en-US" altLang="en-US" sz="1800" b="0" dirty="0" smtClean="0"/>
              <a:t>Move: Steve </a:t>
            </a:r>
            <a:r>
              <a:rPr lang="en-US" altLang="en-US" sz="1800" b="0" dirty="0" err="1" smtClean="0"/>
              <a:t>Shellhammer</a:t>
            </a:r>
            <a:r>
              <a:rPr lang="en-US" altLang="en-US" sz="1800" b="0" dirty="0" smtClean="0"/>
              <a:t>, Second: Young </a:t>
            </a:r>
            <a:r>
              <a:rPr lang="en-US" altLang="en-US" sz="1800" b="0" dirty="0" err="1" smtClean="0"/>
              <a:t>Hoon</a:t>
            </a:r>
            <a:r>
              <a:rPr lang="en-US" altLang="en-US" sz="1800" b="0" dirty="0" smtClean="0"/>
              <a:t> Kwon, Results: Y 45/N 0/A 3 Passes</a:t>
            </a:r>
            <a:endParaRPr lang="en-US" altLang="en-US" sz="1600" b="0" dirty="0" smtClean="0"/>
          </a:p>
          <a:p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C527C52-71E5-4337-895C-8B2D42FF2D9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82777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495800"/>
          </a:xfrm>
        </p:spPr>
        <p:txBody>
          <a:bodyPr/>
          <a:lstStyle/>
          <a:p>
            <a:r>
              <a:rPr lang="en-US" sz="2800" dirty="0"/>
              <a:t>Approve document </a:t>
            </a:r>
            <a:r>
              <a:rPr lang="en-US" sz="2800" dirty="0">
                <a:hlinkClick r:id="rId3"/>
              </a:rPr>
              <a:t>https://mentor.ieee.org/802.11/dcn/16/11-16-1518-01-0000-followup-liaison-response-to-3gpp-r4-164767.docx</a:t>
            </a:r>
            <a:r>
              <a:rPr lang="en-US" sz="2800" dirty="0"/>
              <a:t> </a:t>
            </a:r>
            <a:r>
              <a:rPr lang="fr-FR" sz="2800" dirty="0"/>
              <a:t>as the IEEE 802.11 </a:t>
            </a:r>
            <a:r>
              <a:rPr lang="fr-FR" sz="2800" dirty="0" err="1"/>
              <a:t>response</a:t>
            </a:r>
            <a:r>
              <a:rPr lang="fr-FR" sz="2800" dirty="0"/>
              <a:t> to 3GPP </a:t>
            </a:r>
            <a:r>
              <a:rPr lang="fr-FR" sz="2800" dirty="0" err="1"/>
              <a:t>request</a:t>
            </a:r>
            <a:r>
              <a:rPr lang="fr-FR" sz="2800" dirty="0"/>
              <a:t> R4 164767 </a:t>
            </a:r>
            <a:r>
              <a:rPr lang="fr-FR" sz="2800" dirty="0" smtClean="0"/>
              <a:t>(11-16-0772) and </a:t>
            </a:r>
            <a:r>
              <a:rPr lang="fr-FR" sz="2800" dirty="0" err="1"/>
              <a:t>grant</a:t>
            </a:r>
            <a:r>
              <a:rPr lang="fr-FR" sz="2800" dirty="0"/>
              <a:t> the 802.11 chair </a:t>
            </a:r>
            <a:r>
              <a:rPr lang="fr-FR" sz="2800" dirty="0" err="1"/>
              <a:t>editorial</a:t>
            </a:r>
            <a:r>
              <a:rPr lang="fr-FR" sz="2800" dirty="0"/>
              <a:t> </a:t>
            </a:r>
            <a:r>
              <a:rPr lang="fr-FR" sz="2800" dirty="0" err="1"/>
              <a:t>l</a:t>
            </a:r>
            <a:r>
              <a:rPr lang="fr-FR" sz="2800" dirty="0" err="1" smtClean="0"/>
              <a:t>icense</a:t>
            </a:r>
            <a:r>
              <a:rPr lang="fr-FR" sz="2800" dirty="0" smtClean="0"/>
              <a:t>. </a:t>
            </a:r>
            <a:endParaRPr lang="fr-FR" sz="2800" dirty="0"/>
          </a:p>
          <a:p>
            <a:r>
              <a:rPr lang="fr-FR" sz="2800" dirty="0" err="1"/>
              <a:t>Moved</a:t>
            </a:r>
            <a:r>
              <a:rPr lang="fr-FR" sz="2800" dirty="0"/>
              <a:t>: </a:t>
            </a:r>
            <a:r>
              <a:rPr lang="en-US" sz="2800" dirty="0"/>
              <a:t>Peter Ecclesine</a:t>
            </a:r>
          </a:p>
          <a:p>
            <a:r>
              <a:rPr lang="fr-FR" sz="2800" dirty="0"/>
              <a:t>Second: </a:t>
            </a:r>
          </a:p>
          <a:p>
            <a:r>
              <a:rPr lang="fr-FR" sz="2800" dirty="0" err="1"/>
              <a:t>Result</a:t>
            </a:r>
            <a:r>
              <a:rPr lang="fr-FR" sz="2800" dirty="0"/>
              <a:t>:  </a:t>
            </a:r>
          </a:p>
          <a:p>
            <a:pPr marL="0" lvl="0" indent="0">
              <a:buNone/>
            </a:pPr>
            <a:endParaRPr lang="en-GB" sz="2000" b="0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637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Motion: WUR Study Group Extension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Grant the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extension of the</a:t>
            </a:r>
            <a:r>
              <a:rPr lang="en-US" altLang="en-US" dirty="0" smtClean="0"/>
              <a:t> </a:t>
            </a:r>
            <a:r>
              <a:rPr lang="en-US" altLang="en-US" dirty="0" smtClean="0"/>
              <a:t>IEEE 802.11 Wake-up Radio Study Group (WUR SG)</a:t>
            </a:r>
          </a:p>
          <a:p>
            <a:endParaRPr lang="en-US" altLang="en-US" dirty="0" smtClean="0"/>
          </a:p>
          <a:p>
            <a:r>
              <a:rPr lang="en-GB" altLang="en-US" dirty="0" smtClean="0"/>
              <a:t>Moved: Adrian Stephens</a:t>
            </a:r>
          </a:p>
          <a:p>
            <a:r>
              <a:rPr lang="en-GB" altLang="en-US" dirty="0" smtClean="0"/>
              <a:t>Seconded: Jon Rosdahl</a:t>
            </a:r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</a:t>
            </a:r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WG result:</a:t>
            </a:r>
          </a:p>
          <a:p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C527C52-71E5-4337-895C-8B2D42FF2D9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456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beginning of the Friday 802 EC meeting (plenary only)</a:t>
            </a:r>
          </a:p>
          <a:p>
            <a:pPr lvl="1"/>
            <a:r>
              <a:rPr lang="en-US" dirty="0" smtClean="0"/>
              <a:t>R5: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Updated PAR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sz="2000" dirty="0" smtClean="0"/>
              <a:t>Approve forwarding the IEEE 802.11ba PAR documentation in </a:t>
            </a:r>
            <a:r>
              <a:rPr lang="en-GB" altLang="en-US" sz="2000" dirty="0" smtClean="0">
                <a:hlinkClick r:id="rId3"/>
              </a:rPr>
              <a:t>https://mentor.ieee.org/802.11/dcn/16/11-16-1045-09-0wur-a-par-proposal-wur-sg.docx</a:t>
            </a:r>
            <a:r>
              <a:rPr lang="en-GB" altLang="en-US" sz="2000" dirty="0" smtClean="0"/>
              <a:t> </a:t>
            </a:r>
            <a:r>
              <a:rPr lang="en-US" sz="2000" dirty="0" smtClean="0"/>
              <a:t> to </a:t>
            </a:r>
            <a:r>
              <a:rPr lang="en-US" sz="2000" dirty="0" err="1" smtClean="0"/>
              <a:t>NesCom</a:t>
            </a:r>
            <a:endParaRPr lang="en-US" sz="2000" dirty="0" smtClean="0"/>
          </a:p>
          <a:p>
            <a:pPr eaLnBrk="1" fontAlgn="t" hangingPunct="1"/>
            <a:r>
              <a:rPr lang="en-US" sz="2000" dirty="0" smtClean="0"/>
              <a:t>Approve CSD documentation in </a:t>
            </a:r>
            <a:r>
              <a:rPr lang="en-GB" altLang="en-US" sz="2000" dirty="0" smtClean="0">
                <a:hlinkClick r:id="rId4"/>
              </a:rPr>
              <a:t>https://mentor.ieee.org/802.11/dcn/16/11-16-0936-04-0wur-a-csd-proposal-for-wake-up-radio-wur.docx</a:t>
            </a:r>
            <a:r>
              <a:rPr lang="en-GB" altLang="en-US" sz="2000" dirty="0" smtClean="0"/>
              <a:t> </a:t>
            </a:r>
          </a:p>
          <a:p>
            <a:pPr eaLnBrk="1" fontAlgn="t" hangingPunct="1"/>
            <a:r>
              <a:rPr lang="en-US" sz="2000" dirty="0" smtClean="0"/>
              <a:t>In the WG, PAR (y/n/a): 119/0/14; CSD (y/n/a): 115/0/11</a:t>
            </a:r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Moved: Adrian Stephens</a:t>
            </a:r>
          </a:p>
          <a:p>
            <a:r>
              <a:rPr lang="en-GB" altLang="en-US" sz="2000" dirty="0" smtClean="0"/>
              <a:t>Seconded: Jon Rosdahl</a:t>
            </a:r>
          </a:p>
          <a:p>
            <a:r>
              <a:rPr lang="en-GB" altLang="en-US" sz="2000" dirty="0" smtClean="0"/>
              <a:t>Result:</a:t>
            </a:r>
          </a:p>
          <a:p>
            <a:endParaRPr lang="en-GB" altLang="en-US" sz="2000" dirty="0" smtClean="0"/>
          </a:p>
          <a:p>
            <a:pPr marL="0" indent="0">
              <a:buNone/>
            </a:pPr>
            <a:endParaRPr lang="en-GB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085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38100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400" b="1" dirty="0" smtClean="0"/>
              <a:t>Approve </a:t>
            </a:r>
            <a:r>
              <a:rPr lang="en-AU" sz="2400" b="1" dirty="0" smtClean="0">
                <a:hlinkClick r:id="rId3"/>
              </a:rPr>
              <a:t>11-16-1493-04</a:t>
            </a:r>
            <a:r>
              <a:rPr lang="en-AU" sz="2400" b="1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en-AU" sz="2400" b="1" dirty="0" smtClean="0"/>
              <a:t> as liaison to </a:t>
            </a:r>
            <a:r>
              <a:rPr lang="en-AU" sz="2400" b="1" dirty="0"/>
              <a:t>3GPP RAN1 in response to their request that IEEE 802.11 adopt an ED of -</a:t>
            </a:r>
            <a:r>
              <a:rPr lang="en-AU" sz="2400" b="1" dirty="0" smtClean="0"/>
              <a:t>72dBm, granting the </a:t>
            </a:r>
            <a:r>
              <a:rPr lang="en-AU" sz="2400" b="1" dirty="0" smtClean="0"/>
              <a:t>LMSC </a:t>
            </a:r>
            <a:r>
              <a:rPr lang="en-AU" sz="2400" b="1" dirty="0" smtClean="0"/>
              <a:t>chair </a:t>
            </a:r>
            <a:r>
              <a:rPr lang="en-AU" sz="2400" b="1" dirty="0"/>
              <a:t>editorial license</a:t>
            </a:r>
            <a:r>
              <a:rPr lang="en-AU" sz="2400" b="1" dirty="0" smtClean="0"/>
              <a:t>.</a:t>
            </a:r>
          </a:p>
          <a:p>
            <a:pPr marL="457200" lvl="1" indent="0">
              <a:buNone/>
            </a:pPr>
            <a:endParaRPr lang="en-AU" sz="2400" b="1" dirty="0"/>
          </a:p>
          <a:p>
            <a:pPr lvl="1"/>
            <a:r>
              <a:rPr lang="en-AU" sz="2400" b="1" dirty="0" smtClean="0"/>
              <a:t>Moved: Adrian Stephens</a:t>
            </a:r>
          </a:p>
          <a:p>
            <a:pPr lvl="1"/>
            <a:r>
              <a:rPr lang="en-AU" sz="2400" b="1" dirty="0" smtClean="0"/>
              <a:t>Seconded: Jon Rosdahl</a:t>
            </a:r>
          </a:p>
          <a:p>
            <a:pPr lvl="1"/>
            <a:r>
              <a:rPr lang="en-AU" sz="2400" b="1" dirty="0" smtClean="0"/>
              <a:t>Result:</a:t>
            </a:r>
          </a:p>
          <a:p>
            <a:pPr lvl="1"/>
            <a:endParaRPr lang="en-AU" sz="2400" b="1" dirty="0" smtClean="0"/>
          </a:p>
          <a:p>
            <a:pPr lvl="1"/>
            <a:r>
              <a:rPr lang="en-AU" b="1" dirty="0" smtClean="0"/>
              <a:t>In the 802.11 WG: y/n/a: </a:t>
            </a:r>
            <a:r>
              <a:rPr lang="en-AU" b="1" dirty="0" smtClean="0"/>
              <a:t>94/2/28 </a:t>
            </a:r>
            <a:endParaRPr lang="en-AU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676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38100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 smtClean="0">
                <a:hlinkClick r:id="rId3"/>
              </a:rPr>
              <a:t>11-16-1493-04</a:t>
            </a:r>
            <a:r>
              <a:rPr lang="en-AU" sz="2800" b="1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en-AU" sz="2800" b="1" dirty="0" smtClean="0"/>
              <a:t>to </a:t>
            </a:r>
            <a:r>
              <a:rPr lang="en-AU" sz="2800" b="1" dirty="0"/>
              <a:t>3GPP RAN1 in response to their request that IEEE 802.11 adopt an ED of -</a:t>
            </a:r>
            <a:r>
              <a:rPr lang="en-AU" sz="2800" b="1" dirty="0" smtClean="0"/>
              <a:t>72dBm, granting the IEEE </a:t>
            </a:r>
            <a:r>
              <a:rPr lang="en-AU" sz="2800" b="1" dirty="0"/>
              <a:t>802.11 WG </a:t>
            </a:r>
            <a:r>
              <a:rPr lang="en-AU" sz="2800" b="1" dirty="0" smtClean="0"/>
              <a:t>chair </a:t>
            </a:r>
            <a:r>
              <a:rPr lang="en-AU" sz="2800" b="1" dirty="0"/>
              <a:t>editorial license.</a:t>
            </a:r>
          </a:p>
          <a:p>
            <a:pPr lvl="1"/>
            <a:r>
              <a:rPr lang="en-AU" sz="2800" b="1" dirty="0"/>
              <a:t>Moved</a:t>
            </a:r>
            <a:r>
              <a:rPr lang="en-AU" sz="2800" b="1" dirty="0" smtClean="0"/>
              <a:t>: Andrew Myles</a:t>
            </a:r>
            <a:endParaRPr lang="en-AU" sz="2800" b="1" dirty="0"/>
          </a:p>
          <a:p>
            <a:pPr lvl="1"/>
            <a:r>
              <a:rPr lang="en-AU" sz="2800" b="1" dirty="0"/>
              <a:t>Seconded</a:t>
            </a:r>
            <a:r>
              <a:rPr lang="en-AU" sz="2800" b="1" dirty="0" smtClean="0"/>
              <a:t>: Jim </a:t>
            </a:r>
            <a:r>
              <a:rPr lang="en-AU" sz="2800" b="1" dirty="0" err="1" smtClean="0"/>
              <a:t>Petranovich</a:t>
            </a:r>
            <a:endParaRPr lang="en-AU" sz="2800" b="1" dirty="0"/>
          </a:p>
          <a:p>
            <a:pPr lvl="1"/>
            <a:r>
              <a:rPr lang="en-AU" sz="2800" b="1" dirty="0"/>
              <a:t>Result</a:t>
            </a:r>
            <a:r>
              <a:rPr lang="en-AU" sz="2800" b="1" dirty="0" smtClean="0"/>
              <a:t>: 94-2-28 Passes</a:t>
            </a:r>
            <a:endParaRPr lang="en-AU" sz="2800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37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Communications Topic Interest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305800" cy="3505200"/>
          </a:xfrm>
        </p:spPr>
        <p:txBody>
          <a:bodyPr/>
          <a:lstStyle/>
          <a:p>
            <a:r>
              <a:rPr lang="en-US" altLang="en-US" sz="2800" dirty="0" smtClean="0"/>
              <a:t>Approve formation of a Topic Interest Group on the topic of light communication to further clarify technical aspects of the proposal</a:t>
            </a:r>
          </a:p>
          <a:p>
            <a:r>
              <a:rPr lang="en-US" altLang="en-US" sz="2800" dirty="0" smtClean="0"/>
              <a:t>Moved: Vinko Erceg</a:t>
            </a:r>
          </a:p>
          <a:p>
            <a:r>
              <a:rPr lang="en-US" altLang="en-US" sz="2800" dirty="0" smtClean="0"/>
              <a:t>Seconded: Andrew Myles</a:t>
            </a:r>
          </a:p>
          <a:p>
            <a:r>
              <a:rPr lang="en-US" altLang="en-US" sz="2800" dirty="0" smtClean="0"/>
              <a:t>Result: 70-13-58 Passes</a:t>
            </a:r>
            <a:endParaRPr lang="en-GB" altLang="en-US" sz="24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345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Updated PAR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PAR contained in the document referenced below meets IEEE-SA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PAR contained in [doc:802.11-16/1045r9] be approved and submit to IEEE 802 EC for approval to submit to </a:t>
            </a:r>
            <a:r>
              <a:rPr lang="en-GB" altLang="en-US" sz="2000" b="0" dirty="0" err="1" smtClean="0"/>
              <a:t>NesCom</a:t>
            </a:r>
            <a:r>
              <a:rPr lang="en-GB" altLang="en-US" sz="2000" b="0" dirty="0" smtClean="0"/>
              <a:t>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VK Jones</a:t>
            </a:r>
          </a:p>
          <a:p>
            <a:r>
              <a:rPr lang="en-GB" altLang="en-US" sz="2000" dirty="0" smtClean="0"/>
              <a:t>Result: 119-0-14 Passes</a:t>
            </a:r>
          </a:p>
          <a:p>
            <a:endParaRPr lang="en-GB" altLang="en-US" sz="2000" dirty="0"/>
          </a:p>
          <a:p>
            <a:r>
              <a:rPr lang="en-GB" altLang="en-US" sz="2000" dirty="0" smtClean="0"/>
              <a:t>WUR SG result: Moved:, 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r>
              <a:rPr lang="en-GB" altLang="en-US" sz="2000" dirty="0" smtClean="0"/>
              <a:t>, Seconded:</a:t>
            </a:r>
            <a:r>
              <a:rPr lang="en-US" altLang="en-US" sz="2000" dirty="0" smtClean="0"/>
              <a:t>Leif </a:t>
            </a:r>
            <a:r>
              <a:rPr lang="en-US" altLang="en-US" sz="2000" dirty="0" err="1" smtClean="0"/>
              <a:t>Wilhelmsson</a:t>
            </a:r>
            <a:r>
              <a:rPr lang="en-US" altLang="en-US" sz="2000" dirty="0" smtClean="0"/>
              <a:t>, </a:t>
            </a:r>
            <a:r>
              <a:rPr lang="en-GB" altLang="en-US" sz="2000" dirty="0" smtClean="0"/>
              <a:t>Result: Y: 34, N: 0, A: 1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049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CSD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CSD contained in the document referenced below meets IEEE 802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CSD contained in [doc:802.11-16/936r4] be approved and submitted to IEEE 802 EC for approval.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</a:t>
            </a:r>
            <a:r>
              <a:rPr lang="en-GB" altLang="en-US" sz="2000" dirty="0" err="1" smtClean="0"/>
              <a:t>Yunsong</a:t>
            </a:r>
            <a:r>
              <a:rPr lang="en-GB" altLang="en-US" sz="2000" dirty="0" smtClean="0"/>
              <a:t> Yang</a:t>
            </a:r>
          </a:p>
          <a:p>
            <a:r>
              <a:rPr lang="en-GB" altLang="en-US" sz="2000" dirty="0" smtClean="0"/>
              <a:t>Seconded: Guido Hiertz</a:t>
            </a:r>
          </a:p>
          <a:p>
            <a:r>
              <a:rPr lang="en-GB" altLang="en-US" sz="2000" dirty="0" smtClean="0"/>
              <a:t>Result: 115-0-11 Passes</a:t>
            </a:r>
          </a:p>
          <a:p>
            <a:r>
              <a:rPr lang="en-GB" altLang="en-US" sz="2000" dirty="0" smtClean="0"/>
              <a:t>WUR SG result: Moved:,  </a:t>
            </a:r>
            <a:r>
              <a:rPr lang="en-GB" altLang="en-US" sz="2000" dirty="0" err="1" smtClean="0"/>
              <a:t>Yongho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Seok</a:t>
            </a:r>
            <a:r>
              <a:rPr lang="en-GB" altLang="en-US" sz="2000" dirty="0" smtClean="0"/>
              <a:t>, Seconded:, Bin Tian, Result: Y: 28, N:0, A:0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423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PAR comment responses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0" dirty="0" smtClean="0"/>
              <a:t>Approve the comment responses as indicated </a:t>
            </a:r>
            <a:r>
              <a:rPr lang="en-US" altLang="en-US" sz="2000" b="0" dirty="0"/>
              <a:t>in </a:t>
            </a:r>
            <a:r>
              <a:rPr lang="en-US" altLang="en-US" sz="2000" b="0" dirty="0">
                <a:hlinkClick r:id="rId3"/>
              </a:rPr>
              <a:t>https://</a:t>
            </a:r>
            <a:r>
              <a:rPr lang="en-US" altLang="en-US" sz="2000" b="0" dirty="0" smtClean="0">
                <a:hlinkClick r:id="rId3"/>
              </a:rPr>
              <a:t>mentor.ieee.org/802.11/dcn/16/11-16-1528-00-0wur-comments-on-wur-sg-par-and-csd.ppt</a:t>
            </a:r>
            <a:r>
              <a:rPr lang="en-US" altLang="en-US" sz="2000" b="0" dirty="0" smtClean="0"/>
              <a:t> </a:t>
            </a:r>
            <a:endParaRPr lang="en-GB" altLang="en-US" sz="2000" b="0" dirty="0" smtClean="0"/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endParaRPr lang="en-GB" altLang="en-US" sz="2000" dirty="0" smtClean="0"/>
          </a:p>
          <a:p>
            <a:r>
              <a:rPr lang="en-GB" altLang="en-US" sz="2000" dirty="0" smtClean="0"/>
              <a:t>Result: 103-0-10 Passes</a:t>
            </a:r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5105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108927</TotalTime>
  <Words>1613</Words>
  <Application>Microsoft Office PowerPoint</Application>
  <PresentationFormat>On-screen Show (4:3)</PresentationFormat>
  <Paragraphs>334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November 2016 WG Motions</vt:lpstr>
      <vt:lpstr>Abstract</vt:lpstr>
      <vt:lpstr>Wednesday</vt:lpstr>
      <vt:lpstr>Liaison response to 3GPP RAN1</vt:lpstr>
      <vt:lpstr>Light Communications Topic Interest Group formation</vt:lpstr>
      <vt:lpstr>Motion – WUR Updated PAR</vt:lpstr>
      <vt:lpstr>Motion – WUR CSD</vt:lpstr>
      <vt:lpstr>Motion – WUR PAR comment responses</vt:lpstr>
      <vt:lpstr>Friday</vt:lpstr>
      <vt:lpstr>PowerPoint Presentation</vt:lpstr>
      <vt:lpstr>TGaj Working Group LB D4.0</vt:lpstr>
      <vt:lpstr>TGak Working Group LB D3.0</vt:lpstr>
      <vt:lpstr>TGax Working Group LB D1.0</vt:lpstr>
      <vt:lpstr>TGax Coexistence Assurance Document</vt:lpstr>
      <vt:lpstr>Liaison response to 3GPP RAN4</vt:lpstr>
      <vt:lpstr>Motion: WUR Study Group Extension</vt:lpstr>
      <vt:lpstr>Liaison response to 3GPP RAN4</vt:lpstr>
      <vt:lpstr>Friday – EC Motions</vt:lpstr>
      <vt:lpstr>Motion: WUR Study Group Extension</vt:lpstr>
      <vt:lpstr>Motion – WUR Updated PAR</vt:lpstr>
      <vt:lpstr>Liaison response to 3GPP RAN1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2016 IEEE 802.11 WG motions</cp:keywords>
  <cp:lastModifiedBy>Dorothy Stanley</cp:lastModifiedBy>
  <cp:revision>2181</cp:revision>
  <cp:lastPrinted>1998-02-10T13:28:06Z</cp:lastPrinted>
  <dcterms:created xsi:type="dcterms:W3CDTF">1998-02-10T13:07:52Z</dcterms:created>
  <dcterms:modified xsi:type="dcterms:W3CDTF">2016-11-11T04:52:26Z</dcterms:modified>
</cp:coreProperties>
</file>