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346" r:id="rId2"/>
    <p:sldId id="2347" r:id="rId3"/>
    <p:sldId id="2312" r:id="rId4"/>
    <p:sldId id="2371" r:id="rId5"/>
    <p:sldId id="2375" r:id="rId6"/>
    <p:sldId id="2348" r:id="rId7"/>
    <p:sldId id="2360" r:id="rId8"/>
    <p:sldId id="2350" r:id="rId9"/>
    <p:sldId id="2313" r:id="rId10"/>
    <p:sldId id="2355" r:id="rId11"/>
    <p:sldId id="2372" r:id="rId12"/>
    <p:sldId id="2288" r:id="rId13"/>
    <p:sldId id="2345" r:id="rId14"/>
    <p:sldId id="2353" r:id="rId15"/>
    <p:sldId id="2354" r:id="rId16"/>
    <p:sldId id="2359" r:id="rId17"/>
    <p:sldId id="2361" r:id="rId18"/>
    <p:sldId id="2363" r:id="rId19"/>
    <p:sldId id="2376" r:id="rId20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FA"/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>
        <p:scale>
          <a:sx n="90" d="100"/>
          <a:sy n="90" d="100"/>
        </p:scale>
        <p:origin x="-972" y="13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802.11-16/1311r1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802.11-16/1311r1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802.11-16/1311r1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2016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802.11-16/1311r1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November 2016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802.11-16/1311r1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November 2016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802.11-16/1311r1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802.11-16/1311r1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November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14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802.11-16/1311r1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November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802.11-16/1311r1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November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802.11-16/1311r1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E85995D1-15D8-48DC-86C1-E4500AB8050E}" type="slidenum">
              <a:rPr lang="en-US" altLang="en-US" sz="1200" smtClean="0"/>
              <a:pPr/>
              <a:t>19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802.11-16/1311r1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2016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November 2016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November 2016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802.11-16/1311r1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November 2016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802.11-16/1311r1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86346" y="302439"/>
            <a:ext cx="327025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802.11-16/1311r1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535-07-00ax-comments-on-tgax-d0-1.xls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338-00-0000-liaison-from-3gpp-ran4-on-rtt-measurement-accuracy.doc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355-04-0arc-mib-truthvalue-usage-patterns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6/11-16-1436-00-0arc-yang-modelling-and-netconf-protocol-discussion.pptx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6/ec-16-0152-00-00EC-ieee-p802-3cg-draft-par.pdf" TargetMode="External"/><Relationship Id="rId13" Type="http://schemas.openxmlformats.org/officeDocument/2006/relationships/hyperlink" Target="https://mentor.ieee.org/802.19/dcn/16/19-16-0130-04-Auto-csd-document.docx" TargetMode="External"/><Relationship Id="rId3" Type="http://schemas.openxmlformats.org/officeDocument/2006/relationships/hyperlink" Target="http://www.ieee802.org/1/files/public/docs2016/802c-thaler-PAR-Mod-0916.pdf" TargetMode="External"/><Relationship Id="rId7" Type="http://schemas.openxmlformats.org/officeDocument/2006/relationships/hyperlink" Target="http://www.ieee802.org/1/files/public/docs2016/cs-LRP-draft-CSD-0916-v03.pdf" TargetMode="External"/><Relationship Id="rId12" Type="http://schemas.openxmlformats.org/officeDocument/2006/relationships/hyperlink" Target="https://mentor.ieee.org/802.19/dcn/16/19-16-0162-00-0000-p802-19-2-par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ieee802.org/1/files/public/docs2016/cs-LRP-draft-PAR-0916-v03.pdf" TargetMode="External"/><Relationship Id="rId11" Type="http://schemas.openxmlformats.org/officeDocument/2006/relationships/hyperlink" Target="https://mentor.ieee.org/802.11/dcn/16/11-16-0936-03-0wur-a-csd-proposal-for-wake-up-radio-wur.docx" TargetMode="External"/><Relationship Id="rId5" Type="http://schemas.openxmlformats.org/officeDocument/2006/relationships/hyperlink" Target="http://ieee802.org/1/files/public/docs2016/ar-seaman-rev-draft-csd-0916-v02.pdf" TargetMode="External"/><Relationship Id="rId10" Type="http://schemas.openxmlformats.org/officeDocument/2006/relationships/hyperlink" Target="https://mentor.ieee.org/802.11/dcn/16/11-16-1045-06-0wur-a-par-proposal-wur-sg.docx" TargetMode="External"/><Relationship Id="rId4" Type="http://schemas.openxmlformats.org/officeDocument/2006/relationships/hyperlink" Target="http://ieee802.org/1/files/public/docs2016/ar-seaman-rev-draft-par-0916-v02.pdf" TargetMode="External"/><Relationship Id="rId9" Type="http://schemas.openxmlformats.org/officeDocument/2006/relationships/hyperlink" Target="https://mentor.ieee.org/802-ec/dcn/16/ec-16-0153-00-00EC-ieee-p802-3cg-draft-csd.pd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2016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2016-11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2016-11-06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625325"/>
              </p:ext>
            </p:extLst>
          </p:nvPr>
        </p:nvGraphicFramePr>
        <p:xfrm>
          <a:off x="520700" y="2286000"/>
          <a:ext cx="8102600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7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86000"/>
                        <a:ext cx="8102600" cy="247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2016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November 2016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800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(11-16-1299) addressed this week will be: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Confirmed by 802 EC in Mar 2014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FDIS ballots</a:t>
            </a:r>
          </a:p>
          <a:p>
            <a:pPr>
              <a:defRPr/>
            </a:pPr>
            <a:r>
              <a:rPr lang="en-AU" dirty="0"/>
              <a:t>Review SC6 activities</a:t>
            </a:r>
          </a:p>
          <a:p>
            <a:pPr lvl="1">
              <a:defRPr/>
            </a:pPr>
            <a:r>
              <a:rPr lang="en-AU" dirty="0"/>
              <a:t>Prepare for next meeting in Feb 2017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2016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AU" altLang="en-US" dirty="0" smtClean="0"/>
              <a:t>IEEE </a:t>
            </a:r>
            <a:r>
              <a:rPr lang="en-AU" altLang="en-US" dirty="0"/>
              <a:t>802 has </a:t>
            </a:r>
            <a:r>
              <a:rPr lang="en-AU" altLang="en-US" dirty="0" smtClean="0"/>
              <a:t>59 </a:t>
            </a:r>
            <a:r>
              <a:rPr lang="en-AU" altLang="en-US" dirty="0"/>
              <a:t>standards in or through the PSDO pipeline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800600"/>
          </a:xfrm>
        </p:spPr>
        <p:txBody>
          <a:bodyPr lIns="91440" tIns="45720" rIns="91440" bIns="45720"/>
          <a:lstStyle/>
          <a:p>
            <a:r>
              <a:rPr lang="en-AU" altLang="en-US" dirty="0"/>
              <a:t>IEEE 802 has pushed 22 standards completely through the PSDO ratification process, with latest:</a:t>
            </a:r>
          </a:p>
          <a:p>
            <a:pPr lvl="1" eaLnBrk="1" fontAlgn="t" hangingPunct="1"/>
            <a:r>
              <a:rPr lang="en-AU" altLang="en-US" dirty="0"/>
              <a:t>802.1BA</a:t>
            </a:r>
          </a:p>
          <a:p>
            <a:pPr lvl="1" eaLnBrk="1" fontAlgn="t" hangingPunct="1"/>
            <a:r>
              <a:rPr lang="en-AU" altLang="en-US" dirty="0"/>
              <a:t>802.1BR</a:t>
            </a:r>
          </a:p>
          <a:p>
            <a:r>
              <a:rPr lang="en-AU" altLang="en-US" dirty="0"/>
              <a:t>IEEE 802 has 37 standards in the pipeline for ratification under the PSDO</a:t>
            </a:r>
          </a:p>
          <a:p>
            <a:pPr lvl="1"/>
            <a:r>
              <a:rPr lang="en-AU" altLang="en-US" dirty="0"/>
              <a:t>802.1: 10 standards</a:t>
            </a:r>
          </a:p>
          <a:p>
            <a:pPr lvl="1"/>
            <a:r>
              <a:rPr lang="en-AU" altLang="en-US" dirty="0"/>
              <a:t>802.3: 10 standards</a:t>
            </a:r>
          </a:p>
          <a:p>
            <a:pPr lvl="1"/>
            <a:r>
              <a:rPr lang="en-AU" altLang="en-US" dirty="0"/>
              <a:t>802.11: 9 standards</a:t>
            </a:r>
          </a:p>
          <a:p>
            <a:pPr lvl="1"/>
            <a:r>
              <a:rPr lang="en-AU" altLang="en-US" dirty="0"/>
              <a:t>802.15: 3 standards</a:t>
            </a:r>
          </a:p>
          <a:p>
            <a:pPr lvl="1"/>
            <a:r>
              <a:rPr lang="en-AU" altLang="en-US" dirty="0"/>
              <a:t>802.21: 2 standards</a:t>
            </a:r>
          </a:p>
          <a:p>
            <a:pPr lvl="1"/>
            <a:r>
              <a:rPr lang="en-AU" altLang="en-US" dirty="0"/>
              <a:t>802.22: 2 standards</a:t>
            </a:r>
          </a:p>
        </p:txBody>
      </p:sp>
    </p:spTree>
    <p:extLst>
      <p:ext uri="{BB962C8B-B14F-4D97-AF65-F5344CB8AC3E}">
        <p14:creationId xmlns:p14="http://schemas.microsoft.com/office/powerpoint/2010/main" val="75338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err="1" smtClean="0"/>
              <a:t>TGaj</a:t>
            </a:r>
            <a:r>
              <a:rPr lang="en-US" altLang="ja-JP" dirty="0" smtClean="0"/>
              <a:t>–</a:t>
            </a:r>
            <a:r>
              <a:rPr lang="en-US" dirty="0" smtClean="0"/>
              <a:t> November 2016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Current status: LB223 on </a:t>
            </a:r>
            <a:r>
              <a:rPr lang="en-US" altLang="zh-CN" dirty="0" err="1"/>
              <a:t>TGaj</a:t>
            </a:r>
            <a:r>
              <a:rPr lang="en-US" altLang="zh-CN" dirty="0"/>
              <a:t> D3.0 passed (89% approval and 21 comments received)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November meeting goals (5 timeslots):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Approve July meeting minutes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Resolution for comments </a:t>
            </a:r>
            <a:r>
              <a:rPr lang="en-US" altLang="zh-CN" dirty="0"/>
              <a:t>on </a:t>
            </a:r>
            <a:r>
              <a:rPr lang="en-US" dirty="0"/>
              <a:t>IEEE 802.11aj D3.0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>
                <a:cs typeface="Arial" panose="020B0604020202020204" pitchFamily="34" charset="0"/>
              </a:rPr>
              <a:t>Resolution for comments from Mandatory Draft Review 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>
                <a:cs typeface="Arial" panose="020B0604020202020204" pitchFamily="34" charset="0"/>
              </a:rPr>
              <a:t>Timeline update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>
                <a:sym typeface="Wingdings" panose="05000000000000000000" pitchFamily="2" charset="2"/>
              </a:rPr>
              <a:t>Plan for January 2017 meeting</a:t>
            </a:r>
            <a:endParaRPr lang="en-US" dirty="0"/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altLang="ja-JP" dirty="0" smtClean="0"/>
              <a:t>– November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7467600" cy="4648200"/>
          </a:xfrm>
        </p:spPr>
        <p:txBody>
          <a:bodyPr/>
          <a:lstStyle/>
          <a:p>
            <a:r>
              <a:rPr lang="en-US" dirty="0"/>
              <a:t>Since the September meeting</a:t>
            </a:r>
          </a:p>
          <a:p>
            <a:pPr marL="1009650" lvl="1" indent="-609600"/>
            <a:r>
              <a:rPr lang="en-US" dirty="0"/>
              <a:t>802.11ak </a:t>
            </a:r>
            <a:r>
              <a:rPr lang="en-US" dirty="0" smtClean="0"/>
              <a:t>draft </a:t>
            </a:r>
            <a:r>
              <a:rPr lang="en-US" dirty="0"/>
              <a:t>D2.5 </a:t>
            </a:r>
            <a:r>
              <a:rPr lang="en-US" dirty="0" smtClean="0"/>
              <a:t>will be posted shortly</a:t>
            </a:r>
            <a:endParaRPr lang="en-US" dirty="0"/>
          </a:p>
          <a:p>
            <a:pPr marL="1009650" lvl="1" indent="-609600"/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teleconference was held to discuss improvements of the 802.11ak Draft</a:t>
            </a:r>
            <a:r>
              <a:rPr lang="en-US" dirty="0" smtClean="0"/>
              <a:t>.</a:t>
            </a:r>
            <a:endParaRPr lang="en-US" dirty="0"/>
          </a:p>
          <a:p>
            <a:pPr marL="609600" indent="-609600"/>
            <a:r>
              <a:rPr lang="en-US" dirty="0"/>
              <a:t>November Goals:</a:t>
            </a:r>
          </a:p>
          <a:p>
            <a:pPr marL="1009650" lvl="1" indent="-609600">
              <a:buFont typeface="Times New Roman" pitchFamily="16" charset="0"/>
              <a:buChar char="–"/>
            </a:pPr>
            <a:r>
              <a:rPr lang="en-GB" dirty="0"/>
              <a:t>Finish the resolution of the remaining 12 unresolved comments from WG LB #218 and any other issues on P802.11ak Draft D2.0.</a:t>
            </a:r>
          </a:p>
          <a:p>
            <a:pPr marL="1009650" lvl="1" indent="-609600">
              <a:buFont typeface="Times New Roman" pitchFamily="16" charset="0"/>
              <a:buChar char="–"/>
            </a:pPr>
            <a:r>
              <a:rPr lang="en-GB" dirty="0"/>
              <a:t>Receive and discuss technical presentations.</a:t>
            </a:r>
          </a:p>
          <a:p>
            <a:pPr marL="1009650" lvl="1" indent="-609600">
              <a:buFont typeface="Times New Roman" pitchFamily="16" charset="0"/>
              <a:buChar char="–"/>
            </a:pPr>
            <a:r>
              <a:rPr lang="en-GB" dirty="0"/>
              <a:t>Go to re-circulation Ballot on P802.11ak.</a:t>
            </a:r>
          </a:p>
          <a:p>
            <a:pPr marL="609600" indent="-609600"/>
            <a:r>
              <a:rPr lang="en-US" dirty="0"/>
              <a:t>Agenda: See 11-16/1304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November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November 2016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14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TGaq</a:t>
            </a:r>
            <a:r>
              <a:rPr lang="en-US" altLang="en-US" dirty="0" smtClean="0"/>
              <a:t>– November 2016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Initial Sponsor Ballot (D7.0)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Closed 4</a:t>
            </a:r>
            <a:r>
              <a:rPr lang="en-GB" altLang="en-US" baseline="30000" dirty="0">
                <a:ea typeface="ＭＳ Ｐゴシック" pitchFamily="34" charset="-128"/>
              </a:rPr>
              <a:t>th</a:t>
            </a:r>
            <a:r>
              <a:rPr lang="en-GB" altLang="en-US" dirty="0">
                <a:ea typeface="ＭＳ Ｐゴシック" pitchFamily="34" charset="-128"/>
              </a:rPr>
              <a:t> November </a:t>
            </a:r>
            <a:r>
              <a:rPr lang="en-GB" altLang="en-US" dirty="0" smtClean="0">
                <a:ea typeface="ＭＳ Ｐゴシック" pitchFamily="34" charset="-128"/>
              </a:rPr>
              <a:t>2016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87% approval, 235 comments</a:t>
            </a:r>
          </a:p>
          <a:p>
            <a:pPr lvl="1">
              <a:defRPr/>
            </a:pPr>
            <a:r>
              <a:rPr lang="en-GB" altLang="en-US" dirty="0" smtClean="0">
                <a:ea typeface="ＭＳ Ｐゴシック" pitchFamily="34" charset="-128"/>
              </a:rPr>
              <a:t>Comment </a:t>
            </a:r>
            <a:r>
              <a:rPr lang="en-GB" altLang="en-US" dirty="0">
                <a:ea typeface="ＭＳ Ｐゴシック" pitchFamily="34" charset="-128"/>
              </a:rPr>
              <a:t>resolution this week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Review timeline</a:t>
            </a:r>
          </a:p>
          <a:p>
            <a:pPr marL="457200" lvl="1" indent="0">
              <a:buNone/>
              <a:defRPr/>
            </a:pPr>
            <a:endParaRPr lang="en-GB" altLang="en-US" i="1" dirty="0">
              <a:ea typeface="ＭＳ Ｐゴシック" pitchFamily="34" charset="-128"/>
            </a:endParaRP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Meetings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6 slots this week</a:t>
            </a:r>
            <a:endParaRPr lang="en-US" altLang="en-US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Agenda: 11-16/1316r1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November 2016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dirty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TGax</a:t>
            </a:r>
            <a:r>
              <a:rPr lang="en-US" altLang="en-US" dirty="0" smtClean="0"/>
              <a:t>– November 2016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057400"/>
            <a:ext cx="8305800" cy="4724400"/>
          </a:xfrm>
        </p:spPr>
        <p:txBody>
          <a:bodyPr lIns="91440" tIns="45720" rIns="91440" bIns="45720"/>
          <a:lstStyle/>
          <a:p>
            <a:r>
              <a:rPr lang="en-CA" sz="2000" dirty="0"/>
              <a:t>Comment Collection (CC) #23 on draft D0.1 closed on April 11.</a:t>
            </a:r>
          </a:p>
          <a:p>
            <a:pPr lvl="1"/>
            <a:r>
              <a:rPr lang="en-CA" sz="1800" dirty="0"/>
              <a:t>2919 comments were </a:t>
            </a:r>
            <a:r>
              <a:rPr lang="en-CA" sz="1800" dirty="0" smtClean="0"/>
              <a:t>received; see </a:t>
            </a:r>
            <a:r>
              <a:rPr lang="en-CA" sz="1800" dirty="0" smtClean="0">
                <a:hlinkClick r:id="rId3"/>
              </a:rPr>
              <a:t>https</a:t>
            </a:r>
            <a:r>
              <a:rPr lang="en-CA" sz="1800" dirty="0">
                <a:hlinkClick r:id="rId3"/>
              </a:rPr>
              <a:t>://mentor.ieee.org/802.11/dcn/16/11-16-0535-07-00ax-comments-on-tgax-d0-1.xlsx</a:t>
            </a:r>
            <a:r>
              <a:rPr lang="en-CA" sz="1800" dirty="0"/>
              <a:t> </a:t>
            </a:r>
          </a:p>
          <a:p>
            <a:r>
              <a:rPr lang="en-CA" sz="2000" dirty="0"/>
              <a:t>Comment resolution status:</a:t>
            </a:r>
          </a:p>
          <a:p>
            <a:pPr lvl="1"/>
            <a:r>
              <a:rPr lang="en-CA" sz="1800" dirty="0"/>
              <a:t>About 500 comments are to be resolved</a:t>
            </a:r>
          </a:p>
          <a:p>
            <a:r>
              <a:rPr lang="en-CA" sz="2000" dirty="0"/>
              <a:t>Since the last (September) F2F meeting the TG held “almost” a weekly </a:t>
            </a:r>
            <a:r>
              <a:rPr lang="en-CA" sz="2000" dirty="0" err="1" smtClean="0"/>
              <a:t>telecon</a:t>
            </a:r>
            <a:r>
              <a:rPr lang="en-CA" sz="2000" dirty="0" smtClean="0"/>
              <a:t>; </a:t>
            </a:r>
          </a:p>
          <a:p>
            <a:pPr lvl="1"/>
            <a:r>
              <a:rPr lang="en-CA" sz="1800" dirty="0" smtClean="0"/>
              <a:t>Over 11 submissions and 55 CIDs were discussed.</a:t>
            </a:r>
          </a:p>
          <a:p>
            <a:r>
              <a:rPr lang="en-CA" sz="2000" dirty="0" smtClean="0"/>
              <a:t>The </a:t>
            </a:r>
            <a:r>
              <a:rPr lang="en-CA" sz="2000" dirty="0"/>
              <a:t>plan for this meeting</a:t>
            </a:r>
          </a:p>
          <a:p>
            <a:pPr lvl="1"/>
            <a:r>
              <a:rPr lang="en-CA" sz="1800" dirty="0"/>
              <a:t>Complete the resolution of all comments received from CC #23.</a:t>
            </a:r>
          </a:p>
          <a:p>
            <a:pPr lvl="1"/>
            <a:r>
              <a:rPr lang="en-CA" sz="1800" dirty="0"/>
              <a:t>Approve the Coexistence Assurance document (11-16/1348)</a:t>
            </a:r>
          </a:p>
          <a:p>
            <a:pPr lvl="1"/>
            <a:r>
              <a:rPr lang="en-CA" sz="1800" dirty="0"/>
              <a:t>Pass a motion to prepare draft D1.0 and start a WG LB</a:t>
            </a:r>
          </a:p>
          <a:p>
            <a:r>
              <a:rPr lang="en-US" sz="2000" dirty="0"/>
              <a:t>Agenda for this meeting is available  in document 11-16/1310r0.</a:t>
            </a:r>
          </a:p>
          <a:p>
            <a:pPr marL="0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November 2016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TGay</a:t>
            </a:r>
            <a:r>
              <a:rPr lang="en-US" altLang="en-US" dirty="0" smtClean="0"/>
              <a:t>– November 2016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362200"/>
            <a:ext cx="7848600" cy="3352800"/>
          </a:xfrm>
        </p:spPr>
        <p:txBody>
          <a:bodyPr lIns="91440" tIns="45720" rIns="91440" bIns="45720"/>
          <a:lstStyle/>
          <a:p>
            <a:r>
              <a:rPr lang="en-CA" dirty="0"/>
              <a:t>Approval of meeting minutes of September 2016 interim</a:t>
            </a:r>
          </a:p>
          <a:p>
            <a:r>
              <a:rPr lang="en-CA" dirty="0"/>
              <a:t>Progress review</a:t>
            </a:r>
          </a:p>
          <a:p>
            <a:r>
              <a:rPr lang="en-CA" dirty="0"/>
              <a:t>Timeline update</a:t>
            </a:r>
          </a:p>
          <a:p>
            <a:r>
              <a:rPr lang="en-US" dirty="0"/>
              <a:t>Advance in Specification Framework Document</a:t>
            </a:r>
          </a:p>
          <a:p>
            <a:r>
              <a:rPr lang="en-CA" dirty="0"/>
              <a:t>Technical presentations</a:t>
            </a:r>
          </a:p>
          <a:p>
            <a:r>
              <a:rPr lang="en-US" dirty="0"/>
              <a:t>Agenda for this meeting is available in document 11-16/1288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altLang="ja-JP" dirty="0" smtClean="0"/>
              <a:t>– November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Next Generation Positioning 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495800"/>
          </a:xfrm>
        </p:spPr>
        <p:txBody>
          <a:bodyPr/>
          <a:lstStyle/>
          <a:p>
            <a:r>
              <a:rPr lang="en-US" sz="2000" dirty="0"/>
              <a:t>Current status: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800" dirty="0"/>
              <a:t>Open call for submissions to the Functional Requirements and Spec Framework documents.</a:t>
            </a:r>
          </a:p>
          <a:p>
            <a:pPr marL="1009650" lvl="1" indent="-609600"/>
            <a:endParaRPr lang="en-US" sz="1000" dirty="0"/>
          </a:p>
          <a:p>
            <a:r>
              <a:rPr lang="en-US" sz="2000" dirty="0"/>
              <a:t>Nov. Goals: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800" dirty="0"/>
              <a:t>Continue Functional Requirement Document working draft.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800" dirty="0"/>
              <a:t>Consider initial submissions to Spec Framework Document.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800" dirty="0"/>
              <a:t>Continue r</a:t>
            </a:r>
            <a:r>
              <a:rPr lang="en-US" altLang="en-US" sz="1800" dirty="0"/>
              <a:t>eview of technical submissions (performance analysis, technical approaches, positioning techniques etc.).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800" dirty="0"/>
              <a:t>Review and response to the 3GPP liaison on </a:t>
            </a:r>
            <a:r>
              <a:rPr lang="en-US" altLang="en-US" sz="1800" dirty="0" smtClean="0"/>
              <a:t/>
            </a:r>
            <a:br>
              <a:rPr lang="en-US" altLang="en-US" sz="1800" dirty="0" smtClean="0"/>
            </a:br>
            <a:r>
              <a:rPr lang="en-US" altLang="en-US" sz="1800" dirty="0" smtClean="0"/>
              <a:t>802.11 </a:t>
            </a:r>
            <a:r>
              <a:rPr lang="en-US" altLang="en-US" sz="1800" dirty="0"/>
              <a:t>based location </a:t>
            </a:r>
            <a:r>
              <a:rPr lang="en-US" altLang="en-US" sz="1800" dirty="0" smtClean="0"/>
              <a:t/>
            </a:r>
            <a:br>
              <a:rPr lang="en-US" altLang="en-US" sz="1800" dirty="0" smtClean="0"/>
            </a:br>
            <a:r>
              <a:rPr lang="en-US" altLang="en-US" sz="1800" dirty="0" smtClean="0"/>
              <a:t>performance </a:t>
            </a:r>
            <a:r>
              <a:rPr lang="en-US" altLang="en-US" sz="1800" dirty="0"/>
              <a:t>(</a:t>
            </a:r>
            <a:r>
              <a:rPr lang="en-US" sz="1800" dirty="0">
                <a:hlinkClick r:id="rId3"/>
              </a:rPr>
              <a:t>11-16/1338</a:t>
            </a:r>
            <a:r>
              <a:rPr lang="en-US" sz="1800" dirty="0"/>
              <a:t>). </a:t>
            </a:r>
            <a:endParaRPr lang="en-US" altLang="en-US" sz="1800" dirty="0"/>
          </a:p>
          <a:p>
            <a:pPr lvl="1">
              <a:buFont typeface="Times New Roman" pitchFamily="16" charset="0"/>
              <a:buChar char="•"/>
            </a:pPr>
            <a:endParaRPr lang="en-US" sz="1100" dirty="0"/>
          </a:p>
          <a:p>
            <a:r>
              <a:rPr lang="en-US" sz="2000" dirty="0"/>
              <a:t>Agenda: </a:t>
            </a:r>
            <a:r>
              <a:rPr lang="en-US" sz="2000" b="0" dirty="0"/>
              <a:t>refer to submission 11-16/1309.</a:t>
            </a:r>
          </a:p>
          <a:p>
            <a:endParaRPr lang="en-US" sz="20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November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17</a:t>
            </a:fld>
            <a:endParaRPr lang="en-US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568320"/>
              </p:ext>
            </p:extLst>
          </p:nvPr>
        </p:nvGraphicFramePr>
        <p:xfrm>
          <a:off x="5638800" y="4876800"/>
          <a:ext cx="3352800" cy="14633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58800"/>
                <a:gridCol w="558800"/>
                <a:gridCol w="558800"/>
                <a:gridCol w="558800"/>
                <a:gridCol w="558800"/>
                <a:gridCol w="558800"/>
              </a:tblGrid>
              <a:tr h="24135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MON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TUE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WED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THU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FRI</a:t>
                      </a:r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NGP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NGP</a:t>
                      </a:r>
                      <a:endParaRPr lang="en-US" sz="10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NGP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>
                    <a:solidFill>
                      <a:srgbClr val="EAEA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Eve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WUR Study Group</a:t>
            </a:r>
            <a:r>
              <a:rPr lang="en-US" altLang="ja-JP" dirty="0" smtClean="0"/>
              <a:t>– November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Wake Up Radio</a:t>
            </a:r>
            <a:br>
              <a:rPr lang="en-GB" sz="2800" b="0" dirty="0" smtClean="0"/>
            </a:br>
            <a:r>
              <a:rPr lang="en-GB" dirty="0" smtClean="0"/>
              <a:t>Chair: 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534400" cy="4495800"/>
          </a:xfrm>
        </p:spPr>
        <p:txBody>
          <a:bodyPr/>
          <a:lstStyle/>
          <a:p>
            <a:r>
              <a:rPr lang="en-US" altLang="en-US" dirty="0"/>
              <a:t>Since the last (September) F2F meeting</a:t>
            </a:r>
          </a:p>
          <a:p>
            <a:pPr lvl="1"/>
            <a:r>
              <a:rPr lang="en-US" altLang="en-US" dirty="0"/>
              <a:t>Completed the development of the PAR and CSD </a:t>
            </a:r>
          </a:p>
          <a:p>
            <a:pPr lvl="2"/>
            <a:r>
              <a:rPr lang="en-US" altLang="en-US" dirty="0"/>
              <a:t>PAR (11-16/1045r6) and CSD (11-16/936r3)</a:t>
            </a:r>
          </a:p>
          <a:p>
            <a:pPr lvl="1"/>
            <a:r>
              <a:rPr lang="en-US" altLang="en-US" dirty="0"/>
              <a:t>The PAR and CSD approved by the SG and 802.11 WG</a:t>
            </a:r>
          </a:p>
          <a:p>
            <a:r>
              <a:rPr lang="en-US" altLang="en-US" dirty="0"/>
              <a:t>Plan for this meeting</a:t>
            </a:r>
          </a:p>
          <a:p>
            <a:pPr lvl="1"/>
            <a:r>
              <a:rPr lang="en-US" altLang="en-US" dirty="0"/>
              <a:t>Review and resolve comments on PAR and CSD from other WGs and EC </a:t>
            </a:r>
          </a:p>
          <a:p>
            <a:pPr lvl="1"/>
            <a:r>
              <a:rPr lang="en-US" altLang="en-US" dirty="0"/>
              <a:t>Submit revised PAR/CSD for the WG approval in the mid-week plenary meeting</a:t>
            </a:r>
          </a:p>
          <a:p>
            <a:pPr lvl="1"/>
            <a:r>
              <a:rPr lang="en-US" altLang="en-US" dirty="0"/>
              <a:t>SG </a:t>
            </a:r>
            <a:r>
              <a:rPr lang="en-US" altLang="en-US" dirty="0" smtClean="0"/>
              <a:t>extension</a:t>
            </a:r>
            <a:endParaRPr lang="en-US" altLang="en-US" dirty="0"/>
          </a:p>
          <a:p>
            <a:pPr lvl="1"/>
            <a:r>
              <a:rPr lang="en-US" altLang="en-US" dirty="0"/>
              <a:t>Review timeline</a:t>
            </a:r>
          </a:p>
          <a:p>
            <a:r>
              <a:rPr lang="en-US" altLang="en-US" dirty="0"/>
              <a:t>Agenda can be found in doc: IEEE 802.11-16/1324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November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1625"/>
            <a:ext cx="1817687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November 2016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48B9604-0A2D-4855-9BB3-38563A9E29D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7772400" cy="1066800"/>
          </a:xfrm>
        </p:spPr>
        <p:txBody>
          <a:bodyPr lIns="91440" tIns="45720" rIns="91440" bIns="45720"/>
          <a:lstStyle/>
          <a:p>
            <a:pPr lvl="1"/>
            <a:r>
              <a:rPr lang="en-US" altLang="en-US" dirty="0" smtClean="0"/>
              <a:t>IEEE 802.11 PDED ad hoc – Nov 2016</a:t>
            </a:r>
            <a:br>
              <a:rPr lang="en-US" altLang="en-US" dirty="0" smtClean="0"/>
            </a:br>
            <a:r>
              <a:rPr lang="en-AU" sz="2800" b="0" dirty="0"/>
              <a:t>Preamble Detect Energy Detect 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GB" dirty="0"/>
              <a:t>Chair: </a:t>
            </a:r>
            <a:r>
              <a:rPr lang="en-GB" dirty="0" smtClean="0"/>
              <a:t>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209800"/>
            <a:ext cx="7696200" cy="41148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 smtClean="0"/>
              <a:t>Agenda items (11-16-1307) addressed this week will be:</a:t>
            </a:r>
          </a:p>
          <a:p>
            <a:pPr>
              <a:defRPr/>
            </a:pPr>
            <a:r>
              <a:rPr lang="en-AU" dirty="0" smtClean="0"/>
              <a:t>Review goals</a:t>
            </a:r>
          </a:p>
          <a:p>
            <a:pPr lvl="1">
              <a:defRPr/>
            </a:pPr>
            <a:r>
              <a:rPr lang="en-AU" dirty="0" smtClean="0"/>
              <a:t>Respond to 3GPP request that 802.11 use ED = -72dBm</a:t>
            </a:r>
          </a:p>
          <a:p>
            <a:pPr>
              <a:defRPr/>
            </a:pPr>
            <a:r>
              <a:rPr lang="en-AU" dirty="0" smtClean="0"/>
              <a:t>Review progress</a:t>
            </a:r>
          </a:p>
          <a:p>
            <a:pPr lvl="1">
              <a:defRPr/>
            </a:pPr>
            <a:r>
              <a:rPr lang="en-AU" dirty="0" smtClean="0"/>
              <a:t>Three teleconferences</a:t>
            </a:r>
          </a:p>
          <a:p>
            <a:pPr>
              <a:defRPr/>
            </a:pPr>
            <a:r>
              <a:rPr lang="en-AU" dirty="0" smtClean="0"/>
              <a:t>Potentially agree on direction</a:t>
            </a:r>
          </a:p>
          <a:p>
            <a:pPr lvl="1">
              <a:defRPr/>
            </a:pPr>
            <a:r>
              <a:rPr lang="en-AU" dirty="0" smtClean="0"/>
              <a:t>Likely will recommend the request is rejected</a:t>
            </a:r>
          </a:p>
          <a:p>
            <a:pPr>
              <a:defRPr/>
            </a:pPr>
            <a:r>
              <a:rPr lang="en-AU" dirty="0" smtClean="0"/>
              <a:t>Develop draft response</a:t>
            </a:r>
          </a:p>
          <a:p>
            <a:pPr lvl="1">
              <a:defRPr/>
            </a:pPr>
            <a:r>
              <a:rPr lang="en-AU" dirty="0" smtClean="0"/>
              <a:t>Maybe this time or maybe for January 2017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45829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2016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November 2016 session: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Wireless Next Generation </a:t>
            </a:r>
            <a:br>
              <a:rPr lang="en-US" altLang="en-US" sz="1800" kern="0" dirty="0"/>
            </a:br>
            <a:r>
              <a:rPr lang="en-US" altLang="en-US" sz="1800" kern="0" dirty="0"/>
              <a:t>(WNG)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>
                <a:solidFill>
                  <a:schemeClr val="bg2">
                    <a:lumMod val="75000"/>
                  </a:schemeClr>
                </a:solidFill>
              </a:rPr>
              <a:t>TGmc</a:t>
            </a:r>
            <a:r>
              <a:rPr lang="en-US" altLang="en-US" sz="1800" kern="0" dirty="0">
                <a:solidFill>
                  <a:schemeClr val="bg2">
                    <a:lumMod val="75000"/>
                  </a:schemeClr>
                </a:solidFill>
              </a:rPr>
              <a:t> (Revision</a:t>
            </a:r>
            <a:r>
              <a:rPr lang="en-US" altLang="en-US" sz="1800" kern="0" dirty="0" smtClean="0">
                <a:solidFill>
                  <a:schemeClr val="bg2">
                    <a:lumMod val="75000"/>
                  </a:schemeClr>
                </a:solidFill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>
                <a:solidFill>
                  <a:schemeClr val="bg2">
                    <a:lumMod val="75000"/>
                  </a:schemeClr>
                </a:solidFill>
              </a:rPr>
              <a:t>TGah</a:t>
            </a:r>
            <a:r>
              <a:rPr lang="en-US" altLang="en-US" sz="1800" kern="0" dirty="0">
                <a:solidFill>
                  <a:schemeClr val="bg2">
                    <a:lumMod val="75000"/>
                  </a:schemeClr>
                </a:solidFill>
              </a:rPr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 marL="0" indent="0">
              <a:buNone/>
            </a:pPr>
            <a:endParaRPr lang="en-US" altLang="en-US" sz="1800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>
                <a:solidFill>
                  <a:schemeClr val="bg2">
                    <a:lumMod val="75000"/>
                  </a:schemeClr>
                </a:solidFill>
              </a:rPr>
              <a:t>TGai</a:t>
            </a:r>
            <a:r>
              <a:rPr lang="en-US" altLang="en-US" sz="1800" kern="0" dirty="0">
                <a:solidFill>
                  <a:schemeClr val="bg2">
                    <a:lumMod val="75000"/>
                  </a:schemeClr>
                </a:solidFill>
              </a:rPr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TGaj</a:t>
            </a:r>
            <a:r>
              <a:rPr lang="en-US" altLang="en-US" sz="1800" kern="0" dirty="0"/>
              <a:t> (</a:t>
            </a:r>
            <a:r>
              <a:rPr lang="en-US" sz="1800" kern="0" dirty="0"/>
              <a:t>China millimeter wave</a:t>
            </a:r>
            <a:r>
              <a:rPr lang="en-US" altLang="en-US" sz="1800" kern="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Wake Up Radio (SG)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PDED Ad Hoc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November 2016</a:t>
            </a:r>
            <a:br>
              <a:rPr lang="en-US" dirty="0" smtClean="0"/>
            </a:br>
            <a:r>
              <a:rPr lang="en-US" dirty="0" smtClean="0"/>
              <a:t>Chairs: Peter Ecclesine,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2016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New amendment style discussion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09/1034r11</a:t>
            </a:r>
          </a:p>
          <a:p>
            <a:r>
              <a:rPr lang="en-US" dirty="0"/>
              <a:t>Build a list of Editor’s meeting discussion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Assigned Numbers Authority</a:t>
            </a:r>
            <a:r>
              <a:rPr lang="en-US" altLang="en-US" dirty="0" smtClean="0"/>
              <a:t>–</a:t>
            </a:r>
            <a:r>
              <a:rPr lang="en-US" dirty="0" smtClean="0"/>
              <a:t> Nov 2016</a:t>
            </a:r>
            <a:br>
              <a:rPr lang="en-US" dirty="0" smtClean="0"/>
            </a:br>
            <a:r>
              <a:rPr lang="en-US" dirty="0" smtClean="0"/>
              <a:t>ANA Lead: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2016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11-11/0270r36 (September 2016)</a:t>
            </a:r>
          </a:p>
          <a:p>
            <a:pPr eaLnBrk="1" hangingPunct="1"/>
            <a:r>
              <a:rPr lang="en-US" altLang="en-US" dirty="0"/>
              <a:t>Changes since last meeting: None</a:t>
            </a:r>
          </a:p>
          <a:p>
            <a:pPr eaLnBrk="1" hangingPunct="1"/>
            <a:r>
              <a:rPr lang="en-US" altLang="en-US" dirty="0"/>
              <a:t>Pending Changes: None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144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AANI SC –  November 2016</a:t>
            </a:r>
            <a:br>
              <a:rPr lang="en-US" altLang="en-US" dirty="0" smtClean="0"/>
            </a:br>
            <a:r>
              <a:rPr lang="en-US" sz="2800" b="0" dirty="0"/>
              <a:t>Advanced Access Network Interface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Joseph Levy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948220"/>
            <a:ext cx="8305800" cy="4869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dirty="0" smtClean="0"/>
              <a:t>Goals: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Determine 802.11 industries of interest for “IEEE “5G” Specification”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Continue to define/promote engagement with 3GPP RAN and SA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Tuesday 8 Nov AM2</a:t>
            </a:r>
            <a:r>
              <a:rPr lang="en-US" sz="2400" b="1" dirty="0"/>
              <a:t> </a:t>
            </a:r>
            <a:r>
              <a:rPr lang="en-US" altLang="en-US" sz="2400" b="1" dirty="0" smtClean="0"/>
              <a:t>10:30-12:30</a:t>
            </a:r>
            <a:endParaRPr lang="en-US" sz="2400" b="1" dirty="0" smtClean="0"/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Review activity related to the LS to 3GPP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Next steps regarding 3GPP IMT-2020 and next generation networks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Continue discussion on “IEEE “5G” Specification” activity to generate input for the Wednesday PM2 </a:t>
            </a:r>
            <a:r>
              <a:rPr lang="en-US" altLang="en-US" sz="2000" dirty="0" err="1"/>
              <a:t>OmniRAN</a:t>
            </a:r>
            <a:r>
              <a:rPr lang="en-US" altLang="en-US" sz="2000" dirty="0"/>
              <a:t> meeting. 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Thursday 10 Nov AM2 (10:30-12:30)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Review t</a:t>
            </a:r>
            <a:r>
              <a:rPr lang="en-US" altLang="en-US" sz="2000" dirty="0" smtClean="0"/>
              <a:t>he </a:t>
            </a:r>
            <a:r>
              <a:rPr lang="en-US" altLang="en-US" sz="2000" dirty="0"/>
              <a:t>discussions from the Wednesday PM2 </a:t>
            </a:r>
            <a:r>
              <a:rPr lang="en-US" altLang="en-US" sz="2000" dirty="0" err="1"/>
              <a:t>OmniRAN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meeting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Continue discussion on “IEEE “5G” Specification” activity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Continue discussion on 3GPP IMT-2020 and next generation networks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endParaRPr lang="en-US" altLang="en-US" sz="2000" dirty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16674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8915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SC– November 2016</a:t>
            </a:r>
            <a:br>
              <a:rPr lang="en-US" altLang="en-US" dirty="0" smtClean="0"/>
            </a:br>
            <a:r>
              <a:rPr lang="en-US" altLang="en-US" dirty="0" smtClean="0"/>
              <a:t>Chair – Mark Hamilton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686800" cy="4800600"/>
          </a:xfrm>
        </p:spPr>
        <p:txBody>
          <a:bodyPr/>
          <a:lstStyle/>
          <a:p>
            <a:pPr marL="342900" lvl="2" indent="-34290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2400" b="1" dirty="0"/>
              <a:t>Tuesday PM1, Wed AM1, Thurs AM1</a:t>
            </a:r>
          </a:p>
          <a:p>
            <a:pPr marL="342900" lvl="2" indent="-342900">
              <a:spcBef>
                <a:spcPts val="0"/>
              </a:spcBef>
              <a:defRPr/>
            </a:pPr>
            <a:r>
              <a:rPr lang="en-US" altLang="en-US" sz="2400" b="1" dirty="0"/>
              <a:t>Updates: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2000" dirty="0"/>
              <a:t>802.11 as a component/5G/IMT-2020 (discussion in AANI SC)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2000" dirty="0"/>
              <a:t>IEEE 1588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2000" dirty="0"/>
              <a:t>IETF/802 coordination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2000" dirty="0" err="1"/>
              <a:t>TGaq</a:t>
            </a:r>
            <a:r>
              <a:rPr lang="en-US" altLang="en-US" sz="2000" dirty="0"/>
              <a:t> architecture discussions</a:t>
            </a:r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sz="2400" b="1" dirty="0"/>
              <a:t>MIB attributes Design Pattern – in preparation for </a:t>
            </a:r>
            <a:r>
              <a:rPr lang="en-US" altLang="en-US" sz="2400" b="1" dirty="0" err="1"/>
              <a:t>REVmd</a:t>
            </a:r>
            <a:endParaRPr lang="en-US" altLang="en-US" sz="2400" b="1" dirty="0"/>
          </a:p>
          <a:p>
            <a:pPr lvl="1">
              <a:spcBef>
                <a:spcPts val="0"/>
              </a:spcBef>
              <a:defRPr/>
            </a:pPr>
            <a:r>
              <a:rPr lang="en-US" altLang="en-US" dirty="0">
                <a:ea typeface="ＭＳ Ｐゴシック" pitchFamily="34" charset="-128"/>
                <a:hlinkClick r:id="rId3"/>
              </a:rPr>
              <a:t>11-15/0355r4</a:t>
            </a:r>
            <a:r>
              <a:rPr lang="en-US" altLang="en-US" dirty="0">
                <a:ea typeface="ＭＳ Ｐゴシック" pitchFamily="34" charset="-128"/>
              </a:rPr>
              <a:t>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YANG/NETCONF modeling – also in preparation for </a:t>
            </a:r>
            <a:r>
              <a:rPr lang="en-US" dirty="0" err="1"/>
              <a:t>REVmd</a:t>
            </a:r>
            <a:endParaRPr lang="en-US" dirty="0"/>
          </a:p>
          <a:p>
            <a:pPr lvl="1" eaLnBrk="1" hangingPunct="1">
              <a:spcBef>
                <a:spcPts val="600"/>
              </a:spcBef>
              <a:defRPr/>
            </a:pPr>
            <a:r>
              <a:rPr lang="en-US" dirty="0">
                <a:hlinkClick r:id="rId4"/>
              </a:rPr>
              <a:t>11-16/1436r0</a:t>
            </a:r>
            <a:r>
              <a:rPr lang="en-US" dirty="0"/>
              <a:t> </a:t>
            </a:r>
          </a:p>
          <a:p>
            <a:pPr marL="342900" lvl="1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en-US" sz="2400" b="1" dirty="0"/>
              <a:t>Time permitting:</a:t>
            </a:r>
          </a:p>
          <a:p>
            <a:pPr marL="685800" lvl="2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en-US" sz="2000" dirty="0"/>
              <a:t>“What is an ESS</a:t>
            </a:r>
            <a:r>
              <a:rPr lang="en-US" altLang="en-US" sz="2000" dirty="0" smtClean="0"/>
              <a:t>?”, </a:t>
            </a:r>
            <a:r>
              <a:rPr lang="en-US" sz="2000" dirty="0" smtClean="0"/>
              <a:t>AP/DS/Portal </a:t>
            </a:r>
            <a:r>
              <a:rPr lang="en-US" sz="2000" dirty="0"/>
              <a:t>architecture and 802 concepts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dirty="0">
                <a:ea typeface="MS PGothic" panose="020B0600070205080204" pitchFamily="34" charset="-128"/>
              </a:rPr>
              <a:t>Joint session Thurs AM1 with </a:t>
            </a:r>
            <a:r>
              <a:rPr lang="en-US" altLang="en-US" dirty="0" err="1">
                <a:ea typeface="MS PGothic" panose="020B0600070205080204" pitchFamily="34" charset="-128"/>
              </a:rPr>
              <a:t>TGak</a:t>
            </a:r>
            <a:endParaRPr lang="en-US" altLang="en-US" dirty="0">
              <a:ea typeface="MS PGothic" panose="020B0600070205080204" pitchFamily="34" charset="-128"/>
            </a:endParaRP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2016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November 2016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231172"/>
            <a:ext cx="8153400" cy="461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/>
              <a:t>PARs under consideration:</a:t>
            </a:r>
          </a:p>
          <a:p>
            <a:pPr marL="685800" lvl="3" indent="-342900" eaLnBrk="0" hangingPunct="0">
              <a:spcBef>
                <a:spcPts val="0"/>
              </a:spcBef>
              <a:buChar char="–"/>
              <a:defRPr/>
            </a:pPr>
            <a:r>
              <a:rPr lang="en-US" sz="2000" dirty="0">
                <a:latin typeface="+mn-lt"/>
              </a:rPr>
              <a:t>802c - Amendment: Local Medium Access Control (MAC) Address Usage, </a:t>
            </a:r>
            <a:r>
              <a:rPr lang="en-US" sz="2000" dirty="0">
                <a:latin typeface="+mn-lt"/>
                <a:hlinkClick r:id="rId3"/>
              </a:rPr>
              <a:t>PAR Modification</a:t>
            </a:r>
            <a:endParaRPr lang="en-US" sz="2000" dirty="0">
              <a:latin typeface="+mn-lt"/>
            </a:endParaRPr>
          </a:p>
          <a:p>
            <a:pPr marL="685800" lvl="3" indent="-342900" eaLnBrk="0" hangingPunct="0">
              <a:spcBef>
                <a:spcPts val="0"/>
              </a:spcBef>
              <a:buChar char="–"/>
              <a:defRPr/>
            </a:pPr>
            <a:r>
              <a:rPr lang="en-US" sz="2000" dirty="0">
                <a:latin typeface="+mn-lt"/>
              </a:rPr>
              <a:t>802.1AR:  Standard - Secure Device Identity, </a:t>
            </a:r>
            <a:r>
              <a:rPr lang="en-US" sz="2000" dirty="0">
                <a:latin typeface="+mn-lt"/>
                <a:hlinkClick r:id="rId4"/>
              </a:rPr>
              <a:t>PAR</a:t>
            </a:r>
            <a:r>
              <a:rPr lang="en-US" sz="2000" dirty="0">
                <a:latin typeface="+mn-lt"/>
              </a:rPr>
              <a:t> and </a:t>
            </a:r>
            <a:r>
              <a:rPr lang="en-US" sz="2000" dirty="0">
                <a:latin typeface="+mn-lt"/>
                <a:hlinkClick r:id="rId5"/>
              </a:rPr>
              <a:t>CSD</a:t>
            </a:r>
            <a:endParaRPr lang="en-US" sz="2000" dirty="0">
              <a:latin typeface="+mn-lt"/>
            </a:endParaRPr>
          </a:p>
          <a:p>
            <a:pPr marL="685800" lvl="3" indent="-342900" eaLnBrk="0" hangingPunct="0">
              <a:spcBef>
                <a:spcPts val="0"/>
              </a:spcBef>
              <a:buChar char="–"/>
              <a:defRPr/>
            </a:pPr>
            <a:r>
              <a:rPr lang="en-US" sz="2000" dirty="0">
                <a:latin typeface="+mn-lt"/>
              </a:rPr>
              <a:t>802.1CS - Standard: Link-local Registration Protocol, </a:t>
            </a:r>
            <a:r>
              <a:rPr lang="en-US" sz="2000" dirty="0">
                <a:latin typeface="+mn-lt"/>
                <a:hlinkClick r:id="rId6"/>
              </a:rPr>
              <a:t>PAR</a:t>
            </a:r>
            <a:r>
              <a:rPr lang="en-US" sz="2000" dirty="0">
                <a:latin typeface="+mn-lt"/>
              </a:rPr>
              <a:t> and </a:t>
            </a:r>
            <a:r>
              <a:rPr lang="en-US" sz="2000" dirty="0">
                <a:latin typeface="+mn-lt"/>
                <a:hlinkClick r:id="rId7"/>
              </a:rPr>
              <a:t>CSD</a:t>
            </a:r>
            <a:endParaRPr lang="en-US" sz="2000" dirty="0">
              <a:latin typeface="+mn-lt"/>
            </a:endParaRPr>
          </a:p>
          <a:p>
            <a:pPr marL="685800" lvl="3" indent="-342900" eaLnBrk="0" hangingPunct="0">
              <a:spcBef>
                <a:spcPts val="0"/>
              </a:spcBef>
              <a:buChar char="–"/>
              <a:defRPr/>
            </a:pPr>
            <a:r>
              <a:rPr lang="en-US" sz="2000" dirty="0">
                <a:latin typeface="+mn-lt"/>
              </a:rPr>
              <a:t>802.3cg - Amendment: 10 Mb/s Operation over Single Balanced Twisted-pair Cabling and Associated Power Delivery , </a:t>
            </a:r>
            <a:r>
              <a:rPr lang="en-US" sz="2000" dirty="0">
                <a:latin typeface="+mn-lt"/>
                <a:hlinkClick r:id="rId8"/>
              </a:rPr>
              <a:t>PAR</a:t>
            </a:r>
            <a:r>
              <a:rPr lang="en-US" sz="2000" dirty="0">
                <a:latin typeface="+mn-lt"/>
              </a:rPr>
              <a:t> and </a:t>
            </a:r>
            <a:r>
              <a:rPr lang="en-US" sz="2000" dirty="0">
                <a:latin typeface="+mn-lt"/>
                <a:hlinkClick r:id="rId9"/>
              </a:rPr>
              <a:t>CSD</a:t>
            </a:r>
            <a:endParaRPr lang="en-US" sz="2000" dirty="0">
              <a:latin typeface="+mn-lt"/>
            </a:endParaRPr>
          </a:p>
          <a:p>
            <a:pPr marL="685800" lvl="3" indent="-342900" eaLnBrk="0" hangingPunct="0">
              <a:spcBef>
                <a:spcPts val="0"/>
              </a:spcBef>
              <a:buChar char="–"/>
              <a:defRPr/>
            </a:pPr>
            <a:r>
              <a:rPr lang="en-US" sz="2000" dirty="0">
                <a:latin typeface="+mn-lt"/>
              </a:rPr>
              <a:t>802.11 Amendment: Low-power wake-up radio operation, </a:t>
            </a:r>
            <a:r>
              <a:rPr lang="en-US" sz="2000" dirty="0">
                <a:latin typeface="+mn-lt"/>
                <a:hlinkClick r:id="rId10"/>
              </a:rPr>
              <a:t>PAR</a:t>
            </a:r>
            <a:r>
              <a:rPr lang="en-US" sz="2000" dirty="0">
                <a:latin typeface="+mn-lt"/>
              </a:rPr>
              <a:t> and </a:t>
            </a:r>
            <a:r>
              <a:rPr lang="en-US" sz="2000" dirty="0">
                <a:latin typeface="+mn-lt"/>
                <a:hlinkClick r:id="rId11"/>
              </a:rPr>
              <a:t>CSD</a:t>
            </a:r>
            <a:endParaRPr lang="en-US" sz="2000" dirty="0">
              <a:latin typeface="+mn-lt"/>
            </a:endParaRPr>
          </a:p>
          <a:p>
            <a:pPr marL="685800" lvl="3" indent="-342900" eaLnBrk="0" hangingPunct="0">
              <a:spcBef>
                <a:spcPts val="0"/>
              </a:spcBef>
              <a:buChar char="–"/>
              <a:defRPr/>
            </a:pPr>
            <a:r>
              <a:rPr lang="en-US" sz="2000" dirty="0">
                <a:latin typeface="+mn-lt"/>
              </a:rPr>
              <a:t>802.19.2 - Amendment: Coexistence of Unlicensed Wireless Systems in an Automotive Environment , </a:t>
            </a:r>
            <a:r>
              <a:rPr lang="en-US" sz="2000" dirty="0">
                <a:latin typeface="+mn-lt"/>
                <a:hlinkClick r:id="rId12"/>
              </a:rPr>
              <a:t>PAR</a:t>
            </a:r>
            <a:r>
              <a:rPr lang="en-US" sz="2000" dirty="0">
                <a:latin typeface="+mn-lt"/>
              </a:rPr>
              <a:t> and </a:t>
            </a:r>
            <a:r>
              <a:rPr lang="en-US" sz="2000" dirty="0">
                <a:latin typeface="+mn-lt"/>
                <a:hlinkClick r:id="rId13"/>
              </a:rPr>
              <a:t>CSD</a:t>
            </a:r>
            <a:endParaRPr lang="en-US" sz="2000" dirty="0">
              <a:latin typeface="+mn-lt"/>
            </a:endParaRPr>
          </a:p>
          <a:p>
            <a:pPr marL="285750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dirty="0" smtClean="0"/>
              <a:t>Meeting </a:t>
            </a:r>
            <a:r>
              <a:rPr lang="en-US" altLang="en-US" sz="2400" b="1" dirty="0"/>
              <a:t>times: Monday PM2, Tuesday AM2, Thursday AM2</a:t>
            </a:r>
          </a:p>
          <a:p>
            <a:pPr eaLnBrk="0" hangingPunct="0">
              <a:spcBef>
                <a:spcPct val="20000"/>
              </a:spcBef>
            </a:pPr>
            <a:endParaRPr lang="en-US" alt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802.11/.15 Regulatory SC </a:t>
            </a:r>
            <a:r>
              <a:rPr lang="en-US" altLang="en-US" dirty="0"/>
              <a:t>– </a:t>
            </a:r>
            <a:r>
              <a:rPr lang="en-US" altLang="en-US" dirty="0" smtClean="0"/>
              <a:t>Nov 2016</a:t>
            </a:r>
            <a:br>
              <a:rPr lang="en-US" altLang="en-US" dirty="0" smtClean="0"/>
            </a:br>
            <a:r>
              <a:rPr lang="en-US" altLang="en-US" dirty="0" smtClean="0"/>
              <a:t>Chair: Richard </a:t>
            </a:r>
            <a:r>
              <a:rPr lang="en-US" altLang="en-US" dirty="0"/>
              <a:t>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038600"/>
          </a:xfrm>
        </p:spPr>
        <p:txBody>
          <a:bodyPr/>
          <a:lstStyle/>
          <a:p>
            <a:pPr eaLnBrk="1" hangingPunct="1"/>
            <a:r>
              <a:rPr lang="en-US" altLang="en-US" dirty="0"/>
              <a:t>Regulatory SC Grand Finale (supposedly)</a:t>
            </a:r>
          </a:p>
          <a:p>
            <a:pPr eaLnBrk="1" hangingPunct="1"/>
            <a:r>
              <a:rPr lang="en-US" altLang="en-US" dirty="0"/>
              <a:t>Approve Warsaw minutes</a:t>
            </a:r>
          </a:p>
          <a:p>
            <a:pPr eaLnBrk="1" hangingPunct="1"/>
            <a:r>
              <a:rPr lang="en-US" altLang="en-US" dirty="0"/>
              <a:t>Discussion items</a:t>
            </a:r>
          </a:p>
          <a:p>
            <a:pPr lvl="1" eaLnBrk="1" hangingPunct="1"/>
            <a:r>
              <a:rPr lang="en-US" altLang="en-US" dirty="0"/>
              <a:t>FCC WRC-19 Advisory Committee progress</a:t>
            </a:r>
          </a:p>
          <a:p>
            <a:pPr lvl="1" eaLnBrk="1" hangingPunct="1"/>
            <a:r>
              <a:rPr lang="en-US" altLang="en-US" dirty="0"/>
              <a:t>ETSI BRAN and ERM TG11 standards</a:t>
            </a:r>
          </a:p>
          <a:p>
            <a:pPr lvl="1" eaLnBrk="1" hangingPunct="1"/>
            <a:r>
              <a:rPr lang="en-US" altLang="en-US" dirty="0"/>
              <a:t>The Radio Equipment Directive conundrum</a:t>
            </a:r>
          </a:p>
          <a:p>
            <a:pPr eaLnBrk="1" hangingPunct="1"/>
            <a:r>
              <a:rPr lang="en-US" altLang="en-US" dirty="0"/>
              <a:t>Actions required </a:t>
            </a:r>
          </a:p>
          <a:p>
            <a:pPr lvl="1" eaLnBrk="1" hangingPunct="1"/>
            <a:r>
              <a:rPr lang="en-US" altLang="en-US" dirty="0"/>
              <a:t>TBD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AOB and Adjourn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2016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November 2016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5493"/>
            <a:ext cx="8305800" cy="3674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Tuesday </a:t>
            </a:r>
            <a:r>
              <a:rPr lang="en-US" altLang="en-US" sz="2400" b="1" dirty="0"/>
              <a:t>8 Nov AM1 (08:00-10:00) </a:t>
            </a:r>
            <a:endParaRPr lang="en-US" altLang="en-US" sz="2400" b="1" dirty="0" smtClean="0"/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altLang="en-US" sz="2000" dirty="0">
                <a:latin typeface="+mn-lt"/>
              </a:rPr>
              <a:t>Approval of </a:t>
            </a:r>
            <a:r>
              <a:rPr lang="en-US" altLang="en-US" sz="2000" dirty="0" smtClean="0">
                <a:latin typeface="+mn-lt"/>
              </a:rPr>
              <a:t>minutes, Review </a:t>
            </a:r>
            <a:r>
              <a:rPr lang="en-US" altLang="en-US" sz="2000" dirty="0">
                <a:latin typeface="+mn-lt"/>
              </a:rPr>
              <a:t>of </a:t>
            </a:r>
            <a:r>
              <a:rPr lang="en-US" altLang="en-US" sz="2000" dirty="0" smtClean="0">
                <a:latin typeface="+mn-lt"/>
              </a:rPr>
              <a:t>objectives, Announcements</a:t>
            </a:r>
            <a:endParaRPr lang="en-US" altLang="en-US" sz="2000" dirty="0">
              <a:latin typeface="+mn-lt"/>
            </a:endParaRP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altLang="en-US" sz="2000" dirty="0" smtClean="0">
                <a:latin typeface="+mn-lt"/>
              </a:rPr>
              <a:t>Presentation: </a:t>
            </a:r>
            <a:r>
              <a:rPr lang="en-GB" sz="2000" dirty="0" smtClean="0">
                <a:latin typeface="+mn-lt"/>
              </a:rPr>
              <a:t>“</a:t>
            </a:r>
            <a:r>
              <a:rPr lang="en-GB" sz="2000" dirty="0">
                <a:latin typeface="+mn-lt"/>
              </a:rPr>
              <a:t>Privacy Considerations in 802.11 Networks” – Juan Carlos Zuniga, Mathieu </a:t>
            </a:r>
            <a:r>
              <a:rPr lang="en-GB" sz="2000" dirty="0" err="1" smtClean="0">
                <a:latin typeface="+mn-lt"/>
              </a:rPr>
              <a:t>Cunche</a:t>
            </a:r>
            <a:endParaRPr lang="en-GB" sz="2000" dirty="0" smtClean="0">
              <a:latin typeface="+mn-lt"/>
            </a:endParaRP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GB" sz="2000" dirty="0" smtClean="0">
                <a:latin typeface="+mn-lt"/>
              </a:rPr>
              <a:t>Presentation:  “</a:t>
            </a:r>
            <a:r>
              <a:rPr lang="en-GB" sz="2000" dirty="0" err="1" smtClean="0">
                <a:latin typeface="+mn-lt"/>
              </a:rPr>
              <a:t>LiFi</a:t>
            </a:r>
            <a:r>
              <a:rPr lang="en-GB" sz="2000" dirty="0" smtClean="0">
                <a:latin typeface="+mn-lt"/>
              </a:rPr>
              <a:t> Light Communication for 802.11” – Nikola </a:t>
            </a:r>
            <a:r>
              <a:rPr lang="en-GB" sz="2000" dirty="0" err="1" smtClean="0">
                <a:latin typeface="+mn-lt"/>
              </a:rPr>
              <a:t>Serafimovsky</a:t>
            </a:r>
            <a:r>
              <a:rPr lang="en-GB" sz="2000" dirty="0" smtClean="0">
                <a:latin typeface="+mn-lt"/>
              </a:rPr>
              <a:t> (</a:t>
            </a:r>
            <a:r>
              <a:rPr lang="en-GB" sz="2000" dirty="0" err="1" smtClean="0">
                <a:latin typeface="+mn-lt"/>
              </a:rPr>
              <a:t>PureLiFi</a:t>
            </a:r>
            <a:r>
              <a:rPr lang="en-GB" sz="2000" dirty="0" smtClean="0">
                <a:latin typeface="+mn-lt"/>
              </a:rPr>
              <a:t>)</a:t>
            </a:r>
            <a:endParaRPr lang="en-GB" sz="2000" dirty="0" smtClean="0">
              <a:latin typeface="+mn-lt"/>
            </a:endParaRP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endParaRPr lang="en-US" sz="200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/>
              <a:t>Plans for January 2017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endParaRPr lang="en-US" altLang="en-US" sz="2000" b="1" dirty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337568</TotalTime>
  <Words>1476</Words>
  <Application>Microsoft Office PowerPoint</Application>
  <PresentationFormat>On-screen Show (4:3)</PresentationFormat>
  <Paragraphs>330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Document</vt:lpstr>
      <vt:lpstr>WG11  Opening Report Snapshot slides 2016-11</vt:lpstr>
      <vt:lpstr>Abstract </vt:lpstr>
      <vt:lpstr>Editors Meeting – November 2016 Chairs: Peter Ecclesine, Robert Stacey</vt:lpstr>
      <vt:lpstr>Assigned Numbers Authority– Nov 2016 ANA Lead: Robert Stacey</vt:lpstr>
      <vt:lpstr>AANI SC –  November 2016 Advanced Access Network Interface Chair: Joseph Levy</vt:lpstr>
      <vt:lpstr>802.11 ARC SC– November 2016 Chair – Mark Hamilton </vt:lpstr>
      <vt:lpstr>PAR SC –  November 2016 Project Authorization Request  Chair: Jon Rosdahl</vt:lpstr>
      <vt:lpstr>802.11/.15 Regulatory SC – Nov 2016 Chair: Richard Kennedy</vt:lpstr>
      <vt:lpstr>WNG SC –  November 2016 Chair: Jim Lansford</vt:lpstr>
      <vt:lpstr>IEEE 802 JTC1 SC – November 2016 Chair: Andrew Myles</vt:lpstr>
      <vt:lpstr>IEEE 802 has 59 standards in or through the PSDO pipeline</vt:lpstr>
      <vt:lpstr>TGaj– November 2016 China Millimeter Wave Chair: Jiamin Chen</vt:lpstr>
      <vt:lpstr>TGak– November 2016 Enhancements For Transit Links Within Bridged Networks Chair: Donald Eastlake</vt:lpstr>
      <vt:lpstr>TGaq– November 2016 Pre-Association Discovery Chair: Stephen McCann</vt:lpstr>
      <vt:lpstr>TGax– November 2016 High Efficiency WLAN Chair: Osama Aboul-Magd </vt:lpstr>
      <vt:lpstr>TGay– November 2016 Next Generation 60GHz Chair: Edward Au  </vt:lpstr>
      <vt:lpstr>TGaz– November 2016 Next Generation Positioning  Chair: Jonathan Segev</vt:lpstr>
      <vt:lpstr>WUR Study Group– November 2016 Wake Up Radio Chair: Minyoung Park</vt:lpstr>
      <vt:lpstr>IEEE 802.11 PDED ad hoc – Nov 2016 Preamble Detect Energy Detect  Chair: Andrew Myles</vt:lpstr>
    </vt:vector>
  </TitlesOfParts>
  <Company>Aruba, an HPE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2016 WG11 Opening Report Snapshot slides</dc:title>
  <dc:creator>802.11CAC;dorothy.stanley@hpe.com</dc:creator>
  <cp:lastModifiedBy>Dorothy Stanley</cp:lastModifiedBy>
  <cp:revision>3354</cp:revision>
  <cp:lastPrinted>2014-03-15T03:57:02Z</cp:lastPrinted>
  <dcterms:created xsi:type="dcterms:W3CDTF">1998-02-10T13:07:52Z</dcterms:created>
  <dcterms:modified xsi:type="dcterms:W3CDTF">2016-11-07T00:57:01Z</dcterms:modified>
</cp:coreProperties>
</file>