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302" r:id="rId3"/>
    <p:sldId id="300" r:id="rId4"/>
    <p:sldId id="295" r:id="rId5"/>
    <p:sldId id="296" r:id="rId6"/>
    <p:sldId id="297" r:id="rId7"/>
    <p:sldId id="298" r:id="rId8"/>
    <p:sldId id="301" r:id="rId9"/>
    <p:sldId id="306" r:id="rId10"/>
    <p:sldId id="334" r:id="rId11"/>
    <p:sldId id="270" r:id="rId12"/>
    <p:sldId id="289" r:id="rId13"/>
    <p:sldId id="290" r:id="rId14"/>
    <p:sldId id="291" r:id="rId15"/>
    <p:sldId id="292" r:id="rId16"/>
    <p:sldId id="322" r:id="rId17"/>
    <p:sldId id="324" r:id="rId18"/>
    <p:sldId id="325" r:id="rId19"/>
    <p:sldId id="332" r:id="rId20"/>
    <p:sldId id="333" r:id="rId21"/>
    <p:sldId id="335" r:id="rId22"/>
    <p:sldId id="327" r:id="rId23"/>
    <p:sldId id="330" r:id="rId24"/>
    <p:sldId id="328" r:id="rId25"/>
    <p:sldId id="329" r:id="rId26"/>
    <p:sldId id="337" r:id="rId27"/>
    <p:sldId id="336" r:id="rId28"/>
    <p:sldId id="339" r:id="rId29"/>
    <p:sldId id="340" r:id="rId30"/>
    <p:sldId id="341" r:id="rId31"/>
    <p:sldId id="342" r:id="rId32"/>
    <p:sldId id="338" r:id="rId33"/>
    <p:sldId id="343" r:id="rId34"/>
    <p:sldId id="305" r:id="rId3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71403" autoAdjust="0"/>
  </p:normalViewPr>
  <p:slideViewPr>
    <p:cSldViewPr>
      <p:cViewPr varScale="1">
        <p:scale>
          <a:sx n="66" d="100"/>
          <a:sy n="66" d="100"/>
        </p:scale>
        <p:origin x="-102" y="-27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802.19-16/0110r0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802.19-16/0110r0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734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F2DCEF6-C877-4C89-94C1-267D9DBAA38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47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/>
        </p:spPr>
      </p:sp>
      <p:sp>
        <p:nvSpPr>
          <p:cNvPr id="747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B0B235-776B-46DB-AFBD-00C20435147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57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254500"/>
            <a:ext cx="5086350" cy="417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smtClean="0"/>
          </a:p>
        </p:txBody>
      </p:sp>
      <p:sp>
        <p:nvSpPr>
          <p:cNvPr id="757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802.11-16/1307r2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6/19-16-0110-00-0000-a-discussion-of-ed-pd.pptx" TargetMode="External"/><Relationship Id="rId2" Type="http://schemas.openxmlformats.org/officeDocument/2006/relationships/hyperlink" Target="http://grouper.ieee.org/groups/802/Communications/16_08/802_to_3GPP_01AUG_2016_Liaison_r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263-00-0000-what-should-802-11-wg-do-about-the-ed-related-request-from-3gpp-ran1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6/R1-166040.zip" TargetMode="External"/><Relationship Id="rId2" Type="http://schemas.openxmlformats.org/officeDocument/2006/relationships/hyperlink" Target="https://mentor.ieee.org/802.19/dcn/16/19-16-0037-09-0000-laa-comment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Communications/16_08/802_to_3GPP_01AUG_2016_Liaison_r01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06/R1-166040.zi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6/19-16-0110-00-0000-a-discussion-of-ed-pd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91-00-0000-pded-ad-hoc-agenda-27-sept-2016.pptx" TargetMode="External"/><Relationship Id="rId2" Type="http://schemas.openxmlformats.org/officeDocument/2006/relationships/hyperlink" Target="https://mentor.ieee.org/802.11/dcn/16/11-16-1306-00-0000-pded-meeting-minutes-27-sept-2016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34-00-0000-pded-meeting-minutes-11-oct-2016.doc" TargetMode="External"/><Relationship Id="rId2" Type="http://schemas.openxmlformats.org/officeDocument/2006/relationships/hyperlink" Target="https://mentor.ieee.org/802.11/dcn/16/11-16-1331-00-0000-pded-ad-hoc-agenda-11-oct-2016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9-00-0000-pded-ad-hoc-telecon-minutes-20161025.docx" TargetMode="External"/><Relationship Id="rId2" Type="http://schemas.openxmlformats.org/officeDocument/2006/relationships/hyperlink" Target="https://mentor.ieee.org/802.11/dcn/16/11-16-1345-00-0000-pded-ad-hoc-agenda-25-oct-2016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344-00-0000-proposed-response-to-3gpp-ed-request.ppt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344-00-0000-proposed-response-to-3gpp-ed-request.ppt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8/802_to_3GPP_01AUG_2016_Liaison_r01.pdf" TargetMode="External"/><Relationship Id="rId2" Type="http://schemas.openxmlformats.org/officeDocument/2006/relationships/hyperlink" Target="https://mentor.ieee.org/802.11/dcn/16/11-16-1343-01-0000-liaison-from-3gpp-ran1-on-laa.doc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343-01-0000-liaison-from-3gpp-ran1-on-laa.doc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tandards.ieee.org/about/sasb/patcom/index.html" TargetMode="External"/><Relationship Id="rId2" Type="http://schemas.openxmlformats.org/officeDocument/2006/relationships/hyperlink" Target="mailto:patcom@iee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evelopment.standards.ieee.org/myproject/Public/mytools/mob/slideset.pp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Agenda for PDED Ad Hoc 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San Antonio in September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Nov 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formation of the ad hoc was based on a LS from 3GPP RAN1 and documents presented to 802.19/11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Original liaison from 3GPP RAN1</a:t>
            </a:r>
          </a:p>
          <a:p>
            <a:pPr lvl="1"/>
            <a:r>
              <a:rPr lang="en-AU" dirty="0">
                <a:hlinkClick r:id="rId2"/>
              </a:rPr>
              <a:t>IEEE 802 liaison to 3GPP </a:t>
            </a:r>
            <a:r>
              <a:rPr lang="en-AU" dirty="0" smtClean="0">
                <a:hlinkClick r:id="rId2"/>
              </a:rPr>
              <a:t>RAN</a:t>
            </a:r>
            <a:endParaRPr lang="en-AU" dirty="0" smtClean="0"/>
          </a:p>
          <a:p>
            <a:pPr lvl="2"/>
            <a:r>
              <a:rPr lang="en-AU" dirty="0" smtClean="0"/>
              <a:t>Made original request</a:t>
            </a:r>
          </a:p>
          <a:p>
            <a:r>
              <a:rPr lang="en-AU" dirty="0" smtClean="0"/>
              <a:t>IEEE 802 documents </a:t>
            </a:r>
            <a:r>
              <a:rPr lang="en-AU" dirty="0"/>
              <a:t>pre-</a:t>
            </a:r>
            <a:r>
              <a:rPr lang="en-AU" i="1" dirty="0"/>
              <a:t>ad hoc</a:t>
            </a:r>
          </a:p>
          <a:p>
            <a:pPr lvl="1"/>
            <a:r>
              <a:rPr lang="en-AU" dirty="0">
                <a:hlinkClick r:id="rId3"/>
              </a:rPr>
              <a:t>19-16-0110-00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Described issue and a variety of possible responses in IEEE 802.19 WG</a:t>
            </a:r>
          </a:p>
          <a:p>
            <a:pPr lvl="1"/>
            <a:r>
              <a:rPr lang="en-AU" dirty="0">
                <a:hlinkClick r:id="rId4"/>
              </a:rPr>
              <a:t>11-16-1263-00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Summarised issue for IEEE 802.11 WG; led to ad hoc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4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&amp; IEEE 802 are having an ongoing discussion related to LAA’s ED threshold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The IEEE 802 review of LAA Rel. 13 resulted in IEEE 802 requesting 3GPP RAN1 to make LAA more sensitive to 802.11 transmissions:</a:t>
            </a:r>
          </a:p>
          <a:p>
            <a:pPr lvl="2"/>
            <a:r>
              <a:rPr lang="en-GB" dirty="0" smtClean="0"/>
              <a:t>See Comment 3 in </a:t>
            </a:r>
            <a:r>
              <a:rPr lang="en-GB" dirty="0" smtClean="0">
                <a:hlinkClick r:id="rId2"/>
              </a:rPr>
              <a:t>19-16-0037-09</a:t>
            </a:r>
            <a:r>
              <a:rPr lang="en-GB" dirty="0" smtClean="0"/>
              <a:t> for details (March 2016)</a:t>
            </a:r>
          </a:p>
          <a:p>
            <a:pPr lvl="1"/>
            <a:r>
              <a:rPr lang="en-GB" dirty="0" smtClean="0"/>
              <a:t>3GPP RAN1 rejected the request on the basis that they have had considerable debate and have agreed there is not a problem, but without responding to the particular issues raised by IEEE 802</a:t>
            </a:r>
          </a:p>
          <a:p>
            <a:pPr lvl="2"/>
            <a:r>
              <a:rPr lang="en-US" dirty="0" smtClean="0"/>
              <a:t>See Response 3 in </a:t>
            </a:r>
            <a:r>
              <a:rPr lang="en-AU" dirty="0" smtClean="0">
                <a:hlinkClick r:id="rId3"/>
              </a:rPr>
              <a:t>R1-166040</a:t>
            </a:r>
            <a:r>
              <a:rPr lang="en-AU" dirty="0" smtClean="0"/>
              <a:t> (June 2016)</a:t>
            </a:r>
          </a:p>
          <a:p>
            <a:pPr lvl="1"/>
            <a:r>
              <a:rPr lang="en-AU" dirty="0" smtClean="0"/>
              <a:t>IEEE 802 responded by noting that 3GPP RAN1’s assertions are based on invalid assumptions about common 802.11 deployments and asking 3GPP RAN1 to rerun their simulations with more realistic assumptions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4"/>
              </a:rPr>
              <a:t>IEEE 802 liaison to 3GPP RAN</a:t>
            </a:r>
            <a:r>
              <a:rPr lang="en-AU" dirty="0" smtClean="0"/>
              <a:t> (August 2016)</a:t>
            </a:r>
          </a:p>
          <a:p>
            <a:pPr lvl="1"/>
            <a:r>
              <a:rPr lang="en-AU" dirty="0" smtClean="0"/>
              <a:t>The issue is currently still open and unresolved …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316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are now requesting that 802.11 also adopt a lowered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 </a:t>
            </a:r>
            <a:r>
              <a:rPr lang="en-AU" dirty="0" smtClean="0">
                <a:hlinkClick r:id="rId2"/>
              </a:rPr>
              <a:t>R1-166040</a:t>
            </a:r>
            <a:r>
              <a:rPr lang="en-AU" dirty="0" smtClean="0"/>
              <a:t> (June 2016), 3GPP</a:t>
            </a:r>
            <a:r>
              <a:rPr lang="en-GB" dirty="0" smtClean="0"/>
              <a:t> RAN1 further </a:t>
            </a:r>
            <a:r>
              <a:rPr lang="en-US" dirty="0" smtClean="0"/>
              <a:t>suggested that 802.11 be redefined to also use an ED of -72dBm in the future ...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 rather than the currently defined ED of -62dBm (and PD of -82dBm)</a:t>
            </a:r>
          </a:p>
          <a:p>
            <a:pPr lvl="1"/>
            <a:r>
              <a:rPr lang="en-US" dirty="0" smtClean="0"/>
              <a:t>Such a change would mean that 802.11 would defer to LAA (and 802.11) at the same ED threshold that LAA currently defers to 802.11</a:t>
            </a:r>
          </a:p>
          <a:p>
            <a:pPr lvl="1"/>
            <a:endParaRPr 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2895600"/>
            <a:ext cx="6629400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0" tIns="45720" rIns="180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RAN1 respectfully requests future IEEE 802.11 technologies to align the energy detection threshold used with other technologies operating in the same unlicensed band, e.g.,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An energy detection threshold of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 has been chosen by 3GPP for Rel-13 LAA also with an interest in aligning with other technologies in the future.</a:t>
            </a:r>
            <a:endParaRPr lang="en-AU" sz="1600" i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8118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have not yet responded to 3GPP RAN1’s request for 802.11 to use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July 2016, IEEE 802.19 WG focused on responding to 3GPP RAN1’s responses on the twelve open issues in IEEE 802’s March 2016 liaison </a:t>
            </a:r>
          </a:p>
          <a:p>
            <a:pPr lvl="2"/>
            <a:r>
              <a:rPr lang="en-AU" dirty="0" smtClean="0"/>
              <a:t>It did not respond to 3GPP RAN1’s request for ED = -72dBm</a:t>
            </a:r>
          </a:p>
          <a:p>
            <a:pPr lvl="1"/>
            <a:r>
              <a:rPr lang="en-AU" dirty="0" smtClean="0"/>
              <a:t>In Sept 2016, a </a:t>
            </a:r>
            <a:r>
              <a:rPr lang="en-AU" i="1" dirty="0" smtClean="0"/>
              <a:t>thought piece</a:t>
            </a:r>
            <a:r>
              <a:rPr lang="en-AU" dirty="0" smtClean="0"/>
              <a:t> was presented to IEEE 802.19 WG that discussed some possible responses to 3GPP RAN1’s request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19-16-0110-00</a:t>
            </a:r>
            <a:r>
              <a:rPr lang="en-AU" dirty="0" smtClean="0"/>
              <a:t> (by Andrew Myles, the author of this summary)</a:t>
            </a:r>
          </a:p>
          <a:p>
            <a:pPr lvl="1"/>
            <a:r>
              <a:rPr lang="en-AU" dirty="0" smtClean="0"/>
              <a:t>After discussion in the IEEE 802.19 WG, there was consensus that the request really needs to be considered by IEEE 802.11 WG</a:t>
            </a:r>
          </a:p>
          <a:p>
            <a:pPr lvl="2"/>
            <a:r>
              <a:rPr lang="en-AU" dirty="0" smtClean="0"/>
              <a:t>It is probably of particular interest to IEEE 802.11 </a:t>
            </a:r>
            <a:r>
              <a:rPr lang="en-AU" dirty="0" err="1" smtClean="0"/>
              <a:t>TGax</a:t>
            </a:r>
            <a:r>
              <a:rPr lang="en-AU" dirty="0" smtClean="0"/>
              <a:t> from a technical perspective</a:t>
            </a:r>
          </a:p>
          <a:p>
            <a:pPr lvl="1"/>
            <a:r>
              <a:rPr lang="en-AU" dirty="0" smtClean="0"/>
              <a:t>A timely response probably requires IEEE 802 to develop a response out of the Nov 2016 plenary</a:t>
            </a:r>
          </a:p>
          <a:p>
            <a:pPr lvl="2"/>
            <a:r>
              <a:rPr lang="en-AU" dirty="0" smtClean="0"/>
              <a:t>Although it was suggested by an 802.19 participant that IEEE 802 could simply ignore the request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7051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are many related issues that need to be addressed before responding to 3GPP RAN1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potential related (mostly technical) issues</a:t>
            </a:r>
          </a:p>
          <a:p>
            <a:pPr lvl="1"/>
            <a:r>
              <a:rPr lang="en-AU" dirty="0" smtClean="0"/>
              <a:t>What is the effect of ED = -72dBm on billions of legacy devices?</a:t>
            </a:r>
          </a:p>
          <a:p>
            <a:pPr lvl="1"/>
            <a:r>
              <a:rPr lang="en-AU" dirty="0" smtClean="0"/>
              <a:t>Does an ED = -72 </a:t>
            </a:r>
            <a:r>
              <a:rPr lang="en-AU" dirty="0" err="1" smtClean="0"/>
              <a:t>dBm</a:t>
            </a:r>
            <a:r>
              <a:rPr lang="en-AU" dirty="0" smtClean="0"/>
              <a:t> make sense when 802.11ax is focusing on improved frequency reuse?</a:t>
            </a:r>
          </a:p>
          <a:p>
            <a:pPr lvl="1"/>
            <a:r>
              <a:rPr lang="en-AU" dirty="0" smtClean="0"/>
              <a:t>Should IEEE 802 continue recommending that LAA should be more sensitive to 802.11 transmissions?</a:t>
            </a:r>
          </a:p>
          <a:p>
            <a:pPr lvl="1"/>
            <a:r>
              <a:rPr lang="en-AU" dirty="0" smtClean="0"/>
              <a:t>Should IEEE 802 recommend that LAA adopt 802.11 ED/PD levels?</a:t>
            </a:r>
          </a:p>
          <a:p>
            <a:pPr lvl="1"/>
            <a:r>
              <a:rPr lang="en-AU" dirty="0" smtClean="0"/>
              <a:t>Should IEEE 802 recommend that LAA use 802.11 preambles (or CTS-to-self wrappers) to make it easier for 802.11 to detect LAA? </a:t>
            </a:r>
          </a:p>
          <a:p>
            <a:pPr lvl="1"/>
            <a:r>
              <a:rPr lang="en-AU" dirty="0" smtClean="0"/>
              <a:t>How should IEEE 802 deal with related proposals in ETSI BRAN that the next revision of EN 301 893 specify an ED = -72dBm? 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7183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How should IEEE 802.11 WG consider the issues related to 3GPP RAN1’s request for a new 802.11 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options for IEEE 802.11 WG action (out of Nov plenary?)</a:t>
            </a:r>
          </a:p>
          <a:p>
            <a:pPr lvl="1"/>
            <a:r>
              <a:rPr lang="en-AU" dirty="0" smtClean="0"/>
              <a:t>Do nothing - </a:t>
            </a:r>
            <a:r>
              <a:rPr lang="en-AU" dirty="0" smtClean="0">
                <a:solidFill>
                  <a:srgbClr val="FF0000"/>
                </a:solidFill>
              </a:rPr>
              <a:t>few</a:t>
            </a:r>
          </a:p>
          <a:p>
            <a:pPr lvl="1"/>
            <a:r>
              <a:rPr lang="en-AU" dirty="0" smtClean="0"/>
              <a:t>Leave it to IEEE 802.19 WG - </a:t>
            </a:r>
            <a:r>
              <a:rPr lang="en-AU" dirty="0" smtClean="0">
                <a:solidFill>
                  <a:srgbClr val="FF0000"/>
                </a:solidFill>
              </a:rPr>
              <a:t>none</a:t>
            </a:r>
          </a:p>
          <a:p>
            <a:pPr lvl="1"/>
            <a:r>
              <a:rPr lang="en-AU" dirty="0" smtClean="0"/>
              <a:t>Ask IEEE 802.11 </a:t>
            </a:r>
            <a:r>
              <a:rPr lang="en-AU" dirty="0" err="1" smtClean="0"/>
              <a:t>TGax</a:t>
            </a:r>
            <a:r>
              <a:rPr lang="en-AU" dirty="0" smtClean="0"/>
              <a:t> to consider the request - </a:t>
            </a:r>
            <a:r>
              <a:rPr lang="en-AU" dirty="0" smtClean="0">
                <a:solidFill>
                  <a:srgbClr val="FF0000"/>
                </a:solidFill>
              </a:rPr>
              <a:t>some</a:t>
            </a:r>
          </a:p>
          <a:p>
            <a:pPr lvl="2"/>
            <a:r>
              <a:rPr lang="en-AU" dirty="0" smtClean="0"/>
              <a:t>And associated issues</a:t>
            </a:r>
          </a:p>
          <a:p>
            <a:pPr lvl="1"/>
            <a:r>
              <a:rPr lang="en-AU" dirty="0" smtClean="0"/>
              <a:t>Establish an </a:t>
            </a:r>
            <a:r>
              <a:rPr lang="en-AU" dirty="0"/>
              <a:t>IEEE 802.11 </a:t>
            </a:r>
            <a:r>
              <a:rPr lang="en-AU" dirty="0" smtClean="0"/>
              <a:t>WG ad hoc to consider the request - </a:t>
            </a:r>
            <a:r>
              <a:rPr lang="en-AU" dirty="0" smtClean="0">
                <a:solidFill>
                  <a:srgbClr val="FF0000"/>
                </a:solidFill>
              </a:rPr>
              <a:t>many</a:t>
            </a:r>
          </a:p>
          <a:p>
            <a:pPr lvl="2"/>
            <a:r>
              <a:rPr lang="en-AU" dirty="0"/>
              <a:t>And associated issues</a:t>
            </a:r>
          </a:p>
          <a:p>
            <a:pPr lvl="1"/>
            <a:r>
              <a:rPr lang="en-AU" dirty="0" smtClean="0"/>
              <a:t>… others?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81600" y="2286000"/>
            <a:ext cx="3810000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Votes for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different option during straw poll during Wednesday plenary in Warsaw (from memory)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2743200" y="25908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648200" y="2971800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6564086" y="3189514"/>
            <a:ext cx="1143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467600" y="3189514"/>
            <a:ext cx="0" cy="7728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73678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was noted at the 1</a:t>
            </a:r>
            <a:r>
              <a:rPr lang="en-AU" baseline="30000" dirty="0" smtClean="0"/>
              <a:t>st</a:t>
            </a:r>
            <a:r>
              <a:rPr lang="en-AU" dirty="0" smtClean="0"/>
              <a:t> teleconference that EN 301 893 is another reason to consider the ED 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next version of EN 301 893 is likely to require an ED of -72dBm, but has an exception to allow ED of -62dBm for IEEE 802.11ac</a:t>
            </a:r>
          </a:p>
          <a:p>
            <a:pPr lvl="2"/>
            <a:r>
              <a:rPr lang="en-AU" dirty="0" smtClean="0"/>
              <a:t>EN 301 893 documents requirements for </a:t>
            </a:r>
            <a:r>
              <a:rPr lang="en-AU" dirty="0"/>
              <a:t>Europe and other parts of the </a:t>
            </a:r>
            <a:r>
              <a:rPr lang="en-AU" dirty="0" smtClean="0"/>
              <a:t>world</a:t>
            </a:r>
          </a:p>
          <a:p>
            <a:pPr lvl="1"/>
            <a:r>
              <a:rPr lang="en-AU" dirty="0" smtClean="0"/>
              <a:t>The following version </a:t>
            </a:r>
            <a:r>
              <a:rPr lang="en-AU" dirty="0"/>
              <a:t>of EN 301 893 </a:t>
            </a:r>
            <a:r>
              <a:rPr lang="en-AU" dirty="0" smtClean="0"/>
              <a:t>may require an ED of </a:t>
            </a:r>
            <a:r>
              <a:rPr lang="en-AU" dirty="0"/>
              <a:t>-</a:t>
            </a:r>
            <a:r>
              <a:rPr lang="en-AU" dirty="0" smtClean="0"/>
              <a:t>72dBm, with no exception for any version if IEEE 802.11ax</a:t>
            </a:r>
          </a:p>
          <a:p>
            <a:pPr lvl="2"/>
            <a:r>
              <a:rPr lang="en-AU" dirty="0" smtClean="0"/>
              <a:t>This is subject to an evaluation at the time</a:t>
            </a:r>
          </a:p>
          <a:p>
            <a:pPr lvl="2"/>
            <a:r>
              <a:rPr lang="en-AU" dirty="0" smtClean="0"/>
              <a:t>The blanket rule is in the interests of “technology neutrality”</a:t>
            </a:r>
          </a:p>
          <a:p>
            <a:pPr lvl="1"/>
            <a:r>
              <a:rPr lang="en-AU" dirty="0" smtClean="0"/>
              <a:t>This suggests it might be a good idea to evaluate the pro’s and con’s of an ED of -72dBm now</a:t>
            </a:r>
          </a:p>
          <a:p>
            <a:pPr lvl="2"/>
            <a:r>
              <a:rPr lang="en-AU" dirty="0" smtClean="0"/>
              <a:t>It will inform development efforts for IEEE 802.1ax in general  but particularly in the context of frequency reuse</a:t>
            </a:r>
          </a:p>
          <a:p>
            <a:pPr lvl="2"/>
            <a:r>
              <a:rPr lang="en-AU" dirty="0" smtClean="0"/>
              <a:t>It will </a:t>
            </a:r>
            <a:r>
              <a:rPr lang="en-AU" dirty="0"/>
              <a:t>inform </a:t>
            </a:r>
            <a:r>
              <a:rPr lang="en-AU" dirty="0" smtClean="0"/>
              <a:t>the ETSI BRAN evaluation of the next EN 301 893 revision</a:t>
            </a:r>
          </a:p>
          <a:p>
            <a:pPr lvl="2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52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What happened at the teleconferences?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55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have been a series of teleconferences before this plenary meeting in San Antonio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held teleconferences</a:t>
            </a:r>
          </a:p>
          <a:p>
            <a:pPr lvl="1"/>
            <a:r>
              <a:rPr lang="en-AU" dirty="0"/>
              <a:t>Tuesday, 27 Sep @ 2pm PT</a:t>
            </a:r>
          </a:p>
          <a:p>
            <a:pPr lvl="1"/>
            <a:r>
              <a:rPr lang="en-AU" strike="sngStrike" dirty="0"/>
              <a:t>Tuesday, 4 Oct @ 2pm PT </a:t>
            </a:r>
            <a:r>
              <a:rPr lang="en-AU" dirty="0"/>
              <a:t>(cancelled; lack of submissions)</a:t>
            </a:r>
          </a:p>
          <a:p>
            <a:pPr lvl="1"/>
            <a:r>
              <a:rPr lang="en-AU" dirty="0"/>
              <a:t>Tuesday, 11 Oct @ 2pm PT </a:t>
            </a:r>
          </a:p>
          <a:p>
            <a:pPr lvl="1"/>
            <a:r>
              <a:rPr lang="en-AU" strike="sngStrike" dirty="0"/>
              <a:t>Tuesday, 18 Oct @ 2pm PT</a:t>
            </a:r>
            <a:r>
              <a:rPr lang="en-AU" dirty="0"/>
              <a:t> (cancelled; </a:t>
            </a:r>
            <a:r>
              <a:rPr lang="en-AU" dirty="0" smtClean="0"/>
              <a:t>clashed </a:t>
            </a:r>
            <a:r>
              <a:rPr lang="en-AU" dirty="0"/>
              <a:t>with WFA </a:t>
            </a:r>
            <a:r>
              <a:rPr lang="en-AU" dirty="0" smtClean="0"/>
              <a:t>meeting)</a:t>
            </a:r>
            <a:endParaRPr lang="en-AU" dirty="0"/>
          </a:p>
          <a:p>
            <a:pPr lvl="1"/>
            <a:r>
              <a:rPr lang="en-AU" dirty="0"/>
              <a:t>Tuesday, 25 Oct @ 2pm </a:t>
            </a:r>
            <a:r>
              <a:rPr lang="en-AU" dirty="0" smtClean="0"/>
              <a:t>PT</a:t>
            </a:r>
            <a:endParaRPr lang="en-AU" dirty="0"/>
          </a:p>
          <a:p>
            <a:pPr lvl="1"/>
            <a:r>
              <a:rPr lang="en-AU" strike="sngStrike" dirty="0"/>
              <a:t>Tuesday, 1 Nov @ 2pm </a:t>
            </a:r>
            <a:r>
              <a:rPr lang="en-AU" dirty="0"/>
              <a:t>PT (cancelled; </a:t>
            </a:r>
            <a:r>
              <a:rPr lang="en-AU" dirty="0" smtClean="0"/>
              <a:t>to allow prep </a:t>
            </a:r>
            <a:r>
              <a:rPr lang="en-AU" dirty="0"/>
              <a:t>for San </a:t>
            </a:r>
            <a:r>
              <a:rPr lang="en-AU" dirty="0" smtClean="0"/>
              <a:t>Antonio)</a:t>
            </a:r>
            <a:endParaRPr lang="en-AU" dirty="0"/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First teleconference (27 Sept 2016) details</a:t>
            </a:r>
          </a:p>
          <a:p>
            <a:pPr lvl="1"/>
            <a:r>
              <a:rPr lang="en-AU" dirty="0" smtClean="0">
                <a:hlinkClick r:id="rId2"/>
              </a:rPr>
              <a:t>A</a:t>
            </a:r>
            <a:r>
              <a:rPr lang="en-AU" dirty="0" smtClean="0">
                <a:hlinkClick r:id="rId3"/>
              </a:rPr>
              <a:t>genda</a:t>
            </a:r>
            <a:endParaRPr lang="en-AU" dirty="0" smtClean="0"/>
          </a:p>
          <a:p>
            <a:pPr lvl="1"/>
            <a:r>
              <a:rPr lang="en-AU" dirty="0" smtClean="0">
                <a:hlinkClick r:id="rId2"/>
              </a:rPr>
              <a:t>Minutes</a:t>
            </a:r>
            <a:r>
              <a:rPr lang="en-AU" dirty="0" smtClean="0"/>
              <a:t> (any objections to the minutes?)</a:t>
            </a:r>
          </a:p>
          <a:p>
            <a:r>
              <a:rPr lang="en-AU" dirty="0"/>
              <a:t>First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Chair summarised the 3GPP RAN1 request for ED of -72dBm </a:t>
            </a:r>
          </a:p>
          <a:p>
            <a:pPr lvl="1"/>
            <a:r>
              <a:rPr lang="en-AU" dirty="0" smtClean="0"/>
              <a:t>Chair noted that ETSI BRAN activities suggests IEEE 802.11 is going to have to deal with this issue at some point</a:t>
            </a:r>
          </a:p>
          <a:p>
            <a:pPr lvl="1"/>
            <a:r>
              <a:rPr lang="en-AU" dirty="0" smtClean="0"/>
              <a:t>Chair suggested an evaluation mechanism based on testing/simulation</a:t>
            </a:r>
          </a:p>
          <a:p>
            <a:pPr lvl="1"/>
            <a:r>
              <a:rPr lang="en-AU" dirty="0" smtClean="0"/>
              <a:t>Chair made call for submissions/ideas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4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Welcome to the first (last?) F2F meeting of the IEEE 802.11 PDED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PDED stands for Preamble Detect Energy Detect </a:t>
            </a:r>
          </a:p>
          <a:p>
            <a:pPr lvl="2"/>
            <a:r>
              <a:rPr lang="en-AU" dirty="0" smtClean="0"/>
              <a:t>PDED is an attempt to encapsulate the goal of the group …</a:t>
            </a:r>
          </a:p>
          <a:p>
            <a:pPr lvl="2"/>
            <a:r>
              <a:rPr lang="en-AU" dirty="0" smtClean="0"/>
              <a:t>… which is to discuss issues related to the 3GPP RAN1 request to IEEE 802.11 WG to adopt an ED of -72dBm</a:t>
            </a:r>
          </a:p>
          <a:p>
            <a:pPr lvl="1"/>
            <a:r>
              <a:rPr lang="en-AU" dirty="0" smtClean="0"/>
              <a:t>The IEEE 802.11 PDED Ad Hoc was formed in September 2016 at the Warsaw interim meeting</a:t>
            </a:r>
          </a:p>
          <a:p>
            <a:pPr lvl="2"/>
            <a:r>
              <a:rPr lang="en-AU" dirty="0" smtClean="0"/>
              <a:t>Andrew Myles was appointed as Chair</a:t>
            </a:r>
          </a:p>
          <a:p>
            <a:pPr lvl="1"/>
            <a:r>
              <a:rPr lang="en-AU" dirty="0" smtClean="0"/>
              <a:t>We </a:t>
            </a:r>
            <a:r>
              <a:rPr lang="en-AU" dirty="0" smtClean="0"/>
              <a:t>may be </a:t>
            </a:r>
            <a:r>
              <a:rPr lang="en-AU" dirty="0" smtClean="0"/>
              <a:t>meeting twice this week</a:t>
            </a:r>
          </a:p>
          <a:p>
            <a:pPr lvl="2"/>
            <a:r>
              <a:rPr lang="en-AU" dirty="0" smtClean="0"/>
              <a:t>Tuesday AM2</a:t>
            </a:r>
          </a:p>
          <a:p>
            <a:pPr lvl="2"/>
            <a:r>
              <a:rPr lang="en-AU" dirty="0" smtClean="0"/>
              <a:t>Thursday </a:t>
            </a:r>
            <a:r>
              <a:rPr lang="en-AU" dirty="0" smtClean="0"/>
              <a:t>PM1 (may be cancelled if complete work on Tuesday)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third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Third teleconference (11 Oct 2016) 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</a:p>
          <a:p>
            <a:r>
              <a:rPr lang="en-AU" dirty="0" smtClean="0"/>
              <a:t>Third teleconference 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Brainstorming</a:t>
            </a:r>
          </a:p>
          <a:p>
            <a:pPr lvl="2"/>
            <a:r>
              <a:rPr lang="en-AU" dirty="0" smtClean="0"/>
              <a:t>PD is important for legacy 802.11, and likely for frequency re-use in 802.11ax</a:t>
            </a:r>
          </a:p>
          <a:p>
            <a:pPr lvl="2"/>
            <a:r>
              <a:rPr lang="en-AU" dirty="0" smtClean="0"/>
              <a:t>LAA does not use PD despite previous suggestions from 802.11</a:t>
            </a:r>
          </a:p>
          <a:p>
            <a:pPr lvl="2"/>
            <a:r>
              <a:rPr lang="en-AU" dirty="0" smtClean="0"/>
              <a:t>ETSI not relevant to question about whether PD should be used</a:t>
            </a:r>
          </a:p>
          <a:p>
            <a:pPr lvl="2"/>
            <a:r>
              <a:rPr lang="en-AU" dirty="0" smtClean="0"/>
              <a:t>Agreed that the RAN1 request for -72dBm is shorthand </a:t>
            </a:r>
          </a:p>
          <a:p>
            <a:pPr lvl="1"/>
            <a:r>
              <a:rPr lang="en-AU" dirty="0"/>
              <a:t>Chair </a:t>
            </a:r>
            <a:r>
              <a:rPr lang="en-AU" dirty="0" smtClean="0"/>
              <a:t>made a request for future submissions</a:t>
            </a:r>
            <a:endParaRPr lang="en-AU" dirty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4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fifth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Fifth teleconference (25 Oct 2016) 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</a:p>
          <a:p>
            <a:r>
              <a:rPr lang="en-AU" dirty="0"/>
              <a:t>Fifth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Thomas </a:t>
            </a:r>
            <a:r>
              <a:rPr lang="en-AU" dirty="0" err="1" smtClean="0"/>
              <a:t>Derham</a:t>
            </a:r>
            <a:r>
              <a:rPr lang="en-AU" dirty="0" smtClean="0"/>
              <a:t> (Broadcom) presented </a:t>
            </a:r>
            <a:r>
              <a:rPr lang="en-GB" dirty="0" smtClean="0">
                <a:hlinkClick r:id="rId4"/>
              </a:rPr>
              <a:t>11-16-1344-00</a:t>
            </a:r>
            <a:r>
              <a:rPr lang="en-GB" dirty="0" smtClean="0"/>
              <a:t> </a:t>
            </a:r>
            <a:r>
              <a:rPr lang="en-GB" dirty="0" smtClean="0"/>
              <a:t>proposing a response</a:t>
            </a:r>
          </a:p>
          <a:p>
            <a:pPr lvl="2"/>
            <a:r>
              <a:rPr lang="en-US" dirty="0" smtClean="0"/>
              <a:t>IEEE 802 should respond to 3GPP stating the request is noted</a:t>
            </a:r>
          </a:p>
          <a:p>
            <a:pPr lvl="2"/>
            <a:r>
              <a:rPr lang="en-US" dirty="0" smtClean="0"/>
              <a:t>IEEE 802 should reiterate its position that LAA adopting 802.11 PD and reservation signaling (e.g. CTS-to-self) is the best solution for coexistence in the 5 GHz band</a:t>
            </a:r>
          </a:p>
          <a:p>
            <a:pPr lvl="2"/>
            <a:r>
              <a:rPr lang="en-US" dirty="0" smtClean="0"/>
              <a:t>IEEE 802 and 3GPP may continue to study, communicate and collaborate towards optimizing coexistence between their respective technologies in the 5 GHz band</a:t>
            </a:r>
          </a:p>
          <a:p>
            <a:pPr lvl="1"/>
            <a:r>
              <a:rPr lang="en-US" dirty="0" smtClean="0"/>
              <a:t>Thomas agreed to write the first draft of a </a:t>
            </a:r>
            <a:r>
              <a:rPr lang="en-US" dirty="0" smtClean="0"/>
              <a:t>response</a:t>
            </a:r>
            <a:endParaRPr lang="en-US" dirty="0" smtClean="0"/>
          </a:p>
          <a:p>
            <a:pPr lvl="1"/>
            <a:endParaRPr lang="en-GB" dirty="0" smtClean="0"/>
          </a:p>
          <a:p>
            <a:pPr lvl="1"/>
            <a:endParaRPr lang="en-AU" dirty="0" smtClean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97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is happening this week?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04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is happening this week?</a:t>
            </a:r>
            <a:r>
              <a:rPr lang="en-US" dirty="0"/>
              <a:t> The ad hoc will hear various presentations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“</a:t>
            </a:r>
            <a:r>
              <a:rPr lang="en-US" i="1" dirty="0" smtClean="0"/>
              <a:t>Simulations </a:t>
            </a:r>
            <a:r>
              <a:rPr lang="en-US" i="1" dirty="0"/>
              <a:t>on the effects of changing the ED threshold from a system performance </a:t>
            </a:r>
            <a:r>
              <a:rPr lang="en-US" i="1" dirty="0" smtClean="0"/>
              <a:t>perspective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Yuichi Morioka (Sony)</a:t>
            </a:r>
          </a:p>
          <a:p>
            <a:pPr lvl="2"/>
            <a:r>
              <a:rPr lang="en-US" dirty="0" smtClean="0"/>
              <a:t>15 min</a:t>
            </a:r>
          </a:p>
          <a:p>
            <a:pPr lvl="2"/>
            <a:r>
              <a:rPr lang="en-US" dirty="0" smtClean="0"/>
              <a:t>Document to be uploaded by 4 Nov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44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are the next steps?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66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will discuss a </a:t>
            </a:r>
            <a:r>
              <a:rPr lang="en-US" dirty="0" smtClean="0"/>
              <a:t>variety of approaches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Approach 1</a:t>
            </a:r>
          </a:p>
          <a:p>
            <a:pPr lvl="2"/>
            <a:r>
              <a:rPr lang="en-AU" dirty="0" smtClean="0"/>
              <a:t>Send short LS now (given lack of additional technical data)</a:t>
            </a:r>
          </a:p>
          <a:p>
            <a:pPr lvl="2"/>
            <a:r>
              <a:rPr lang="en-AU" dirty="0" smtClean="0"/>
              <a:t>Close ad hoc now</a:t>
            </a:r>
          </a:p>
          <a:p>
            <a:r>
              <a:rPr lang="en-AU" dirty="0"/>
              <a:t>Approach </a:t>
            </a:r>
            <a:r>
              <a:rPr lang="en-AU" dirty="0" smtClean="0"/>
              <a:t>2</a:t>
            </a:r>
            <a:endParaRPr lang="en-AU" dirty="0"/>
          </a:p>
          <a:p>
            <a:pPr lvl="2"/>
            <a:r>
              <a:rPr lang="en-AU" dirty="0"/>
              <a:t>Send short LS now (given lack of additional technical data)</a:t>
            </a:r>
          </a:p>
          <a:p>
            <a:pPr lvl="2"/>
            <a:r>
              <a:rPr lang="en-AU" dirty="0" smtClean="0"/>
              <a:t>Send </a:t>
            </a:r>
            <a:r>
              <a:rPr lang="en-AU" dirty="0" smtClean="0"/>
              <a:t>longer technical </a:t>
            </a:r>
            <a:r>
              <a:rPr lang="en-AU" dirty="0" smtClean="0"/>
              <a:t>LS </a:t>
            </a:r>
            <a:r>
              <a:rPr lang="en-AU" dirty="0" smtClean="0"/>
              <a:t>later based on additional information</a:t>
            </a:r>
            <a:endParaRPr lang="en-AU" dirty="0" smtClean="0"/>
          </a:p>
          <a:p>
            <a:pPr lvl="2"/>
            <a:r>
              <a:rPr lang="en-AU" dirty="0" smtClean="0"/>
              <a:t>Close </a:t>
            </a:r>
            <a:r>
              <a:rPr lang="en-AU" dirty="0"/>
              <a:t>ad </a:t>
            </a:r>
            <a:r>
              <a:rPr lang="en-AU" dirty="0" smtClean="0"/>
              <a:t>hoc later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/>
              <a:t>Approach 3</a:t>
            </a:r>
          </a:p>
          <a:p>
            <a:pPr lvl="2"/>
            <a:r>
              <a:rPr lang="en-AU" dirty="0"/>
              <a:t>Do nothing now (given lack of additional technical data)</a:t>
            </a:r>
          </a:p>
          <a:p>
            <a:pPr lvl="2"/>
            <a:r>
              <a:rPr lang="en-AU" dirty="0"/>
              <a:t>Send longer technical LS later based on additional information</a:t>
            </a:r>
          </a:p>
          <a:p>
            <a:pPr lvl="2"/>
            <a:r>
              <a:rPr lang="en-AU" dirty="0" smtClean="0"/>
              <a:t>Close </a:t>
            </a:r>
            <a:r>
              <a:rPr lang="en-AU" dirty="0"/>
              <a:t>ad hoc later</a:t>
            </a:r>
          </a:p>
          <a:p>
            <a:r>
              <a:rPr lang="en-AU" dirty="0"/>
              <a:t>Approach 4</a:t>
            </a:r>
          </a:p>
          <a:p>
            <a:pPr lvl="2"/>
            <a:r>
              <a:rPr lang="en-AU" dirty="0"/>
              <a:t>Do nothing now </a:t>
            </a:r>
          </a:p>
          <a:p>
            <a:pPr lvl="2"/>
            <a:r>
              <a:rPr lang="en-AU" dirty="0"/>
              <a:t>Close ad </a:t>
            </a:r>
            <a:r>
              <a:rPr lang="en-AU" dirty="0" smtClean="0"/>
              <a:t>hoc</a:t>
            </a:r>
          </a:p>
          <a:p>
            <a:r>
              <a:rPr lang="en-AU" dirty="0" smtClean="0"/>
              <a:t>Others?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24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will discuss a draft LS to 3GPP RAN1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draft </a:t>
            </a:r>
            <a:r>
              <a:rPr lang="en-AU" dirty="0"/>
              <a:t>response to 3GPP RAN1has </a:t>
            </a:r>
            <a:r>
              <a:rPr lang="en-AU" dirty="0" smtClean="0"/>
              <a:t>been developed by Thomas </a:t>
            </a:r>
            <a:r>
              <a:rPr lang="en-AU" dirty="0" err="1" smtClean="0"/>
              <a:t>Derham</a:t>
            </a:r>
            <a:r>
              <a:rPr lang="en-AU" dirty="0" smtClean="0"/>
              <a:t> (Broadcom) that is aligned with </a:t>
            </a:r>
            <a:r>
              <a:rPr lang="en-GB" dirty="0" smtClean="0">
                <a:hlinkClick r:id="rId2"/>
              </a:rPr>
              <a:t>11-16-1344-00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See </a:t>
            </a:r>
          </a:p>
          <a:p>
            <a:pPr lvl="2"/>
            <a:r>
              <a:rPr lang="en-GB" dirty="0" smtClean="0"/>
              <a:t>This approach is also aligned with option 1 or option 2</a:t>
            </a:r>
            <a:endParaRPr lang="en-AU" dirty="0" smtClean="0"/>
          </a:p>
          <a:p>
            <a:pPr lvl="1"/>
            <a:r>
              <a:rPr lang="en-AU" dirty="0" smtClean="0"/>
              <a:t>Thomas </a:t>
            </a:r>
            <a:r>
              <a:rPr lang="en-AU" dirty="0" err="1" smtClean="0"/>
              <a:t>Derham</a:t>
            </a:r>
            <a:r>
              <a:rPr lang="en-AU" dirty="0" smtClean="0"/>
              <a:t> </a:t>
            </a:r>
            <a:r>
              <a:rPr lang="en-AU" dirty="0" smtClean="0"/>
              <a:t>is not here this week but th</a:t>
            </a:r>
            <a:r>
              <a:rPr lang="en-AU" dirty="0" smtClean="0"/>
              <a:t>e draft will be presented by who?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41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</a:t>
            </a:r>
            <a:r>
              <a:rPr lang="en-US" dirty="0" smtClean="0"/>
              <a:t>motion recommending the draft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</a:t>
            </a:r>
            <a:r>
              <a:rPr lang="en-AU" i="1" dirty="0" smtClean="0">
                <a:solidFill>
                  <a:srgbClr val="FF0000"/>
                </a:solidFill>
              </a:rPr>
              <a:t>&lt;file name&gt; </a:t>
            </a:r>
            <a:r>
              <a:rPr lang="en-AU" i="1" dirty="0" smtClean="0"/>
              <a:t>be sent to 3GPP RAN1 in response to their request that IEEE 802.11 adopt an ED of -72dBm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56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the next steps</a:t>
            </a:r>
            <a:r>
              <a:rPr lang="en-AU" dirty="0" smtClean="0"/>
              <a:t>? The ad hoc may consider closing down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Assuming the ad hoc recommended sending a short LS …</a:t>
            </a:r>
          </a:p>
          <a:p>
            <a:pPr lvl="1"/>
            <a:r>
              <a:rPr lang="en-AU" dirty="0" smtClean="0"/>
              <a:t>… what should it do next?</a:t>
            </a:r>
          </a:p>
          <a:p>
            <a:pPr lvl="2"/>
            <a:r>
              <a:rPr lang="en-AU" dirty="0" smtClean="0"/>
              <a:t>Aim to provide a more detailed response as more information becomes available?</a:t>
            </a:r>
          </a:p>
          <a:p>
            <a:pPr lvl="2"/>
            <a:r>
              <a:rPr lang="en-AU" dirty="0" smtClean="0"/>
              <a:t>Shut down?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75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</a:t>
            </a:r>
            <a:r>
              <a:rPr lang="en-US" dirty="0" smtClean="0"/>
              <a:t>motion recommending continuation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</a:t>
            </a:r>
            <a:r>
              <a:rPr lang="en-AU" i="1" dirty="0" smtClean="0"/>
              <a:t>the ad hoc continue its work, with the goal of sending a LS based on more evidence (if it becomes available)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6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task for the PDED ad hoc today is to appoint a secretary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important to keep proper minutes of all PDED meetings</a:t>
            </a:r>
          </a:p>
          <a:p>
            <a:pPr lvl="1"/>
            <a:r>
              <a:rPr lang="en-AU" dirty="0" smtClean="0"/>
              <a:t>However, it is generally not practical to Chair a meeting and take minutes at the same time</a:t>
            </a:r>
          </a:p>
          <a:p>
            <a:pPr lvl="2"/>
            <a:r>
              <a:rPr lang="en-AU" dirty="0" smtClean="0"/>
              <a:t>Especially without a recording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Therefore we need a volunteer for a Secretary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At least for this session …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thanks to Thomas </a:t>
            </a:r>
            <a:r>
              <a:rPr lang="en-AU" dirty="0" err="1" smtClean="0">
                <a:sym typeface="Wingdings" panose="05000000000000000000" pitchFamily="2" charset="2"/>
              </a:rPr>
              <a:t>Derham</a:t>
            </a:r>
            <a:r>
              <a:rPr lang="en-AU" dirty="0" smtClean="0">
                <a:sym typeface="Wingdings" panose="05000000000000000000" pitchFamily="2" charset="2"/>
              </a:rPr>
              <a:t> &amp; Dick Roy for volunteering during the teleconferences 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 rewards for the Secretary are numerous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Power over the ad hoc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Respect from your peers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a beverage from the Chair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04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</a:t>
            </a:r>
            <a:r>
              <a:rPr lang="en-US" dirty="0" smtClean="0"/>
              <a:t>motion recommending shut down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</a:t>
            </a:r>
            <a:r>
              <a:rPr lang="en-AU" i="1" dirty="0" smtClean="0"/>
              <a:t>the ad hoc shut down (subject to the LS being approved)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547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Other business?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761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IEEE 802.11 Chair </a:t>
            </a:r>
            <a:r>
              <a:rPr lang="en-AU" dirty="0" smtClean="0"/>
              <a:t>has asked the ad hoc for a recommendation on recent 3GPP RAN 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IEEE 802.11 Chair has asked the IEEE 802 PDED ad hoc to consider a response to 3GPP RAN1’s LS </a:t>
            </a:r>
            <a:r>
              <a:rPr lang="en-AU" u="sng" dirty="0" smtClean="0">
                <a:hlinkClick r:id="rId2"/>
              </a:rPr>
              <a:t>16-11-1343-00</a:t>
            </a:r>
            <a:endParaRPr lang="en-AU" dirty="0"/>
          </a:p>
          <a:p>
            <a:pPr lvl="2"/>
            <a:r>
              <a:rPr lang="en-AU" dirty="0" smtClean="0"/>
              <a:t>This is the LS in which 3GPP RAN1 told us they do not yet have an answer to IEEE 802’s </a:t>
            </a:r>
            <a:r>
              <a:rPr lang="en-AU" u="sng" dirty="0">
                <a:hlinkClick r:id="rId3"/>
              </a:rPr>
              <a:t>original LS</a:t>
            </a:r>
            <a:r>
              <a:rPr lang="en-AU" dirty="0"/>
              <a:t> </a:t>
            </a:r>
            <a:r>
              <a:rPr lang="en-AU" dirty="0" smtClean="0"/>
              <a:t>on open LAA technical issues</a:t>
            </a:r>
          </a:p>
          <a:p>
            <a:pPr lvl="1"/>
            <a:r>
              <a:rPr lang="en-AU" dirty="0" smtClean="0"/>
              <a:t>The PDED ad hoc Chair’s intuition </a:t>
            </a:r>
            <a:r>
              <a:rPr lang="en-AU" dirty="0"/>
              <a:t>is either we should:</a:t>
            </a:r>
          </a:p>
          <a:p>
            <a:pPr lvl="2"/>
            <a:r>
              <a:rPr lang="en-AU" dirty="0"/>
              <a:t>Do nothing </a:t>
            </a:r>
          </a:p>
          <a:p>
            <a:pPr lvl="2"/>
            <a:r>
              <a:rPr lang="en-AU" dirty="0"/>
              <a:t>Send a response highlighting the important of closing these issues before </a:t>
            </a:r>
            <a:r>
              <a:rPr lang="en-AU" dirty="0" err="1"/>
              <a:t>Rel</a:t>
            </a:r>
            <a:r>
              <a:rPr lang="en-AU" dirty="0"/>
              <a:t> 13 is completed and encouraging 3GPP RAN1 to send up proposals for closing them ASAP</a:t>
            </a:r>
          </a:p>
          <a:p>
            <a:pPr lvl="1"/>
            <a:r>
              <a:rPr lang="en-AU" dirty="0"/>
              <a:t>Other views are </a:t>
            </a:r>
            <a:r>
              <a:rPr lang="en-AU" dirty="0" smtClean="0"/>
              <a:t>invited, as are proposals for resolution</a:t>
            </a:r>
          </a:p>
          <a:p>
            <a:pPr lvl="1"/>
            <a:r>
              <a:rPr lang="en-AU" dirty="0" smtClean="0"/>
              <a:t>The </a:t>
            </a:r>
            <a:r>
              <a:rPr lang="en-AU" dirty="0"/>
              <a:t>IEEE 802.11 Chair </a:t>
            </a:r>
            <a:r>
              <a:rPr lang="en-AU" dirty="0" smtClean="0"/>
              <a:t>would like an in-principle recommendation (at least) at the Wednesday plenary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390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Other business?</a:t>
            </a:r>
            <a:r>
              <a:rPr lang="en-US" dirty="0" smtClean="0"/>
              <a:t> </a:t>
            </a:r>
            <a:r>
              <a:rPr lang="en-US" dirty="0"/>
              <a:t>The ad hoc </a:t>
            </a:r>
            <a:r>
              <a:rPr lang="en-US" dirty="0" smtClean="0"/>
              <a:t>may consider a </a:t>
            </a:r>
            <a:r>
              <a:rPr lang="en-US" dirty="0" smtClean="0"/>
              <a:t>motion relating to </a:t>
            </a:r>
            <a:r>
              <a:rPr lang="en-AU" dirty="0"/>
              <a:t>3GPP RAN1’s LS </a:t>
            </a:r>
            <a:r>
              <a:rPr lang="en-AU" u="sng" dirty="0">
                <a:hlinkClick r:id="rId2"/>
              </a:rPr>
              <a:t>16-11-1343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</a:t>
            </a:r>
            <a:r>
              <a:rPr lang="en-AU" i="1" dirty="0" smtClean="0"/>
              <a:t>not to respond to </a:t>
            </a:r>
            <a:r>
              <a:rPr lang="en-AU" dirty="0"/>
              <a:t>3GPP RAN1’s LS </a:t>
            </a:r>
            <a:r>
              <a:rPr lang="en-AU" u="sng" dirty="0" smtClean="0">
                <a:hlinkClick r:id="rId2"/>
              </a:rPr>
              <a:t>16-11-1343</a:t>
            </a:r>
            <a:r>
              <a:rPr lang="en-AU" i="1" dirty="0" smtClean="0"/>
              <a:t> at this time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meeting is adjourned!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5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will review the official IEEE-SA patent material for pre-PAR groups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All IEEE-SA standards meetings shall be conducted in compliance with all applicable laws, including antitrust and competition laws.</a:t>
            </a:r>
          </a:p>
          <a:p>
            <a:pPr lvl="1"/>
            <a:r>
              <a:rPr lang="en-US" altLang="en-US" dirty="0" smtClean="0"/>
              <a:t>Don’t discuss the interpretation, validity, or essentiality of patents/patent claims. </a:t>
            </a:r>
          </a:p>
          <a:p>
            <a:pPr lvl="1"/>
            <a:r>
              <a:rPr lang="en-US" altLang="en-US" dirty="0" smtClean="0"/>
              <a:t>Don’t discuss specific license rates, terms, or conditions.</a:t>
            </a:r>
          </a:p>
          <a:p>
            <a:pPr lvl="2"/>
            <a:r>
              <a:rPr lang="en-US" altLang="en-US" dirty="0" smtClean="0"/>
              <a:t>Relative costs, including licensing costs of essential patent claims, of different technical approaches may be discussed in standards development meetings. </a:t>
            </a:r>
          </a:p>
          <a:p>
            <a:pPr lvl="3"/>
            <a:r>
              <a:rPr lang="en-GB" altLang="en-US" dirty="0" smtClean="0"/>
              <a:t>Technical considerations remain primary focus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Don’t discuss or engage in the fixing of product prices, allocation of customers, or division of sales markets.</a:t>
            </a:r>
          </a:p>
          <a:p>
            <a:pPr lvl="1"/>
            <a:r>
              <a:rPr lang="en-US" altLang="en-US" dirty="0" smtClean="0"/>
              <a:t>Don’t discuss the status or substance of ongoing or threatened litigation.</a:t>
            </a:r>
          </a:p>
          <a:p>
            <a:pPr lvl="1"/>
            <a:r>
              <a:rPr lang="en-US" altLang="en-US" dirty="0" smtClean="0"/>
              <a:t>Don’t be silent if inappropriate topics are discussed… do formally object.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7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i="1" dirty="0"/>
              <a:t>PDED ad hoc </a:t>
            </a:r>
            <a:r>
              <a:rPr lang="en-AU" dirty="0" smtClean="0"/>
              <a:t>will </a:t>
            </a:r>
            <a:r>
              <a:rPr lang="en-AU" dirty="0"/>
              <a:t>review the official IEEE-SA patent material for pre-PAR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If you have questions:</a:t>
            </a:r>
          </a:p>
          <a:p>
            <a:pPr lvl="2"/>
            <a:r>
              <a:rPr lang="en-US" altLang="en-US" dirty="0" smtClean="0"/>
              <a:t>Contact the IEEE-SA Standards Board Patent Committee Administrator at </a:t>
            </a:r>
            <a:r>
              <a:rPr lang="en-US" altLang="en-US" dirty="0" smtClean="0">
                <a:hlinkClick r:id="rId2"/>
              </a:rPr>
              <a:t>patcom@ieee.org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Visit </a:t>
            </a:r>
            <a:r>
              <a:rPr lang="en-US" altLang="en-US" dirty="0" smtClean="0">
                <a:hlinkClick r:id="rId3" action="ppaction://hlinkfile"/>
              </a:rPr>
              <a:t>standards.ieee.org/about/</a:t>
            </a:r>
            <a:r>
              <a:rPr lang="en-US" altLang="en-US" dirty="0" err="1" smtClean="0">
                <a:hlinkClick r:id="rId3" action="ppaction://hlinkfile"/>
              </a:rPr>
              <a:t>sasb</a:t>
            </a:r>
            <a:r>
              <a:rPr lang="en-US" altLang="en-US" dirty="0" smtClean="0">
                <a:hlinkClick r:id="rId3" action="ppaction://hlinkfile"/>
              </a:rPr>
              <a:t>/</a:t>
            </a:r>
            <a:r>
              <a:rPr lang="en-US" altLang="en-US" dirty="0" err="1" smtClean="0">
                <a:hlinkClick r:id="rId3" action="ppaction://hlinkfile"/>
              </a:rPr>
              <a:t>patcom</a:t>
            </a:r>
            <a:r>
              <a:rPr lang="en-US" altLang="en-US" dirty="0" smtClean="0">
                <a:hlinkClick r:id="rId3" action="ppaction://hlinkfile"/>
              </a:rPr>
              <a:t>/index.html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See IEEE-SA Standards Board Operations Manual, clause 5.3.10 and </a:t>
            </a:r>
            <a:r>
              <a:rPr lang="en-GB" altLang="en-US" dirty="0" smtClean="0"/>
              <a:t>“</a:t>
            </a:r>
            <a:r>
              <a:rPr lang="en-GB" altLang="en-US" i="1" dirty="0" smtClean="0"/>
              <a:t>Promoting Competition and Innovation: What You Need to Know about the IEEE Standards Association's Antitrust and Competition Policy</a:t>
            </a:r>
            <a:r>
              <a:rPr lang="en-GB" altLang="en-US" dirty="0" smtClean="0"/>
              <a:t>”</a:t>
            </a:r>
            <a:r>
              <a:rPr lang="en-US" altLang="en-US" dirty="0" smtClean="0"/>
              <a:t> for more details.</a:t>
            </a:r>
          </a:p>
          <a:p>
            <a:pPr lvl="1"/>
            <a:r>
              <a:rPr lang="en-US" altLang="en-US" dirty="0" smtClean="0"/>
              <a:t>This slide set is available at:</a:t>
            </a:r>
          </a:p>
          <a:p>
            <a:pPr lvl="2"/>
            <a:r>
              <a:rPr lang="en-US" altLang="en-US" dirty="0" smtClean="0">
                <a:hlinkClick r:id="rId4" action="ppaction://hlinkpres?slideindex=1&amp;slidetitle="/>
              </a:rPr>
              <a:t>development.standards.ieee.org/</a:t>
            </a:r>
            <a:r>
              <a:rPr lang="en-US" altLang="en-US" dirty="0" err="1" smtClean="0">
                <a:hlinkClick r:id="rId4" action="ppaction://hlinkpres?slideindex=1&amp;slidetitle="/>
              </a:rPr>
              <a:t>myproject</a:t>
            </a:r>
            <a:r>
              <a:rPr lang="en-US" altLang="en-US" dirty="0" smtClean="0">
                <a:hlinkClick r:id="rId4" action="ppaction://hlinkpres?slideindex=1&amp;slidetitle="/>
              </a:rPr>
              <a:t>/Public/</a:t>
            </a:r>
            <a:r>
              <a:rPr lang="en-US" altLang="en-US" dirty="0" err="1" smtClean="0">
                <a:hlinkClick r:id="rId4" action="ppaction://hlinkpres?slideindex=1&amp;slidetitle="/>
              </a:rPr>
              <a:t>mytools</a:t>
            </a:r>
            <a:r>
              <a:rPr lang="en-US" altLang="en-US" dirty="0" smtClean="0">
                <a:hlinkClick r:id="rId4" action="ppaction://hlinkpres?slideindex=1&amp;slidetitle="/>
              </a:rPr>
              <a:t>/mob/slideset.ppt</a:t>
            </a:r>
            <a:endParaRPr lang="en-US" alt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7B97089-911D-4B51-9A41-20DA9337DA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are available to a variety of other useful resources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Link to IEEE Disclosure of Affiliation </a:t>
            </a:r>
          </a:p>
          <a:p>
            <a:pPr lvl="2"/>
            <a:r>
              <a:rPr lang="en-US" smtClean="0">
                <a:hlinkClick r:id="rId3"/>
              </a:rPr>
              <a:t>http://standards.ieee.org/faqs/affiliationFAQ.html</a:t>
            </a:r>
            <a:endParaRPr lang="en-US" smtClean="0"/>
          </a:p>
          <a:p>
            <a:pPr lvl="1"/>
            <a:r>
              <a:rPr lang="en-US" smtClean="0"/>
              <a:t>Links to IEEE Antitrust Guidelines</a:t>
            </a:r>
          </a:p>
          <a:p>
            <a:pPr lvl="2"/>
            <a:r>
              <a:rPr lang="en-US" smtClean="0">
                <a:hlinkClick r:id="rId4"/>
              </a:rPr>
              <a:t>http://standards.ieee.org/resources/antitrust-guidelines.pdf</a:t>
            </a:r>
            <a:endParaRPr lang="en-US" smtClean="0"/>
          </a:p>
          <a:p>
            <a:pPr lvl="1"/>
            <a:r>
              <a:rPr lang="en-US" smtClean="0"/>
              <a:t>Link to IEEE Code of Ethics</a:t>
            </a:r>
          </a:p>
          <a:p>
            <a:pPr lvl="2"/>
            <a:r>
              <a:rPr lang="en-US" smtClean="0">
                <a:hlinkClick r:id="rId5"/>
              </a:rPr>
              <a:t>http://www.ieee.org/web/membership/ethics/code_ethics.html</a:t>
            </a:r>
            <a:endParaRPr lang="en-US" smtClean="0"/>
          </a:p>
          <a:p>
            <a:pPr lvl="1"/>
            <a:r>
              <a:rPr lang="en-US" smtClean="0"/>
              <a:t>Link to IEEE Patent Policy</a:t>
            </a:r>
          </a:p>
          <a:p>
            <a:pPr lvl="2"/>
            <a:r>
              <a:rPr lang="en-US" smtClean="0">
                <a:hlinkClick r:id="rId6"/>
              </a:rPr>
              <a:t>http://standards.ieee.org/board/pat/pat-slideset.ppt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54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E9E285F-F601-43F1-B60E-9449BADFF5F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AU" i="1" dirty="0"/>
              <a:t>PDED ad hoc </a:t>
            </a:r>
            <a:r>
              <a:rPr lang="en-US" dirty="0" smtClean="0"/>
              <a:t>will operate using accepted principles of meeting etiquette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IEEE 802 is a world-wide professional technical organization </a:t>
            </a:r>
          </a:p>
          <a:p>
            <a:pPr lvl="1"/>
            <a:r>
              <a:rPr lang="en-US" dirty="0" smtClean="0"/>
              <a:t>Meetings shall be conducted in an orderly and professional manner in accordance with the policies and procedures governed by the organization</a:t>
            </a:r>
          </a:p>
          <a:p>
            <a:pPr lvl="1"/>
            <a:r>
              <a:rPr lang="en-US" dirty="0" smtClean="0"/>
              <a:t>Individuals shall address the “technical” content of the subject under consideration and refrain from making “personal” comments to or about others</a:t>
            </a:r>
          </a:p>
        </p:txBody>
      </p:sp>
    </p:spTree>
    <p:extLst>
      <p:ext uri="{BB962C8B-B14F-4D97-AF65-F5344CB8AC3E}">
        <p14:creationId xmlns:p14="http://schemas.microsoft.com/office/powerpoint/2010/main" val="2963085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PDED ad hoc will consider a proposed 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 smtClean="0"/>
              <a:t>Proposed Agenda</a:t>
            </a:r>
          </a:p>
          <a:p>
            <a:pPr lvl="1"/>
            <a:r>
              <a:rPr lang="en-AU" dirty="0" smtClean="0"/>
              <a:t>Bureaucratic stuff</a:t>
            </a:r>
          </a:p>
          <a:p>
            <a:pPr lvl="2"/>
            <a:r>
              <a:rPr lang="en-AU" dirty="0" smtClean="0"/>
              <a:t>Done!</a:t>
            </a:r>
          </a:p>
          <a:p>
            <a:pPr lvl="1"/>
            <a:r>
              <a:rPr lang="en-AU" dirty="0" smtClean="0"/>
              <a:t>Why was the PDED ad hoc formed?</a:t>
            </a:r>
          </a:p>
          <a:p>
            <a:pPr lvl="2"/>
            <a:r>
              <a:rPr lang="en-AU" dirty="0" smtClean="0"/>
              <a:t>Quick summary</a:t>
            </a:r>
          </a:p>
          <a:p>
            <a:pPr lvl="1"/>
            <a:r>
              <a:rPr lang="en-AU" dirty="0" smtClean="0"/>
              <a:t>What happened at the teleconferences?</a:t>
            </a:r>
          </a:p>
          <a:p>
            <a:pPr lvl="2"/>
            <a:r>
              <a:rPr lang="en-AU" dirty="0" smtClean="0"/>
              <a:t>Quick summary</a:t>
            </a:r>
          </a:p>
          <a:p>
            <a:pPr lvl="1"/>
            <a:r>
              <a:rPr lang="en-AU" dirty="0" smtClean="0"/>
              <a:t>What is happening this week?</a:t>
            </a:r>
          </a:p>
          <a:p>
            <a:pPr lvl="2"/>
            <a:r>
              <a:rPr lang="en-AU" dirty="0" smtClean="0"/>
              <a:t>Presentations (at least one)</a:t>
            </a:r>
          </a:p>
          <a:p>
            <a:pPr lvl="1"/>
            <a:r>
              <a:rPr lang="en-AU" dirty="0" smtClean="0"/>
              <a:t>What are the next steps?</a:t>
            </a:r>
          </a:p>
          <a:p>
            <a:pPr lvl="2"/>
            <a:r>
              <a:rPr lang="en-AU" dirty="0" smtClean="0"/>
              <a:t>Possible proposal to </a:t>
            </a:r>
            <a:r>
              <a:rPr lang="en-AU" dirty="0" smtClean="0"/>
              <a:t>Wednesday </a:t>
            </a:r>
            <a:r>
              <a:rPr lang="en-AU" dirty="0" smtClean="0"/>
              <a:t>or </a:t>
            </a:r>
            <a:r>
              <a:rPr lang="en-AU" dirty="0" smtClean="0"/>
              <a:t>Friday plenary</a:t>
            </a:r>
          </a:p>
          <a:p>
            <a:pPr lvl="1"/>
            <a:r>
              <a:rPr lang="en-AU" dirty="0" smtClean="0"/>
              <a:t>Other business</a:t>
            </a:r>
          </a:p>
          <a:p>
            <a:pPr lvl="2"/>
            <a:r>
              <a:rPr lang="en-AU" dirty="0" smtClean="0"/>
              <a:t>One item from WG Chair</a:t>
            </a:r>
            <a:endParaRPr lang="en-AU" dirty="0" smtClean="0"/>
          </a:p>
          <a:p>
            <a:r>
              <a:rPr lang="en-AU" dirty="0" smtClean="0"/>
              <a:t>Any objections to this agenda?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3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Why was the </a:t>
            </a:r>
            <a:r>
              <a:rPr lang="en-AU" sz="2400" b="1" i="1" dirty="0">
                <a:solidFill>
                  <a:schemeClr val="accent2"/>
                </a:solidFill>
              </a:rPr>
              <a:t>PDED ad hoc </a:t>
            </a:r>
            <a:r>
              <a:rPr lang="en-AU" sz="2400" b="1" dirty="0">
                <a:solidFill>
                  <a:schemeClr val="accent2"/>
                </a:solidFill>
              </a:rPr>
              <a:t>formed</a:t>
            </a:r>
            <a:r>
              <a:rPr lang="en-AU" sz="2400" b="1" dirty="0" smtClean="0">
                <a:solidFill>
                  <a:schemeClr val="accent2"/>
                </a:solidFill>
              </a:rPr>
              <a:t>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936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2803</Words>
  <Application>Microsoft Office PowerPoint</Application>
  <PresentationFormat>On-screen Show (4:3)</PresentationFormat>
  <Paragraphs>347</Paragraphs>
  <Slides>34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802-11-Submission</vt:lpstr>
      <vt:lpstr>Agenda for PDED Ad Hoc meeting in San Antonio in September 2016</vt:lpstr>
      <vt:lpstr>Welcome to the first (last?) F2F meeting of the IEEE 802.11 PDED Ad Hoc</vt:lpstr>
      <vt:lpstr>The first task for the PDED ad hoc today is to appoint a secretary</vt:lpstr>
      <vt:lpstr>The PDED ad hoc will review the official IEEE-SA patent material for pre-PAR groups</vt:lpstr>
      <vt:lpstr>The PDED ad hoc will review the official IEEE-SA patent material for pre-PAR groups</vt:lpstr>
      <vt:lpstr>Links are available to a variety of other useful resources</vt:lpstr>
      <vt:lpstr>The PDED ad hoc will operate using accepted principles of meeting etiquette</vt:lpstr>
      <vt:lpstr>The PDED ad hoc will consider a proposed agenda</vt:lpstr>
      <vt:lpstr>PowerPoint Presentation</vt:lpstr>
      <vt:lpstr>The formation of the ad hoc was based on a LS from 3GPP RAN1 and documents presented to 802.19/11</vt:lpstr>
      <vt:lpstr>3GPP RAN1 &amp; IEEE 802 are having an ongoing discussion related to LAA’s ED threshold</vt:lpstr>
      <vt:lpstr>3GPP RAN1 are now requesting that 802.11 also adopt a lowered ED threshold of -72dBm</vt:lpstr>
      <vt:lpstr>IEEE 802 have not yet responded to 3GPP RAN1’s request for 802.11 to use ED threshold of -72dBm</vt:lpstr>
      <vt:lpstr>There are many related issues that need to be addressed before responding to 3GPP RAN1 </vt:lpstr>
      <vt:lpstr>How should IEEE 802.11 WG consider the issues related to 3GPP RAN1’s request for a new 802.11 ED?</vt:lpstr>
      <vt:lpstr>It was noted at the 1st teleconference that EN 301 893 is another reason to consider the ED question</vt:lpstr>
      <vt:lpstr>PowerPoint Presentation</vt:lpstr>
      <vt:lpstr>There have been a series of teleconferences before this plenary meeting in San Antonio</vt:lpstr>
      <vt:lpstr>The first teleconference introduced the group and proposed at least one path forward  </vt:lpstr>
      <vt:lpstr>The third teleconference introduced the group and proposed at least one path forward  </vt:lpstr>
      <vt:lpstr>The fifth teleconference introduced the group and proposed at least one path forward  </vt:lpstr>
      <vt:lpstr>PowerPoint Presentation</vt:lpstr>
      <vt:lpstr>What is happening this week? The ad hoc will hear various presentations </vt:lpstr>
      <vt:lpstr>PowerPoint Presentation</vt:lpstr>
      <vt:lpstr>What are the next steps? The ad hoc will discuss a variety of approaches </vt:lpstr>
      <vt:lpstr>What are the next steps? The ad hoc will discuss a draft LS to 3GPP RAN1 </vt:lpstr>
      <vt:lpstr>What are the next steps? The ad hoc may consider a motion recommending the draft </vt:lpstr>
      <vt:lpstr>What are the next steps? The ad hoc may consider closing down</vt:lpstr>
      <vt:lpstr>What are the next steps? The ad hoc may consider a motion recommending continuation </vt:lpstr>
      <vt:lpstr>What are the next steps? The ad hoc may consider a motion recommending shut down </vt:lpstr>
      <vt:lpstr>PowerPoint Presentation</vt:lpstr>
      <vt:lpstr>The IEEE 802.11 Chair has asked the ad hoc for a recommendation on recent 3GPP RAN LS</vt:lpstr>
      <vt:lpstr>Other business? The ad hoc may consider a motion relating to 3GPP RAN1’s LS 16-11-1343 </vt:lpstr>
      <vt:lpstr>The PDED ad hoc meeting is adjourned!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2016-11-04T04:54:51Z</dcterms:modified>
</cp:coreProperties>
</file>