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306" r:id="rId10"/>
    <p:sldId id="334" r:id="rId11"/>
    <p:sldId id="270" r:id="rId12"/>
    <p:sldId id="289" r:id="rId13"/>
    <p:sldId id="290" r:id="rId14"/>
    <p:sldId id="291" r:id="rId15"/>
    <p:sldId id="292" r:id="rId16"/>
    <p:sldId id="322" r:id="rId17"/>
    <p:sldId id="324" r:id="rId18"/>
    <p:sldId id="325" r:id="rId19"/>
    <p:sldId id="332" r:id="rId20"/>
    <p:sldId id="333" r:id="rId21"/>
    <p:sldId id="335" r:id="rId22"/>
    <p:sldId id="327" r:id="rId23"/>
    <p:sldId id="330" r:id="rId24"/>
    <p:sldId id="328" r:id="rId25"/>
    <p:sldId id="329" r:id="rId26"/>
    <p:sldId id="305" r:id="rId2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802.11-16/1307r1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10-00-0000-a-discussion-of-ed-pd.pptx" TargetMode="External"/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263-00-0000-what-should-802-11-wg-do-about-the-ed-related-request-from-3gpp-ran1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9-00-0000-pded-ad-hoc-telecon-minutes-20161025.docx" TargetMode="External"/><Relationship Id="rId2" Type="http://schemas.openxmlformats.org/officeDocument/2006/relationships/hyperlink" Target="https://mentor.ieee.org/802.11/dcn/16/11-16-1345-00-0000-pded-ad-hoc-agenda-25-oct-2016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344-00-0000-proposed-response-to-3gpp-ed-request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PDED Ad Hoc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31 Oct 2016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formation of the ad hoc was based on a LS from 3GPP RAN1 and documents presents to 802.19/11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Original liaison from 3GPP RAN1</a:t>
            </a:r>
          </a:p>
          <a:p>
            <a:pPr lvl="1"/>
            <a:r>
              <a:rPr lang="en-AU" dirty="0">
                <a:hlinkClick r:id="rId2"/>
              </a:rPr>
              <a:t>IEEE 802 liaison to 3GPP </a:t>
            </a:r>
            <a:r>
              <a:rPr lang="en-AU" dirty="0" smtClean="0">
                <a:hlinkClick r:id="rId2"/>
              </a:rPr>
              <a:t>RAN</a:t>
            </a:r>
            <a:endParaRPr lang="en-AU" dirty="0" smtClean="0"/>
          </a:p>
          <a:p>
            <a:pPr lvl="2"/>
            <a:r>
              <a:rPr lang="en-AU" dirty="0" smtClean="0"/>
              <a:t>Made original request</a:t>
            </a:r>
          </a:p>
          <a:p>
            <a:r>
              <a:rPr lang="en-AU" dirty="0" smtClean="0"/>
              <a:t>IEEE 802 documents </a:t>
            </a:r>
            <a:r>
              <a:rPr lang="en-AU" dirty="0"/>
              <a:t>pre-</a:t>
            </a:r>
            <a:r>
              <a:rPr lang="en-AU" i="1" dirty="0"/>
              <a:t>ad hoc</a:t>
            </a:r>
          </a:p>
          <a:p>
            <a:pPr lvl="1"/>
            <a:r>
              <a:rPr lang="en-AU" dirty="0">
                <a:hlinkClick r:id="rId3"/>
              </a:rPr>
              <a:t>19-16-0110-00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Described issue and a variety of possible responses in IEEE 802.19 WG</a:t>
            </a:r>
          </a:p>
          <a:p>
            <a:pPr lvl="1"/>
            <a:r>
              <a:rPr lang="en-AU" dirty="0">
                <a:hlinkClick r:id="rId4"/>
              </a:rPr>
              <a:t>11-16-1263-00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Summarised issue for IEEE 802.11 WG; led to ad hoc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currently 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WG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 - </a:t>
            </a:r>
            <a:r>
              <a:rPr lang="en-AU" dirty="0" smtClean="0">
                <a:solidFill>
                  <a:srgbClr val="FF0000"/>
                </a:solidFill>
              </a:rPr>
              <a:t>few</a:t>
            </a:r>
          </a:p>
          <a:p>
            <a:pPr lvl="1"/>
            <a:r>
              <a:rPr lang="en-AU" dirty="0" smtClean="0"/>
              <a:t>Leave it to IEEE 802.19 WG - </a:t>
            </a:r>
            <a:r>
              <a:rPr lang="en-AU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 - </a:t>
            </a:r>
            <a:r>
              <a:rPr lang="en-AU" dirty="0" smtClean="0">
                <a:solidFill>
                  <a:srgbClr val="FF0000"/>
                </a:solidFill>
              </a:rPr>
              <a:t>some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 - </a:t>
            </a:r>
            <a:r>
              <a:rPr lang="en-AU" dirty="0" smtClean="0">
                <a:solidFill>
                  <a:srgbClr val="FF0000"/>
                </a:solidFill>
              </a:rPr>
              <a:t>many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2286000"/>
            <a:ext cx="38100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Votes for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different option during straw poll during Wednesday plenary in Warsaw (from memory)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2590800"/>
            <a:ext cx="2438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648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564086" y="3189514"/>
            <a:ext cx="1143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600" y="3189514"/>
            <a:ext cx="0" cy="772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was noted at the 1</a:t>
            </a:r>
            <a:r>
              <a:rPr lang="en-AU" baseline="30000" dirty="0" smtClean="0"/>
              <a:t>st</a:t>
            </a:r>
            <a:r>
              <a:rPr lang="en-AU" dirty="0" smtClean="0"/>
              <a:t> teleconference that EN </a:t>
            </a:r>
            <a:r>
              <a:rPr lang="en-AU" dirty="0" smtClean="0"/>
              <a:t>301 893 is another reason to consider the </a:t>
            </a:r>
            <a:r>
              <a:rPr lang="en-AU" dirty="0" smtClean="0"/>
              <a:t>ED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next version of EN 301 893 is likely to require an ED of -72dBm, but has an exception to allow ED of -62dBm for IEEE 802.11ac</a:t>
            </a:r>
          </a:p>
          <a:p>
            <a:pPr lvl="2"/>
            <a:r>
              <a:rPr lang="en-AU" dirty="0" smtClean="0"/>
              <a:t>EN 301 893 documents requirements for </a:t>
            </a:r>
            <a:r>
              <a:rPr lang="en-AU" dirty="0"/>
              <a:t>Europe and other parts of the </a:t>
            </a:r>
            <a:r>
              <a:rPr lang="en-AU" dirty="0" smtClean="0"/>
              <a:t>world</a:t>
            </a:r>
          </a:p>
          <a:p>
            <a:pPr lvl="1"/>
            <a:r>
              <a:rPr lang="en-AU" dirty="0" smtClean="0"/>
              <a:t>The following version </a:t>
            </a:r>
            <a:r>
              <a:rPr lang="en-AU" dirty="0"/>
              <a:t>of EN 301 893 </a:t>
            </a:r>
            <a:r>
              <a:rPr lang="en-AU" dirty="0" smtClean="0"/>
              <a:t>may require an ED of </a:t>
            </a:r>
            <a:r>
              <a:rPr lang="en-AU" dirty="0"/>
              <a:t>-</a:t>
            </a:r>
            <a:r>
              <a:rPr lang="en-AU" dirty="0" smtClean="0"/>
              <a:t>72dBm, with no exception for any version if IEEE 802.11ax</a:t>
            </a:r>
          </a:p>
          <a:p>
            <a:pPr lvl="2"/>
            <a:r>
              <a:rPr lang="en-AU" dirty="0" smtClean="0"/>
              <a:t>This is subject to an evaluation at the time</a:t>
            </a:r>
          </a:p>
          <a:p>
            <a:pPr lvl="2"/>
            <a:r>
              <a:rPr lang="en-AU" dirty="0" smtClean="0"/>
              <a:t>The blanket rule is in the interests of “technology neutrality”</a:t>
            </a:r>
          </a:p>
          <a:p>
            <a:pPr lvl="1"/>
            <a:r>
              <a:rPr lang="en-AU" dirty="0" smtClean="0"/>
              <a:t>This suggests it might be a good idea to evaluate the pro’s and con’s of an ED of -72dBm now</a:t>
            </a:r>
          </a:p>
          <a:p>
            <a:pPr lvl="2"/>
            <a:r>
              <a:rPr lang="en-AU" dirty="0" smtClean="0"/>
              <a:t>It will inform development efforts for IEEE 802.1ax in general  but particularly in the context of frequency reuse</a:t>
            </a:r>
          </a:p>
          <a:p>
            <a:pPr lvl="2"/>
            <a:r>
              <a:rPr lang="en-AU" dirty="0" smtClean="0"/>
              <a:t>It will </a:t>
            </a:r>
            <a:r>
              <a:rPr lang="en-AU" dirty="0"/>
              <a:t>inform </a:t>
            </a:r>
            <a:r>
              <a:rPr lang="en-AU" dirty="0" smtClean="0"/>
              <a:t>the ETSI BRAN evaluation of the next EN 301 893 revision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/>
              <a:t>What happened at the teleconferences?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have been a series of teleconferences before this plenary meeting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held teleconferences</a:t>
            </a:r>
          </a:p>
          <a:p>
            <a:pPr lvl="1"/>
            <a:r>
              <a:rPr lang="en-AU" dirty="0"/>
              <a:t>Tuesday, 27 Sep @ 2pm PT</a:t>
            </a:r>
          </a:p>
          <a:p>
            <a:pPr lvl="1"/>
            <a:r>
              <a:rPr lang="en-AU" strike="sngStrike" dirty="0"/>
              <a:t>Tuesday, 4 Oct @ 2pm PT </a:t>
            </a:r>
            <a:r>
              <a:rPr lang="en-AU" dirty="0"/>
              <a:t>(cancelled; lack of submissions)</a:t>
            </a:r>
          </a:p>
          <a:p>
            <a:pPr lvl="1"/>
            <a:r>
              <a:rPr lang="en-AU" dirty="0"/>
              <a:t>Tuesday, 11 Oct @ 2pm PT </a:t>
            </a:r>
          </a:p>
          <a:p>
            <a:pPr lvl="1"/>
            <a:r>
              <a:rPr lang="en-AU" strike="sngStrike" dirty="0"/>
              <a:t>Tuesday, 18 Oct @ 2pm PT</a:t>
            </a:r>
            <a:r>
              <a:rPr lang="en-AU" dirty="0"/>
              <a:t> (cancelled; </a:t>
            </a:r>
            <a:r>
              <a:rPr lang="en-AU" dirty="0" smtClean="0"/>
              <a:t>clashed </a:t>
            </a:r>
            <a:r>
              <a:rPr lang="en-AU" dirty="0"/>
              <a:t>with WFA </a:t>
            </a:r>
            <a:r>
              <a:rPr lang="en-AU" dirty="0" smtClean="0"/>
              <a:t>meeting)</a:t>
            </a:r>
            <a:endParaRPr lang="en-AU" dirty="0"/>
          </a:p>
          <a:p>
            <a:pPr lvl="1"/>
            <a:r>
              <a:rPr lang="en-AU" dirty="0"/>
              <a:t>Tuesday, 25 Oct @ 2pm </a:t>
            </a:r>
            <a:r>
              <a:rPr lang="en-AU" dirty="0" smtClean="0"/>
              <a:t>PT</a:t>
            </a:r>
            <a:endParaRPr lang="en-AU" dirty="0"/>
          </a:p>
          <a:p>
            <a:pPr lvl="1"/>
            <a:r>
              <a:rPr lang="en-AU" strike="sngStrike" dirty="0"/>
              <a:t>Tuesday, 1 Nov @ 2pm </a:t>
            </a:r>
            <a:r>
              <a:rPr lang="en-AU" dirty="0"/>
              <a:t>PT (cancelled; </a:t>
            </a:r>
            <a:r>
              <a:rPr lang="en-AU" dirty="0" smtClean="0"/>
              <a:t>to </a:t>
            </a:r>
            <a:r>
              <a:rPr lang="en-AU" dirty="0" err="1" smtClean="0"/>
              <a:t>alllow</a:t>
            </a:r>
            <a:r>
              <a:rPr lang="en-AU" dirty="0" smtClean="0"/>
              <a:t> prep </a:t>
            </a:r>
            <a:r>
              <a:rPr lang="en-AU" dirty="0"/>
              <a:t>for San </a:t>
            </a:r>
            <a:r>
              <a:rPr lang="en-AU" dirty="0" smtClean="0"/>
              <a:t>Antonio)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</a:t>
            </a:r>
            <a:r>
              <a:rPr lang="en-AU" dirty="0" smtClean="0"/>
              <a:t>(27 Sept 2016) details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r>
              <a:rPr lang="en-AU" dirty="0" smtClean="0"/>
              <a:t> (any objections to the minutes?)</a:t>
            </a:r>
            <a:endParaRPr lang="en-AU" dirty="0" smtClean="0"/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to the first (last?) F2F meeting of the IEEE 802.11 PDED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IEEE 802.11 PDED Ad Hoc 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We will be meeting twice this week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PM1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third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teleconference </a:t>
            </a:r>
            <a:r>
              <a:rPr lang="en-AU" dirty="0" smtClean="0"/>
              <a:t>(11 Oct 2016) details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  <a:endParaRPr lang="en-AU" dirty="0" smtClean="0"/>
          </a:p>
          <a:p>
            <a:r>
              <a:rPr lang="en-AU" dirty="0" smtClean="0"/>
              <a:t>Third teleconference 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fifth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Fifth teleconference (25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  <a:endParaRPr lang="en-AU" dirty="0" smtClean="0"/>
          </a:p>
          <a:p>
            <a:r>
              <a:rPr lang="en-AU" dirty="0"/>
              <a:t>Fifth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(Broadcom) presented </a:t>
            </a:r>
            <a:r>
              <a:rPr lang="en-GB" dirty="0" smtClean="0">
                <a:hlinkClick r:id="rId4"/>
              </a:rPr>
              <a:t>16/1344r0</a:t>
            </a:r>
            <a:r>
              <a:rPr lang="en-GB" dirty="0" smtClean="0"/>
              <a:t> proposing a response</a:t>
            </a:r>
          </a:p>
          <a:p>
            <a:pPr lvl="2"/>
            <a:r>
              <a:rPr lang="en-US" dirty="0" smtClean="0"/>
              <a:t>IEEE 802 should respond to 3GPP stating the request is noted</a:t>
            </a:r>
          </a:p>
          <a:p>
            <a:pPr lvl="2"/>
            <a:r>
              <a:rPr lang="en-US" dirty="0" smtClean="0"/>
              <a:t>IEEE 802 should reiterate its position that LAA adopting 802.11 PD and reservation signaling (e.g. CTS-to-self) is the best solution for coexistence in the 5 GHz band</a:t>
            </a:r>
          </a:p>
          <a:p>
            <a:pPr lvl="2"/>
            <a:r>
              <a:rPr lang="en-US" dirty="0" smtClean="0"/>
              <a:t>IEEE 802 and 3GPP may continue to study, communicate and collaborate towards optimizing coexistence between their respective technologies in the 5 GHz band</a:t>
            </a:r>
          </a:p>
          <a:p>
            <a:pPr lvl="1"/>
            <a:r>
              <a:rPr lang="en-US" dirty="0" smtClean="0"/>
              <a:t>Thomas agreed to write the first draft of a response (with assistance from Andrew Myles)</a:t>
            </a:r>
          </a:p>
          <a:p>
            <a:pPr lvl="1"/>
            <a:endParaRPr lang="en-GB" dirty="0" smtClean="0"/>
          </a:p>
          <a:p>
            <a:pPr lvl="1"/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rgbClr val="FF0000"/>
                </a:solidFill>
              </a:rPr>
              <a:t>What is happening this week?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FF0000"/>
                </a:solidFill>
              </a:rPr>
              <a:t>What is happening this week</a:t>
            </a:r>
            <a:r>
              <a:rPr lang="en-AU" dirty="0" smtClean="0">
                <a:solidFill>
                  <a:srgbClr val="FF0000"/>
                </a:solidFill>
              </a:rPr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>
                <a:solidFill>
                  <a:srgbClr val="FF0000"/>
                </a:solidFill>
              </a:rPr>
              <a:t>Depends </a:t>
            </a:r>
            <a:r>
              <a:rPr lang="en-AU" dirty="0" smtClean="0">
                <a:solidFill>
                  <a:srgbClr val="FF0000"/>
                </a:solidFill>
              </a:rPr>
              <a:t>on presentations proposed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4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/>
              <a:t>What are the next steps?</a:t>
            </a:r>
            <a:endParaRPr lang="en-AU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588" lvl="1" indent="0"/>
            <a:r>
              <a:rPr lang="en-AU" dirty="0">
                <a:solidFill>
                  <a:srgbClr val="FF0000"/>
                </a:solidFill>
              </a:rPr>
              <a:t>What are the next </a:t>
            </a:r>
            <a:r>
              <a:rPr lang="en-AU" dirty="0" smtClean="0">
                <a:solidFill>
                  <a:srgbClr val="FF0000"/>
                </a:solidFill>
              </a:rPr>
              <a:t>steps?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>
                <a:solidFill>
                  <a:srgbClr val="FF0000"/>
                </a:solidFill>
              </a:rPr>
              <a:t>Letter to 3GPP RAN1 notifying them of the activity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Need to draft </a:t>
            </a:r>
            <a:r>
              <a:rPr lang="en-AU" dirty="0" smtClean="0">
                <a:solidFill>
                  <a:srgbClr val="FF0000"/>
                </a:solidFill>
              </a:rPr>
              <a:t>letter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Thomas </a:t>
            </a:r>
            <a:r>
              <a:rPr lang="en-AU" dirty="0" err="1" smtClean="0">
                <a:solidFill>
                  <a:srgbClr val="FF0000"/>
                </a:solidFill>
              </a:rPr>
              <a:t>Derham</a:t>
            </a:r>
            <a:r>
              <a:rPr lang="en-AU" dirty="0" smtClean="0">
                <a:solidFill>
                  <a:srgbClr val="FF0000"/>
                </a:solidFill>
              </a:rPr>
              <a:t> (and Andrew Myles) will do this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PDED ad hoc 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</a:t>
            </a:r>
            <a:r>
              <a:rPr lang="en-AU" dirty="0" smtClean="0">
                <a:sym typeface="Wingdings" panose="05000000000000000000" pitchFamily="2" charset="2"/>
              </a:rPr>
              <a:t>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&amp; Dick Roy for volunteering during the teleconferences </a:t>
            </a:r>
            <a:endParaRPr lang="en-AU" dirty="0" smtClean="0">
              <a:sym typeface="Wingdings" panose="05000000000000000000" pitchFamily="2" charset="2"/>
            </a:endParaRP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</a:t>
            </a:r>
            <a:r>
              <a:rPr lang="en-AU" dirty="0" smtClean="0">
                <a:sym typeface="Wingdings" panose="05000000000000000000" pitchFamily="2" charset="2"/>
              </a:rPr>
              <a:t>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</a:t>
            </a:r>
            <a:r>
              <a:rPr lang="en-AU" dirty="0" smtClean="0"/>
              <a:t>stuff</a:t>
            </a:r>
          </a:p>
          <a:p>
            <a:pPr lvl="2"/>
            <a:r>
              <a:rPr lang="en-AU" dirty="0" smtClean="0"/>
              <a:t>D</a:t>
            </a:r>
            <a:r>
              <a:rPr lang="en-AU" dirty="0" smtClean="0"/>
              <a:t>one</a:t>
            </a:r>
            <a:r>
              <a:rPr lang="en-AU" dirty="0" smtClean="0"/>
              <a:t>!</a:t>
            </a:r>
          </a:p>
          <a:p>
            <a:pPr lvl="1"/>
            <a:r>
              <a:rPr lang="en-AU" dirty="0" smtClean="0"/>
              <a:t>Why was the PDED ad hoc formed</a:t>
            </a:r>
            <a:r>
              <a:rPr lang="en-AU" dirty="0" smtClean="0"/>
              <a:t>?</a:t>
            </a:r>
          </a:p>
          <a:p>
            <a:pPr lvl="2"/>
            <a:r>
              <a:rPr lang="en-AU" dirty="0" smtClean="0"/>
              <a:t>Quick summary</a:t>
            </a:r>
            <a:endParaRPr lang="en-AU" dirty="0" smtClean="0"/>
          </a:p>
          <a:p>
            <a:pPr lvl="1"/>
            <a:r>
              <a:rPr lang="en-AU" dirty="0" smtClean="0"/>
              <a:t>What happened at the teleconferences</a:t>
            </a:r>
            <a:r>
              <a:rPr lang="en-AU" dirty="0" smtClean="0"/>
              <a:t>?</a:t>
            </a:r>
          </a:p>
          <a:p>
            <a:pPr lvl="2"/>
            <a:r>
              <a:rPr lang="en-AU" dirty="0"/>
              <a:t>Quick summary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What </a:t>
            </a:r>
            <a:r>
              <a:rPr lang="en-AU" dirty="0" smtClean="0">
                <a:solidFill>
                  <a:srgbClr val="FF0000"/>
                </a:solidFill>
              </a:rPr>
              <a:t>is happening this week?</a:t>
            </a:r>
          </a:p>
          <a:p>
            <a:pPr lvl="1"/>
            <a:r>
              <a:rPr lang="en-AU" dirty="0" smtClean="0"/>
              <a:t>What are the next steps</a:t>
            </a:r>
            <a:r>
              <a:rPr lang="en-AU" dirty="0" smtClean="0"/>
              <a:t>?</a:t>
            </a:r>
          </a:p>
          <a:p>
            <a:pPr lvl="2"/>
            <a:r>
              <a:rPr lang="en-AU" dirty="0" smtClean="0"/>
              <a:t>Possible proposal to Friday plenary</a:t>
            </a:r>
            <a:endParaRPr lang="en-AU" dirty="0" smtClean="0"/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/>
              <a:t>Why was the </a:t>
            </a:r>
            <a:r>
              <a:rPr lang="en-AU" sz="2400" b="1" i="1" dirty="0"/>
              <a:t>PDED ad hoc </a:t>
            </a:r>
            <a:r>
              <a:rPr lang="en-AU" sz="2400" b="1" dirty="0"/>
              <a:t>formed</a:t>
            </a:r>
            <a:r>
              <a:rPr lang="en-AU" sz="2400" b="1" dirty="0" smtClean="0"/>
              <a:t>?</a:t>
            </a:r>
            <a:endParaRPr lang="en-AU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2150</Words>
  <Application>Microsoft Office PowerPoint</Application>
  <PresentationFormat>On-screen Show (4:3)</PresentationFormat>
  <Paragraphs>266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802-11-Submission</vt:lpstr>
      <vt:lpstr>Agenda for PDED Ad Hoc meeting in San Antonio in September 2016</vt:lpstr>
      <vt:lpstr>Welcome to the first (last?) F2F meeting of the IEEE 802.11 PDED Ad Hoc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formation of the ad hoc was based on a LS from 3GPP RAN1 and documents presents to 802.19/11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  <vt:lpstr>It was noted at the 1st teleconference that EN 301 893 is another reason to consider the ED question</vt:lpstr>
      <vt:lpstr>PowerPoint Presentation</vt:lpstr>
      <vt:lpstr>There have been a series of teleconferences before this plenary meeting in San Antonio</vt:lpstr>
      <vt:lpstr>The first teleconference introduced the group and proposed at least one path forward  </vt:lpstr>
      <vt:lpstr>The third teleconference introduced the group and proposed at least one path forward  </vt:lpstr>
      <vt:lpstr>The fifth teleconference introduced the group and proposed at least one path forward  </vt:lpstr>
      <vt:lpstr>PowerPoint Presentation</vt:lpstr>
      <vt:lpstr>What is happening this week?</vt:lpstr>
      <vt:lpstr>PowerPoint Presentation</vt:lpstr>
      <vt:lpstr>What are the next steps?</vt:lpstr>
      <vt:lpstr>The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2016-10-31T06:45:48Z</dcterms:modified>
</cp:coreProperties>
</file>