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69" r:id="rId2"/>
    <p:sldId id="302" r:id="rId3"/>
    <p:sldId id="300" r:id="rId4"/>
    <p:sldId id="295" r:id="rId5"/>
    <p:sldId id="296" r:id="rId6"/>
    <p:sldId id="297" r:id="rId7"/>
    <p:sldId id="298" r:id="rId8"/>
    <p:sldId id="301" r:id="rId9"/>
    <p:sldId id="306" r:id="rId10"/>
    <p:sldId id="334" r:id="rId11"/>
    <p:sldId id="270" r:id="rId12"/>
    <p:sldId id="289" r:id="rId13"/>
    <p:sldId id="290" r:id="rId14"/>
    <p:sldId id="291" r:id="rId15"/>
    <p:sldId id="292" r:id="rId16"/>
    <p:sldId id="322" r:id="rId17"/>
    <p:sldId id="324" r:id="rId18"/>
    <p:sldId id="325" r:id="rId19"/>
    <p:sldId id="332" r:id="rId20"/>
    <p:sldId id="333" r:id="rId21"/>
    <p:sldId id="335" r:id="rId22"/>
    <p:sldId id="327" r:id="rId23"/>
    <p:sldId id="330" r:id="rId24"/>
    <p:sldId id="328" r:id="rId25"/>
    <p:sldId id="329" r:id="rId26"/>
    <p:sldId id="305" r:id="rId2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  <a:srgbClr val="FF9999"/>
    <a:srgbClr val="FF66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61" autoAdjust="0"/>
    <p:restoredTop sz="71403" autoAdjust="0"/>
  </p:normalViewPr>
  <p:slideViewPr>
    <p:cSldViewPr>
      <p:cViewPr varScale="1">
        <p:scale>
          <a:sx n="115" d="100"/>
          <a:sy n="115" d="100"/>
        </p:scale>
        <p:origin x="-1140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44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802.19-16/0110r0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908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802.19-16/0110r0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0593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Jul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734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734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F2DCEF6-C877-4C89-94C1-267D9DBAA38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47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ln/>
        </p:spPr>
      </p:sp>
      <p:sp>
        <p:nvSpPr>
          <p:cNvPr id="747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0B0B235-776B-46DB-AFBD-00C204351477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757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254500"/>
            <a:ext cx="5086350" cy="417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58" tIns="44779" rIns="91158" bIns="44779"/>
          <a:lstStyle/>
          <a:p>
            <a:pPr defTabSz="914400"/>
            <a:endParaRPr lang="en-US" smtClean="0"/>
          </a:p>
        </p:txBody>
      </p:sp>
      <p:sp>
        <p:nvSpPr>
          <p:cNvPr id="7578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802.11-16/1307r1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Nov 2016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6/19-16-0110-00-0000-a-discussion-of-ed-pd.pptx" TargetMode="External"/><Relationship Id="rId2" Type="http://schemas.openxmlformats.org/officeDocument/2006/relationships/hyperlink" Target="http://grouper.ieee.org/groups/802/Communications/16_08/802_to_3GPP_01AUG_2016_Liaison_r01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6/11-16-1263-00-0000-what-should-802-11-wg-do-about-the-ed-related-request-from-3gpp-ran1.ppt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Communications/16_06/R1-166040.zip" TargetMode="External"/><Relationship Id="rId2" Type="http://schemas.openxmlformats.org/officeDocument/2006/relationships/hyperlink" Target="https://mentor.ieee.org/802.19/dcn/16/19-16-0037-09-0000-laa-comments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rouper.ieee.org/groups/802/Communications/16_08/802_to_3GPP_01AUG_2016_Liaison_r01.pdf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grouper.ieee.org/groups/802/Communications/16_06/R1-166040.zip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9/dcn/16/19-16-0110-00-0000-a-discussion-of-ed-pd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291-00-0000-pded-ad-hoc-agenda-27-sept-2016.pptx" TargetMode="External"/><Relationship Id="rId2" Type="http://schemas.openxmlformats.org/officeDocument/2006/relationships/hyperlink" Target="https://mentor.ieee.org/802.11/dcn/16/11-16-1306-00-0000-pded-meeting-minutes-27-sept-2016.do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334-00-0000-pded-meeting-minutes-11-oct-2016.doc" TargetMode="External"/><Relationship Id="rId2" Type="http://schemas.openxmlformats.org/officeDocument/2006/relationships/hyperlink" Target="https://mentor.ieee.org/802.11/dcn/16/11-16-1331-00-0000-pded-ad-hoc-agenda-11-oct-2016.ppt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349-00-0000-pded-ad-hoc-telecon-minutes-20161025.docx" TargetMode="External"/><Relationship Id="rId2" Type="http://schemas.openxmlformats.org/officeDocument/2006/relationships/hyperlink" Target="https://mentor.ieee.org/802.11/dcn/16/11-16-1345-00-0000-pded-ad-hoc-agenda-25-oct-2016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6/11-16-1344-00-0000-proposed-response-to-3gpp-ed-request.pptx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standards.ieee.org/about/sasb/patcom/index.html" TargetMode="External"/><Relationship Id="rId2" Type="http://schemas.openxmlformats.org/officeDocument/2006/relationships/hyperlink" Target="mailto:patcom@ieee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development.standards.ieee.org/myproject/Public/mytools/mob/slideset.ppt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Agenda for PDED Ad Hoc meeting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San Antonio in September 2016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31 Oct 2016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694850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formation of the ad hoc was based on a LS from 3GPP RAN1 and documents presents to 802.19/11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Original liaison from 3GPP RAN1</a:t>
            </a:r>
          </a:p>
          <a:p>
            <a:pPr lvl="1"/>
            <a:r>
              <a:rPr lang="en-AU" dirty="0">
                <a:hlinkClick r:id="rId2"/>
              </a:rPr>
              <a:t>IEEE 802 liaison to 3GPP </a:t>
            </a:r>
            <a:r>
              <a:rPr lang="en-AU" dirty="0" smtClean="0">
                <a:hlinkClick r:id="rId2"/>
              </a:rPr>
              <a:t>RAN</a:t>
            </a:r>
            <a:endParaRPr lang="en-AU" dirty="0" smtClean="0"/>
          </a:p>
          <a:p>
            <a:pPr lvl="2"/>
            <a:r>
              <a:rPr lang="en-AU" dirty="0" smtClean="0"/>
              <a:t>Made original request</a:t>
            </a:r>
          </a:p>
          <a:p>
            <a:r>
              <a:rPr lang="en-AU" dirty="0" smtClean="0"/>
              <a:t>IEEE 802 documents </a:t>
            </a:r>
            <a:r>
              <a:rPr lang="en-AU" dirty="0"/>
              <a:t>pre-</a:t>
            </a:r>
            <a:r>
              <a:rPr lang="en-AU" i="1" dirty="0"/>
              <a:t>ad hoc</a:t>
            </a:r>
          </a:p>
          <a:p>
            <a:pPr lvl="1"/>
            <a:r>
              <a:rPr lang="en-AU" dirty="0">
                <a:hlinkClick r:id="rId3"/>
              </a:rPr>
              <a:t>19-16-0110-00</a:t>
            </a:r>
            <a:r>
              <a:rPr lang="en-AU" dirty="0"/>
              <a:t> by Andrew Myles</a:t>
            </a:r>
          </a:p>
          <a:p>
            <a:pPr lvl="2"/>
            <a:r>
              <a:rPr lang="en-AU" dirty="0"/>
              <a:t>Described issue and a variety of possible responses in IEEE 802.19 WG</a:t>
            </a:r>
          </a:p>
          <a:p>
            <a:pPr lvl="1"/>
            <a:r>
              <a:rPr lang="en-AU" dirty="0">
                <a:hlinkClick r:id="rId4"/>
              </a:rPr>
              <a:t>11-16-1263-00</a:t>
            </a:r>
            <a:r>
              <a:rPr lang="en-AU" dirty="0"/>
              <a:t> by Andrew Myles</a:t>
            </a:r>
          </a:p>
          <a:p>
            <a:pPr lvl="2"/>
            <a:r>
              <a:rPr lang="en-AU" dirty="0"/>
              <a:t>Summarised issue for IEEE 802.11 WG; led to ad hoc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845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3GPP RAN1 &amp; IEEE 802 are having an ongoing discussion related to LAA’s ED threshold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 smtClean="0"/>
              <a:t>The IEEE 802 review of LAA Rel. 13 resulted in IEEE 802 requesting 3GPP RAN1 to make LAA more sensitive to 802.11 transmissions:</a:t>
            </a:r>
          </a:p>
          <a:p>
            <a:pPr lvl="2"/>
            <a:r>
              <a:rPr lang="en-GB" dirty="0" smtClean="0"/>
              <a:t>See Comment 3 in </a:t>
            </a:r>
            <a:r>
              <a:rPr lang="en-GB" dirty="0" smtClean="0">
                <a:hlinkClick r:id="rId2"/>
              </a:rPr>
              <a:t>19-16-0037-09</a:t>
            </a:r>
            <a:r>
              <a:rPr lang="en-GB" dirty="0" smtClean="0"/>
              <a:t> for details (March 2016)</a:t>
            </a:r>
          </a:p>
          <a:p>
            <a:pPr lvl="1"/>
            <a:r>
              <a:rPr lang="en-GB" dirty="0" smtClean="0"/>
              <a:t>3GPP RAN1 rejected the request on the basis that they have had considerable debate and have agreed there is not a problem, but without responding to the particular issues raised by IEEE 802</a:t>
            </a:r>
          </a:p>
          <a:p>
            <a:pPr lvl="2"/>
            <a:r>
              <a:rPr lang="en-US" dirty="0" smtClean="0"/>
              <a:t>See Response 3 in </a:t>
            </a:r>
            <a:r>
              <a:rPr lang="en-AU" dirty="0" smtClean="0">
                <a:hlinkClick r:id="rId3"/>
              </a:rPr>
              <a:t>R1-166040</a:t>
            </a:r>
            <a:r>
              <a:rPr lang="en-AU" dirty="0" smtClean="0"/>
              <a:t> (June 2016)</a:t>
            </a:r>
          </a:p>
          <a:p>
            <a:pPr lvl="1"/>
            <a:r>
              <a:rPr lang="en-AU" dirty="0" smtClean="0"/>
              <a:t>IEEE 802 responded by noting that 3GPP RAN1’s assertions are based on invalid assumptions about common 802.11 deployments and asking 3GPP RAN1 to rerun their simulations with more realistic assumptions</a:t>
            </a:r>
          </a:p>
          <a:p>
            <a:pPr lvl="2"/>
            <a:r>
              <a:rPr lang="en-AU" dirty="0" smtClean="0"/>
              <a:t>See </a:t>
            </a:r>
            <a:r>
              <a:rPr lang="en-AU" dirty="0" smtClean="0">
                <a:hlinkClick r:id="rId4"/>
              </a:rPr>
              <a:t>IEEE 802 liaison to 3GPP RAN</a:t>
            </a:r>
            <a:r>
              <a:rPr lang="en-AU" dirty="0" smtClean="0"/>
              <a:t> (August 2016)</a:t>
            </a:r>
          </a:p>
          <a:p>
            <a:pPr lvl="1"/>
            <a:r>
              <a:rPr lang="en-AU" dirty="0" smtClean="0"/>
              <a:t>The issue is currently still open and unresolved …</a:t>
            </a:r>
          </a:p>
          <a:p>
            <a:pPr lvl="1"/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 rot="2291663">
            <a:off x="7629921" y="852978"/>
            <a:ext cx="19050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From</a:t>
            </a:r>
            <a:r>
              <a:rPr lang="en-AU" sz="2000" b="1" dirty="0">
                <a:solidFill>
                  <a:srgbClr val="FF0000"/>
                </a:solidFill>
                <a:latin typeface="+mj-lt"/>
              </a:rPr>
              <a:t/>
            </a:r>
            <a:br>
              <a:rPr lang="en-AU" sz="2000" b="1" dirty="0">
                <a:solidFill>
                  <a:srgbClr val="FF0000"/>
                </a:solidFill>
                <a:latin typeface="+mj-lt"/>
              </a:rPr>
            </a:br>
            <a:r>
              <a:rPr kumimoji="0" lang="en-AU" sz="2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11-16-1263-00</a:t>
            </a:r>
            <a:endParaRPr kumimoji="0" lang="en-A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63160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3GPP RAN1 are now requesting that 802.11 also adopt a lowered ED threshold of -72dBm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In </a:t>
            </a:r>
            <a:r>
              <a:rPr lang="en-AU" dirty="0" smtClean="0">
                <a:hlinkClick r:id="rId2"/>
              </a:rPr>
              <a:t>R1-166040</a:t>
            </a:r>
            <a:r>
              <a:rPr lang="en-AU" dirty="0" smtClean="0"/>
              <a:t> (June 2016), 3GPP</a:t>
            </a:r>
            <a:r>
              <a:rPr lang="en-GB" dirty="0" smtClean="0"/>
              <a:t> RAN1 further </a:t>
            </a:r>
            <a:r>
              <a:rPr lang="en-US" dirty="0" smtClean="0"/>
              <a:t>suggested that 802.11 be redefined to also use an ED of -72dBm in the future ...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… rather than the currently defined ED of -62dBm (and PD of -82dBm)</a:t>
            </a:r>
          </a:p>
          <a:p>
            <a:pPr lvl="1"/>
            <a:r>
              <a:rPr lang="en-US" dirty="0" smtClean="0"/>
              <a:t>Such a change would mean that 802.11 would defer to LAA (and 802.11) at the same ED threshold that LAA currently defers to 802.11</a:t>
            </a:r>
          </a:p>
          <a:p>
            <a:pPr lvl="1"/>
            <a:endParaRPr lang="en-US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1219200" y="2895600"/>
            <a:ext cx="6629400" cy="1981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80000" tIns="45720" rIns="18000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lang="en-GB" sz="1600" i="1" dirty="0">
                <a:latin typeface="+mj-lt"/>
              </a:rPr>
              <a:t>RAN1 respectfully requests future IEEE 802.11 technologies to align the energy detection threshold used with other technologies operating in the same unlicensed band, e.g., -72 </a:t>
            </a:r>
            <a:r>
              <a:rPr lang="en-GB" sz="1600" i="1" dirty="0" err="1">
                <a:latin typeface="+mj-lt"/>
              </a:rPr>
              <a:t>dBm</a:t>
            </a:r>
            <a:r>
              <a:rPr lang="en-GB" sz="1600" i="1" dirty="0">
                <a:latin typeface="+mj-lt"/>
              </a:rPr>
              <a:t>.</a:t>
            </a:r>
          </a:p>
          <a:p>
            <a:pPr>
              <a:spcBef>
                <a:spcPts val="800"/>
              </a:spcBef>
            </a:pPr>
            <a:r>
              <a:rPr lang="en-GB" sz="1600" i="1" dirty="0">
                <a:latin typeface="+mj-lt"/>
              </a:rPr>
              <a:t>An energy detection threshold of -72 </a:t>
            </a:r>
            <a:r>
              <a:rPr lang="en-GB" sz="1600" i="1" dirty="0" err="1">
                <a:latin typeface="+mj-lt"/>
              </a:rPr>
              <a:t>dBm</a:t>
            </a:r>
            <a:r>
              <a:rPr lang="en-GB" sz="1600" i="1" dirty="0">
                <a:latin typeface="+mj-lt"/>
              </a:rPr>
              <a:t> has been chosen by 3GPP for Rel-13 LAA also with an interest in aligning with other technologies in the future.</a:t>
            </a:r>
            <a:endParaRPr lang="en-AU" sz="1600" i="1" dirty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 bwMode="auto">
          <a:xfrm rot="2291663">
            <a:off x="7629921" y="852978"/>
            <a:ext cx="19050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From</a:t>
            </a:r>
            <a:r>
              <a:rPr lang="en-AU" sz="2000" b="1" dirty="0">
                <a:solidFill>
                  <a:srgbClr val="FF0000"/>
                </a:solidFill>
                <a:latin typeface="+mj-lt"/>
              </a:rPr>
              <a:t/>
            </a:r>
            <a:br>
              <a:rPr lang="en-AU" sz="2000" b="1" dirty="0">
                <a:solidFill>
                  <a:srgbClr val="FF0000"/>
                </a:solidFill>
                <a:latin typeface="+mj-lt"/>
              </a:rPr>
            </a:br>
            <a:r>
              <a:rPr kumimoji="0" lang="en-AU" sz="2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11-16-1263-00</a:t>
            </a:r>
            <a:endParaRPr kumimoji="0" lang="en-A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68118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have not yet responded to 3GPP RAN1’s request for 802.11 to use ED threshold of -72dBm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In July 2016, IEEE 802.19 WG focused on responding to 3GPP RAN1’s responses on the twelve open issues in IEEE 802’s March 2016 liaison </a:t>
            </a:r>
          </a:p>
          <a:p>
            <a:pPr lvl="2"/>
            <a:r>
              <a:rPr lang="en-AU" dirty="0" smtClean="0"/>
              <a:t>It did not respond to 3GPP RAN1’s request for ED = -72dBm</a:t>
            </a:r>
          </a:p>
          <a:p>
            <a:pPr lvl="1"/>
            <a:r>
              <a:rPr lang="en-AU" dirty="0" smtClean="0"/>
              <a:t>In Sept 2016, a </a:t>
            </a:r>
            <a:r>
              <a:rPr lang="en-AU" i="1" dirty="0" smtClean="0"/>
              <a:t>thought piece</a:t>
            </a:r>
            <a:r>
              <a:rPr lang="en-AU" dirty="0" smtClean="0"/>
              <a:t> was presented to IEEE 802.19 WG that discussed some possible responses to 3GPP RAN1’s request</a:t>
            </a:r>
          </a:p>
          <a:p>
            <a:pPr lvl="2"/>
            <a:r>
              <a:rPr lang="en-AU" dirty="0" smtClean="0"/>
              <a:t>See </a:t>
            </a:r>
            <a:r>
              <a:rPr lang="en-AU" dirty="0" smtClean="0">
                <a:hlinkClick r:id="rId2"/>
              </a:rPr>
              <a:t>19-16-0110-00</a:t>
            </a:r>
            <a:r>
              <a:rPr lang="en-AU" dirty="0" smtClean="0"/>
              <a:t> (by Andrew Myles, the author of this summary)</a:t>
            </a:r>
          </a:p>
          <a:p>
            <a:pPr lvl="1"/>
            <a:r>
              <a:rPr lang="en-AU" dirty="0" smtClean="0"/>
              <a:t>After discussion in the IEEE 802.19 WG, there was consensus that the request really needs to be considered by IEEE 802.11 WG</a:t>
            </a:r>
          </a:p>
          <a:p>
            <a:pPr lvl="2"/>
            <a:r>
              <a:rPr lang="en-AU" dirty="0" smtClean="0"/>
              <a:t>It is probably of particular interest to IEEE 802.11 </a:t>
            </a:r>
            <a:r>
              <a:rPr lang="en-AU" dirty="0" err="1" smtClean="0"/>
              <a:t>TGax</a:t>
            </a:r>
            <a:r>
              <a:rPr lang="en-AU" dirty="0" smtClean="0"/>
              <a:t> from a technical perspective</a:t>
            </a:r>
          </a:p>
          <a:p>
            <a:pPr lvl="1"/>
            <a:r>
              <a:rPr lang="en-AU" dirty="0" smtClean="0"/>
              <a:t>A timely response probably requires IEEE 802 to develop a response out of the Nov 2016 plenary</a:t>
            </a:r>
          </a:p>
          <a:p>
            <a:pPr lvl="2"/>
            <a:r>
              <a:rPr lang="en-AU" dirty="0" smtClean="0"/>
              <a:t>Although it was suggested by an 802.19 participant that IEEE 802 could simply ignore the request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 rot="2291663">
            <a:off x="7629921" y="852978"/>
            <a:ext cx="19050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From</a:t>
            </a:r>
            <a:r>
              <a:rPr lang="en-AU" sz="2000" b="1" dirty="0">
                <a:solidFill>
                  <a:srgbClr val="FF0000"/>
                </a:solidFill>
                <a:latin typeface="+mj-lt"/>
              </a:rPr>
              <a:t/>
            </a:r>
            <a:br>
              <a:rPr lang="en-AU" sz="2000" b="1" dirty="0">
                <a:solidFill>
                  <a:srgbClr val="FF0000"/>
                </a:solidFill>
                <a:latin typeface="+mj-lt"/>
              </a:rPr>
            </a:br>
            <a:r>
              <a:rPr kumimoji="0" lang="en-AU" sz="2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11-16-1263-00</a:t>
            </a:r>
            <a:endParaRPr kumimoji="0" lang="en-A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47051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There are many related issues that need to be addressed before responding to 3GPP RAN1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Some potential related (mostly technical) issues</a:t>
            </a:r>
          </a:p>
          <a:p>
            <a:pPr lvl="1"/>
            <a:r>
              <a:rPr lang="en-AU" dirty="0" smtClean="0"/>
              <a:t>What is the effect of ED = -72dBm on billions of legacy devices?</a:t>
            </a:r>
          </a:p>
          <a:p>
            <a:pPr lvl="1"/>
            <a:r>
              <a:rPr lang="en-AU" dirty="0" smtClean="0"/>
              <a:t>Does an ED = -72 </a:t>
            </a:r>
            <a:r>
              <a:rPr lang="en-AU" dirty="0" err="1" smtClean="0"/>
              <a:t>dBm</a:t>
            </a:r>
            <a:r>
              <a:rPr lang="en-AU" dirty="0" smtClean="0"/>
              <a:t> make sense when 802.11ax is focusing on improved frequency reuse?</a:t>
            </a:r>
          </a:p>
          <a:p>
            <a:pPr lvl="1"/>
            <a:r>
              <a:rPr lang="en-AU" dirty="0" smtClean="0"/>
              <a:t>Should IEEE 802 continue recommending that LAA should be more sensitive to 802.11 transmissions?</a:t>
            </a:r>
          </a:p>
          <a:p>
            <a:pPr lvl="1"/>
            <a:r>
              <a:rPr lang="en-AU" dirty="0" smtClean="0"/>
              <a:t>Should IEEE 802 recommend that LAA adopt 802.11 ED/PD levels?</a:t>
            </a:r>
          </a:p>
          <a:p>
            <a:pPr lvl="1"/>
            <a:r>
              <a:rPr lang="en-AU" dirty="0" smtClean="0"/>
              <a:t>Should IEEE 802 recommend that LAA use 802.11 preambles (or CTS-to-self wrappers) to make it easier for 802.11 to detect LAA? </a:t>
            </a:r>
          </a:p>
          <a:p>
            <a:pPr lvl="1"/>
            <a:r>
              <a:rPr lang="en-AU" dirty="0" smtClean="0"/>
              <a:t>How should IEEE 802 deal with related proposals in ETSI BRAN that the next revision of EN 301 893 specify an ED = -72dBm? </a:t>
            </a:r>
          </a:p>
          <a:p>
            <a:pPr lvl="1"/>
            <a:r>
              <a:rPr lang="en-AU" dirty="0" smtClean="0"/>
              <a:t>…</a:t>
            </a:r>
          </a:p>
          <a:p>
            <a:pPr lvl="1"/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 rot="2291663">
            <a:off x="7629921" y="852978"/>
            <a:ext cx="19050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From</a:t>
            </a:r>
            <a:r>
              <a:rPr lang="en-AU" sz="2000" b="1" dirty="0">
                <a:solidFill>
                  <a:srgbClr val="FF0000"/>
                </a:solidFill>
                <a:latin typeface="+mj-lt"/>
              </a:rPr>
              <a:t/>
            </a:r>
            <a:br>
              <a:rPr lang="en-AU" sz="2000" b="1" dirty="0">
                <a:solidFill>
                  <a:srgbClr val="FF0000"/>
                </a:solidFill>
                <a:latin typeface="+mj-lt"/>
              </a:rPr>
            </a:br>
            <a:r>
              <a:rPr kumimoji="0" lang="en-AU" sz="2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11-16-1263-00</a:t>
            </a:r>
            <a:endParaRPr kumimoji="0" lang="en-A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571836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153400" cy="1066800"/>
          </a:xfrm>
        </p:spPr>
        <p:txBody>
          <a:bodyPr/>
          <a:lstStyle/>
          <a:p>
            <a:r>
              <a:rPr lang="en-AU" dirty="0" smtClean="0"/>
              <a:t>How should IEEE 802.11 WG consider the issues related to 3GPP RAN1’s request for a new 802.11 ED?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Some options for IEEE 802.11 WG action (out of Nov plenary?)</a:t>
            </a:r>
          </a:p>
          <a:p>
            <a:pPr lvl="1"/>
            <a:r>
              <a:rPr lang="en-AU" dirty="0" smtClean="0"/>
              <a:t>Do nothing - </a:t>
            </a:r>
            <a:r>
              <a:rPr lang="en-AU" dirty="0" smtClean="0">
                <a:solidFill>
                  <a:srgbClr val="FF0000"/>
                </a:solidFill>
              </a:rPr>
              <a:t>few</a:t>
            </a:r>
          </a:p>
          <a:p>
            <a:pPr lvl="1"/>
            <a:r>
              <a:rPr lang="en-AU" dirty="0" smtClean="0"/>
              <a:t>Leave it to IEEE 802.19 WG - </a:t>
            </a:r>
            <a:r>
              <a:rPr lang="en-AU" dirty="0" smtClean="0">
                <a:solidFill>
                  <a:srgbClr val="FF0000"/>
                </a:solidFill>
              </a:rPr>
              <a:t>none</a:t>
            </a:r>
          </a:p>
          <a:p>
            <a:pPr lvl="1"/>
            <a:r>
              <a:rPr lang="en-AU" dirty="0" smtClean="0"/>
              <a:t>Ask IEEE 802.11 </a:t>
            </a:r>
            <a:r>
              <a:rPr lang="en-AU" dirty="0" err="1" smtClean="0"/>
              <a:t>TGax</a:t>
            </a:r>
            <a:r>
              <a:rPr lang="en-AU" dirty="0" smtClean="0"/>
              <a:t> to consider the request - </a:t>
            </a:r>
            <a:r>
              <a:rPr lang="en-AU" dirty="0" smtClean="0">
                <a:solidFill>
                  <a:srgbClr val="FF0000"/>
                </a:solidFill>
              </a:rPr>
              <a:t>some</a:t>
            </a:r>
          </a:p>
          <a:p>
            <a:pPr lvl="2"/>
            <a:r>
              <a:rPr lang="en-AU" dirty="0" smtClean="0"/>
              <a:t>And associated issues</a:t>
            </a:r>
          </a:p>
          <a:p>
            <a:pPr lvl="1"/>
            <a:r>
              <a:rPr lang="en-AU" dirty="0" smtClean="0"/>
              <a:t>Establish an </a:t>
            </a:r>
            <a:r>
              <a:rPr lang="en-AU" dirty="0"/>
              <a:t>IEEE 802.11 </a:t>
            </a:r>
            <a:r>
              <a:rPr lang="en-AU" dirty="0" smtClean="0"/>
              <a:t>WG ad hoc to consider the request - </a:t>
            </a:r>
            <a:r>
              <a:rPr lang="en-AU" dirty="0" smtClean="0">
                <a:solidFill>
                  <a:srgbClr val="FF0000"/>
                </a:solidFill>
              </a:rPr>
              <a:t>many</a:t>
            </a:r>
          </a:p>
          <a:p>
            <a:pPr lvl="2"/>
            <a:r>
              <a:rPr lang="en-AU" dirty="0"/>
              <a:t>And associated issues</a:t>
            </a:r>
          </a:p>
          <a:p>
            <a:pPr lvl="1"/>
            <a:r>
              <a:rPr lang="en-AU" dirty="0" smtClean="0"/>
              <a:t>… others?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 rot="2291663">
            <a:off x="7629921" y="852978"/>
            <a:ext cx="19050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From</a:t>
            </a:r>
            <a:r>
              <a:rPr lang="en-AU" sz="2000" b="1" dirty="0">
                <a:solidFill>
                  <a:srgbClr val="FF0000"/>
                </a:solidFill>
                <a:latin typeface="+mj-lt"/>
              </a:rPr>
              <a:t/>
            </a:r>
            <a:br>
              <a:rPr lang="en-AU" sz="2000" b="1" dirty="0">
                <a:solidFill>
                  <a:srgbClr val="FF0000"/>
                </a:solidFill>
                <a:latin typeface="+mj-lt"/>
              </a:rPr>
            </a:br>
            <a:r>
              <a:rPr kumimoji="0" lang="en-AU" sz="2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11-16-1263-00</a:t>
            </a:r>
            <a:endParaRPr kumimoji="0" lang="en-A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181600" y="2286000"/>
            <a:ext cx="3810000" cy="609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Votes for</a:t>
            </a:r>
            <a:r>
              <a:rPr kumimoji="0" lang="en-AU" sz="18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 different option during straw poll during Wednesday plenary in Warsaw (from memory)</a:t>
            </a:r>
            <a:endParaRPr kumimoji="0" lang="en-AU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>
            <a:off x="2743200" y="2590800"/>
            <a:ext cx="2438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H="1">
            <a:off x="4648200" y="2971800"/>
            <a:ext cx="533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H="1">
            <a:off x="6564086" y="3189514"/>
            <a:ext cx="11430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7467600" y="3189514"/>
            <a:ext cx="0" cy="77288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173678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It was noted at the 1</a:t>
            </a:r>
            <a:r>
              <a:rPr lang="en-AU" baseline="30000" dirty="0" smtClean="0"/>
              <a:t>st</a:t>
            </a:r>
            <a:r>
              <a:rPr lang="en-AU" dirty="0" smtClean="0"/>
              <a:t> teleconference that EN </a:t>
            </a:r>
            <a:r>
              <a:rPr lang="en-AU" dirty="0" smtClean="0"/>
              <a:t>301 893 is another reason to consider the </a:t>
            </a:r>
            <a:r>
              <a:rPr lang="en-AU" dirty="0" smtClean="0"/>
              <a:t>ED question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next version of EN 301 893 is likely to require an ED of -72dBm, but has an exception to allow ED of -62dBm for IEEE 802.11ac</a:t>
            </a:r>
          </a:p>
          <a:p>
            <a:pPr lvl="2"/>
            <a:r>
              <a:rPr lang="en-AU" dirty="0" smtClean="0"/>
              <a:t>EN 301 893 documents requirements for </a:t>
            </a:r>
            <a:r>
              <a:rPr lang="en-AU" dirty="0"/>
              <a:t>Europe and other parts of the </a:t>
            </a:r>
            <a:r>
              <a:rPr lang="en-AU" dirty="0" smtClean="0"/>
              <a:t>world</a:t>
            </a:r>
          </a:p>
          <a:p>
            <a:pPr lvl="1"/>
            <a:r>
              <a:rPr lang="en-AU" dirty="0" smtClean="0"/>
              <a:t>The following version </a:t>
            </a:r>
            <a:r>
              <a:rPr lang="en-AU" dirty="0"/>
              <a:t>of EN 301 893 </a:t>
            </a:r>
            <a:r>
              <a:rPr lang="en-AU" dirty="0" smtClean="0"/>
              <a:t>may require an ED of </a:t>
            </a:r>
            <a:r>
              <a:rPr lang="en-AU" dirty="0"/>
              <a:t>-</a:t>
            </a:r>
            <a:r>
              <a:rPr lang="en-AU" dirty="0" smtClean="0"/>
              <a:t>72dBm, with no exception for any version if IEEE 802.11ax</a:t>
            </a:r>
          </a:p>
          <a:p>
            <a:pPr lvl="2"/>
            <a:r>
              <a:rPr lang="en-AU" dirty="0" smtClean="0"/>
              <a:t>This is subject to an evaluation at the time</a:t>
            </a:r>
          </a:p>
          <a:p>
            <a:pPr lvl="2"/>
            <a:r>
              <a:rPr lang="en-AU" dirty="0" smtClean="0"/>
              <a:t>The blanket rule is in the interests of “technology neutrality”</a:t>
            </a:r>
          </a:p>
          <a:p>
            <a:pPr lvl="1"/>
            <a:r>
              <a:rPr lang="en-AU" dirty="0" smtClean="0"/>
              <a:t>This suggests it might be a good idea to evaluate the pro’s and con’s of an ED of -72dBm now</a:t>
            </a:r>
          </a:p>
          <a:p>
            <a:pPr lvl="2"/>
            <a:r>
              <a:rPr lang="en-AU" dirty="0" smtClean="0"/>
              <a:t>It will inform development efforts for IEEE 802.1ax in general  but particularly in the context of frequency reuse</a:t>
            </a:r>
          </a:p>
          <a:p>
            <a:pPr lvl="2"/>
            <a:r>
              <a:rPr lang="en-AU" dirty="0" smtClean="0"/>
              <a:t>It will </a:t>
            </a:r>
            <a:r>
              <a:rPr lang="en-AU" dirty="0"/>
              <a:t>inform </a:t>
            </a:r>
            <a:r>
              <a:rPr lang="en-AU" dirty="0" smtClean="0"/>
              <a:t>the ETSI BRAN evaluation of the next EN 301 893 revision</a:t>
            </a:r>
          </a:p>
          <a:p>
            <a:pPr lvl="2"/>
            <a:r>
              <a:rPr lang="en-AU" dirty="0" smtClean="0"/>
              <a:t>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1526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88" lvl="1" indent="0" algn="ctr">
              <a:buNone/>
            </a:pPr>
            <a:r>
              <a:rPr lang="en-AU" sz="2400" b="1" dirty="0"/>
              <a:t>What happened at the teleconferences?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5554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There have been a series of teleconferences before this plenary meeting in San Antonio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i="1" dirty="0" smtClean="0"/>
              <a:t>PDED ad hoc </a:t>
            </a:r>
            <a:r>
              <a:rPr lang="en-AU" dirty="0" smtClean="0"/>
              <a:t>held teleconferences</a:t>
            </a:r>
          </a:p>
          <a:p>
            <a:pPr lvl="1"/>
            <a:r>
              <a:rPr lang="en-AU" dirty="0"/>
              <a:t>Tuesday, 27 Sep @ 2pm PT</a:t>
            </a:r>
          </a:p>
          <a:p>
            <a:pPr lvl="1"/>
            <a:r>
              <a:rPr lang="en-AU" strike="sngStrike" dirty="0"/>
              <a:t>Tuesday, 4 Oct @ 2pm PT </a:t>
            </a:r>
            <a:r>
              <a:rPr lang="en-AU" dirty="0"/>
              <a:t>(cancelled; lack of submissions)</a:t>
            </a:r>
          </a:p>
          <a:p>
            <a:pPr lvl="1"/>
            <a:r>
              <a:rPr lang="en-AU" dirty="0"/>
              <a:t>Tuesday, 11 Oct @ 2pm PT </a:t>
            </a:r>
          </a:p>
          <a:p>
            <a:pPr lvl="1"/>
            <a:r>
              <a:rPr lang="en-AU" strike="sngStrike" dirty="0"/>
              <a:t>Tuesday, 18 Oct @ 2pm PT</a:t>
            </a:r>
            <a:r>
              <a:rPr lang="en-AU" dirty="0"/>
              <a:t> (cancelled; </a:t>
            </a:r>
            <a:r>
              <a:rPr lang="en-AU" dirty="0" smtClean="0"/>
              <a:t>clashed </a:t>
            </a:r>
            <a:r>
              <a:rPr lang="en-AU" dirty="0"/>
              <a:t>with WFA </a:t>
            </a:r>
            <a:r>
              <a:rPr lang="en-AU" dirty="0" smtClean="0"/>
              <a:t>meeting)</a:t>
            </a:r>
            <a:endParaRPr lang="en-AU" dirty="0"/>
          </a:p>
          <a:p>
            <a:pPr lvl="1"/>
            <a:r>
              <a:rPr lang="en-AU" dirty="0"/>
              <a:t>Tuesday, 25 Oct @ 2pm </a:t>
            </a:r>
            <a:r>
              <a:rPr lang="en-AU" dirty="0" smtClean="0"/>
              <a:t>PT</a:t>
            </a:r>
            <a:endParaRPr lang="en-AU" dirty="0"/>
          </a:p>
          <a:p>
            <a:pPr lvl="1"/>
            <a:r>
              <a:rPr lang="en-AU" strike="sngStrike" dirty="0"/>
              <a:t>Tuesday, 1 Nov @ 2pm </a:t>
            </a:r>
            <a:r>
              <a:rPr lang="en-AU" dirty="0"/>
              <a:t>PT (cancelled; </a:t>
            </a:r>
            <a:r>
              <a:rPr lang="en-AU" dirty="0" smtClean="0"/>
              <a:t>to </a:t>
            </a:r>
            <a:r>
              <a:rPr lang="en-AU" dirty="0" err="1" smtClean="0"/>
              <a:t>alllow</a:t>
            </a:r>
            <a:r>
              <a:rPr lang="en-AU" dirty="0" smtClean="0"/>
              <a:t> prep </a:t>
            </a:r>
            <a:r>
              <a:rPr lang="en-AU" dirty="0"/>
              <a:t>for San </a:t>
            </a:r>
            <a:r>
              <a:rPr lang="en-AU" dirty="0" smtClean="0"/>
              <a:t>Antonio)</a:t>
            </a:r>
            <a:endParaRPr lang="en-AU" dirty="0"/>
          </a:p>
          <a:p>
            <a:pPr lvl="1"/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3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first teleconference introduced the group and proposed at least one path forward 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First teleconference </a:t>
            </a:r>
            <a:r>
              <a:rPr lang="en-AU" dirty="0" smtClean="0"/>
              <a:t>(27 Sept 2016) details</a:t>
            </a:r>
            <a:endParaRPr lang="en-AU" dirty="0" smtClean="0"/>
          </a:p>
          <a:p>
            <a:pPr lvl="1"/>
            <a:r>
              <a:rPr lang="en-AU" dirty="0" smtClean="0">
                <a:hlinkClick r:id="rId2"/>
              </a:rPr>
              <a:t>A</a:t>
            </a:r>
            <a:r>
              <a:rPr lang="en-AU" dirty="0" smtClean="0">
                <a:hlinkClick r:id="rId3"/>
              </a:rPr>
              <a:t>genda</a:t>
            </a:r>
            <a:endParaRPr lang="en-AU" dirty="0" smtClean="0"/>
          </a:p>
          <a:p>
            <a:pPr lvl="1"/>
            <a:r>
              <a:rPr lang="en-AU" dirty="0" smtClean="0">
                <a:hlinkClick r:id="rId2"/>
              </a:rPr>
              <a:t>Minutes</a:t>
            </a:r>
            <a:r>
              <a:rPr lang="en-AU" dirty="0" smtClean="0"/>
              <a:t> (any objections to the minutes?)</a:t>
            </a:r>
            <a:endParaRPr lang="en-AU" dirty="0" smtClean="0"/>
          </a:p>
          <a:p>
            <a:r>
              <a:rPr lang="en-AU" dirty="0"/>
              <a:t>First teleconference </a:t>
            </a:r>
            <a:r>
              <a:rPr lang="en-AU" dirty="0" smtClean="0"/>
              <a:t>summary</a:t>
            </a:r>
          </a:p>
          <a:p>
            <a:pPr lvl="1"/>
            <a:r>
              <a:rPr lang="en-AU" dirty="0" smtClean="0"/>
              <a:t>Chair introduced aims of group</a:t>
            </a:r>
          </a:p>
          <a:p>
            <a:pPr lvl="1"/>
            <a:r>
              <a:rPr lang="en-AU" dirty="0" smtClean="0"/>
              <a:t>Chair summarised the 3GPP RAN1 request for ED of -72dBm </a:t>
            </a:r>
          </a:p>
          <a:p>
            <a:pPr lvl="1"/>
            <a:r>
              <a:rPr lang="en-AU" dirty="0" smtClean="0"/>
              <a:t>Chair noted that ETSI BRAN activities suggests IEEE 802.11 is going to have to deal with this issue at some point</a:t>
            </a:r>
          </a:p>
          <a:p>
            <a:pPr lvl="1"/>
            <a:r>
              <a:rPr lang="en-AU" dirty="0" smtClean="0"/>
              <a:t>Chair suggested an evaluation mechanism based on testing/simulation</a:t>
            </a:r>
          </a:p>
          <a:p>
            <a:pPr lvl="1"/>
            <a:r>
              <a:rPr lang="en-AU" dirty="0" smtClean="0"/>
              <a:t>Chair made call for submissions/ideas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041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Welcome to the first (last?) F2F meeting of the IEEE 802.11 PDED Ad Hoc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PDED stands for Preamble Detect Energy Detect </a:t>
            </a:r>
          </a:p>
          <a:p>
            <a:pPr lvl="2"/>
            <a:r>
              <a:rPr lang="en-AU" dirty="0" smtClean="0"/>
              <a:t>PDED is an attempt to encapsulate the goal of the group …</a:t>
            </a:r>
          </a:p>
          <a:p>
            <a:pPr lvl="2"/>
            <a:r>
              <a:rPr lang="en-AU" dirty="0" smtClean="0"/>
              <a:t>… which is to discuss issues related to the 3GPP RAN1 request to IEEE 802.11 WG to adopt an ED of -72dBm</a:t>
            </a:r>
          </a:p>
          <a:p>
            <a:pPr lvl="1"/>
            <a:r>
              <a:rPr lang="en-AU" dirty="0" smtClean="0"/>
              <a:t>The IEEE 802.11 PDED Ad Hoc was formed in September 2016 at the Warsaw interim meeting</a:t>
            </a:r>
          </a:p>
          <a:p>
            <a:pPr lvl="2"/>
            <a:r>
              <a:rPr lang="en-AU" dirty="0" smtClean="0"/>
              <a:t>Andrew Myles was appointed as Chair</a:t>
            </a:r>
          </a:p>
          <a:p>
            <a:pPr lvl="1"/>
            <a:r>
              <a:rPr lang="en-AU" dirty="0" smtClean="0"/>
              <a:t>We will be meeting twice this week</a:t>
            </a:r>
          </a:p>
          <a:p>
            <a:pPr lvl="2"/>
            <a:r>
              <a:rPr lang="en-AU" dirty="0" smtClean="0"/>
              <a:t>Tuesday AM2</a:t>
            </a:r>
          </a:p>
          <a:p>
            <a:pPr lvl="2"/>
            <a:r>
              <a:rPr lang="en-AU" dirty="0" smtClean="0"/>
              <a:t>Thursday PM1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2218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third teleconference introduced the group and proposed at least one path forward 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Third teleconference </a:t>
            </a:r>
            <a:r>
              <a:rPr lang="en-AU" dirty="0" smtClean="0"/>
              <a:t>(11 Oct 2016) details</a:t>
            </a:r>
            <a:endParaRPr lang="en-AU" dirty="0" smtClean="0"/>
          </a:p>
          <a:p>
            <a:pPr lvl="1"/>
            <a:r>
              <a:rPr lang="en-AU" dirty="0" smtClean="0">
                <a:hlinkClick r:id="rId2"/>
              </a:rPr>
              <a:t>Agenda</a:t>
            </a:r>
            <a:endParaRPr lang="en-AU" dirty="0" smtClean="0"/>
          </a:p>
          <a:p>
            <a:pPr lvl="1"/>
            <a:r>
              <a:rPr lang="en-AU" dirty="0" smtClean="0">
                <a:hlinkClick r:id="rId3"/>
              </a:rPr>
              <a:t>Minutes</a:t>
            </a:r>
            <a:r>
              <a:rPr lang="en-AU" dirty="0"/>
              <a:t> (any objections to the minutes</a:t>
            </a:r>
            <a:r>
              <a:rPr lang="en-AU" dirty="0" smtClean="0"/>
              <a:t>?)</a:t>
            </a:r>
            <a:endParaRPr lang="en-AU" dirty="0" smtClean="0"/>
          </a:p>
          <a:p>
            <a:r>
              <a:rPr lang="en-AU" dirty="0" smtClean="0"/>
              <a:t>Third teleconference summary</a:t>
            </a:r>
          </a:p>
          <a:p>
            <a:pPr lvl="1"/>
            <a:r>
              <a:rPr lang="en-AU" dirty="0" smtClean="0"/>
              <a:t>Chair introduced aims of group</a:t>
            </a:r>
          </a:p>
          <a:p>
            <a:pPr lvl="1"/>
            <a:r>
              <a:rPr lang="en-AU" dirty="0" smtClean="0"/>
              <a:t>Brainstorming</a:t>
            </a:r>
          </a:p>
          <a:p>
            <a:pPr lvl="2"/>
            <a:r>
              <a:rPr lang="en-AU" dirty="0" smtClean="0"/>
              <a:t>PD is important for legacy 802.11, and likely for frequency re-use in 802.11ax</a:t>
            </a:r>
          </a:p>
          <a:p>
            <a:pPr lvl="2"/>
            <a:r>
              <a:rPr lang="en-AU" dirty="0" smtClean="0"/>
              <a:t>LAA does not use PD despite previous suggestions from 802.11</a:t>
            </a:r>
          </a:p>
          <a:p>
            <a:pPr lvl="2"/>
            <a:r>
              <a:rPr lang="en-AU" dirty="0" smtClean="0"/>
              <a:t>ETSI not relevant to question about whether PD should be used</a:t>
            </a:r>
          </a:p>
          <a:p>
            <a:pPr lvl="2"/>
            <a:r>
              <a:rPr lang="en-AU" dirty="0" smtClean="0"/>
              <a:t>Agreed that the RAN1 request for -72dBm is shorthand </a:t>
            </a:r>
          </a:p>
          <a:p>
            <a:pPr lvl="1"/>
            <a:r>
              <a:rPr lang="en-AU" dirty="0"/>
              <a:t>Chair </a:t>
            </a:r>
            <a:r>
              <a:rPr lang="en-AU" dirty="0" smtClean="0"/>
              <a:t>made a request for future submissions</a:t>
            </a:r>
            <a:endParaRPr lang="en-AU" dirty="0"/>
          </a:p>
          <a:p>
            <a:pPr lvl="2"/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949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 fifth teleconference introduced the group and proposed at least one path forward 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Fifth teleconference (25 Oct 2016) details</a:t>
            </a:r>
          </a:p>
          <a:p>
            <a:pPr lvl="1"/>
            <a:r>
              <a:rPr lang="en-AU" dirty="0" smtClean="0">
                <a:hlinkClick r:id="rId2"/>
              </a:rPr>
              <a:t>Agenda</a:t>
            </a:r>
            <a:endParaRPr lang="en-AU" dirty="0" smtClean="0"/>
          </a:p>
          <a:p>
            <a:pPr lvl="1"/>
            <a:r>
              <a:rPr lang="en-AU" dirty="0" smtClean="0">
                <a:hlinkClick r:id="rId3"/>
              </a:rPr>
              <a:t>Minutes</a:t>
            </a:r>
            <a:r>
              <a:rPr lang="en-AU" dirty="0"/>
              <a:t> (any objections to the minutes</a:t>
            </a:r>
            <a:r>
              <a:rPr lang="en-AU" dirty="0" smtClean="0"/>
              <a:t>?)</a:t>
            </a:r>
            <a:endParaRPr lang="en-AU" dirty="0" smtClean="0"/>
          </a:p>
          <a:p>
            <a:r>
              <a:rPr lang="en-AU" dirty="0"/>
              <a:t>Fifth teleconference </a:t>
            </a:r>
            <a:r>
              <a:rPr lang="en-AU" dirty="0" smtClean="0"/>
              <a:t>summary</a:t>
            </a:r>
          </a:p>
          <a:p>
            <a:pPr lvl="1"/>
            <a:r>
              <a:rPr lang="en-AU" dirty="0" smtClean="0"/>
              <a:t>Thomas </a:t>
            </a:r>
            <a:r>
              <a:rPr lang="en-AU" dirty="0" err="1" smtClean="0"/>
              <a:t>Derham</a:t>
            </a:r>
            <a:r>
              <a:rPr lang="en-AU" dirty="0" smtClean="0"/>
              <a:t> (Broadcom) presented </a:t>
            </a:r>
            <a:r>
              <a:rPr lang="en-GB" dirty="0" smtClean="0">
                <a:hlinkClick r:id="rId4"/>
              </a:rPr>
              <a:t>16/1344r0</a:t>
            </a:r>
            <a:r>
              <a:rPr lang="en-GB" dirty="0" smtClean="0"/>
              <a:t> proposing a response</a:t>
            </a:r>
          </a:p>
          <a:p>
            <a:pPr lvl="2"/>
            <a:r>
              <a:rPr lang="en-US" dirty="0" smtClean="0"/>
              <a:t>IEEE 802 should respond to 3GPP stating the request is noted</a:t>
            </a:r>
          </a:p>
          <a:p>
            <a:pPr lvl="2"/>
            <a:r>
              <a:rPr lang="en-US" dirty="0" smtClean="0"/>
              <a:t>IEEE 802 should reiterate its position that LAA adopting 802.11 PD and reservation signaling (e.g. CTS-to-self) is the best solution for coexistence in the 5 GHz band</a:t>
            </a:r>
          </a:p>
          <a:p>
            <a:pPr lvl="2"/>
            <a:r>
              <a:rPr lang="en-US" dirty="0" smtClean="0"/>
              <a:t>IEEE 802 and 3GPP may continue to study, communicate and collaborate towards optimizing coexistence between their respective technologies in the 5 GHz band</a:t>
            </a:r>
          </a:p>
          <a:p>
            <a:pPr lvl="1"/>
            <a:r>
              <a:rPr lang="en-US" dirty="0" smtClean="0"/>
              <a:t>Thomas agreed to write the first draft of a response (with assistance from Andrew Myles)</a:t>
            </a:r>
          </a:p>
          <a:p>
            <a:pPr lvl="1"/>
            <a:endParaRPr lang="en-GB" dirty="0" smtClean="0"/>
          </a:p>
          <a:p>
            <a:pPr lvl="1"/>
            <a:endParaRPr lang="en-AU" dirty="0" smtClean="0"/>
          </a:p>
          <a:p>
            <a:pPr lvl="2"/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5979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88" lvl="1" indent="0" algn="ctr">
              <a:buNone/>
            </a:pPr>
            <a:r>
              <a:rPr lang="en-AU" sz="2400" b="1" dirty="0" smtClean="0">
                <a:solidFill>
                  <a:srgbClr val="FF0000"/>
                </a:solidFill>
              </a:rPr>
              <a:t>What is happening this week?</a:t>
            </a:r>
            <a:endParaRPr lang="en-AU" sz="2400" b="1" dirty="0">
              <a:solidFill>
                <a:srgbClr val="FF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5040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>
                <a:solidFill>
                  <a:srgbClr val="FF0000"/>
                </a:solidFill>
              </a:rPr>
              <a:t>What is happening this week</a:t>
            </a:r>
            <a:r>
              <a:rPr lang="en-AU" dirty="0" smtClean="0">
                <a:solidFill>
                  <a:srgbClr val="FF0000"/>
                </a:solidFill>
              </a:rPr>
              <a:t>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>
                <a:solidFill>
                  <a:srgbClr val="FF0000"/>
                </a:solidFill>
              </a:rPr>
              <a:t>Depends </a:t>
            </a:r>
            <a:r>
              <a:rPr lang="en-AU" dirty="0" smtClean="0">
                <a:solidFill>
                  <a:srgbClr val="FF0000"/>
                </a:solidFill>
              </a:rPr>
              <a:t>on presentations proposed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0448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88" lvl="1" indent="0" algn="ctr">
              <a:buNone/>
            </a:pPr>
            <a:r>
              <a:rPr lang="en-AU" sz="2400" b="1" dirty="0" smtClean="0"/>
              <a:t>What are the next steps?</a:t>
            </a:r>
            <a:endParaRPr lang="en-AU" sz="2400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0664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588" lvl="1" indent="0"/>
            <a:r>
              <a:rPr lang="en-AU" dirty="0">
                <a:solidFill>
                  <a:srgbClr val="FF0000"/>
                </a:solidFill>
              </a:rPr>
              <a:t>What are the next </a:t>
            </a:r>
            <a:r>
              <a:rPr lang="en-AU" dirty="0" smtClean="0">
                <a:solidFill>
                  <a:srgbClr val="FF0000"/>
                </a:solidFill>
              </a:rPr>
              <a:t>steps?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>
                <a:solidFill>
                  <a:srgbClr val="FF0000"/>
                </a:solidFill>
              </a:rPr>
              <a:t>Letter to 3GPP RAN1 notifying them of the activity</a:t>
            </a:r>
          </a:p>
          <a:p>
            <a:pPr lvl="2"/>
            <a:r>
              <a:rPr lang="en-AU" dirty="0" smtClean="0">
                <a:solidFill>
                  <a:srgbClr val="FF0000"/>
                </a:solidFill>
              </a:rPr>
              <a:t>Need to draft </a:t>
            </a:r>
            <a:r>
              <a:rPr lang="en-AU" dirty="0" smtClean="0">
                <a:solidFill>
                  <a:srgbClr val="FF0000"/>
                </a:solidFill>
              </a:rPr>
              <a:t>letter</a:t>
            </a:r>
          </a:p>
          <a:p>
            <a:pPr lvl="2"/>
            <a:r>
              <a:rPr lang="en-AU" dirty="0" smtClean="0">
                <a:solidFill>
                  <a:srgbClr val="FF0000"/>
                </a:solidFill>
              </a:rPr>
              <a:t>Thomas </a:t>
            </a:r>
            <a:r>
              <a:rPr lang="en-AU" dirty="0" err="1" smtClean="0">
                <a:solidFill>
                  <a:srgbClr val="FF0000"/>
                </a:solidFill>
              </a:rPr>
              <a:t>Derham</a:t>
            </a:r>
            <a:r>
              <a:rPr lang="en-AU" dirty="0" smtClean="0">
                <a:solidFill>
                  <a:srgbClr val="FF0000"/>
                </a:solidFill>
              </a:rPr>
              <a:t> (and Andrew Myles) will do this</a:t>
            </a:r>
            <a:endParaRPr lang="en-AU" dirty="0" smtClean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8245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i="1" dirty="0" smtClean="0"/>
              <a:t>PDED ad hoc </a:t>
            </a:r>
            <a:r>
              <a:rPr lang="en-AU" dirty="0" smtClean="0"/>
              <a:t>meeting is adjourned!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155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first task for the PDED ad hoc today is to appoint a secretary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It is important to keep proper minutes of all PDED meetings</a:t>
            </a:r>
          </a:p>
          <a:p>
            <a:pPr lvl="1"/>
            <a:r>
              <a:rPr lang="en-AU" dirty="0" smtClean="0"/>
              <a:t>However, it is generally not practical to Chair a meeting and take minutes at the same time</a:t>
            </a:r>
          </a:p>
          <a:p>
            <a:pPr lvl="2"/>
            <a:r>
              <a:rPr lang="en-AU" dirty="0" smtClean="0"/>
              <a:t>Especially without a recording </a:t>
            </a:r>
            <a:r>
              <a:rPr lang="en-AU" dirty="0" smtClean="0">
                <a:sym typeface="Wingdings" panose="05000000000000000000" pitchFamily="2" charset="2"/>
              </a:rPr>
              <a:t></a:t>
            </a:r>
          </a:p>
          <a:p>
            <a:pPr lvl="1"/>
            <a:r>
              <a:rPr lang="en-AU" dirty="0" smtClean="0">
                <a:sym typeface="Wingdings" panose="05000000000000000000" pitchFamily="2" charset="2"/>
              </a:rPr>
              <a:t>Therefore we need a volunteer for a Secretary</a:t>
            </a:r>
          </a:p>
          <a:p>
            <a:pPr lvl="2"/>
            <a:r>
              <a:rPr lang="en-AU" dirty="0" smtClean="0">
                <a:sym typeface="Wingdings" panose="05000000000000000000" pitchFamily="2" charset="2"/>
              </a:rPr>
              <a:t>At least for this </a:t>
            </a:r>
            <a:r>
              <a:rPr lang="en-AU" dirty="0" smtClean="0">
                <a:sym typeface="Wingdings" panose="05000000000000000000" pitchFamily="2" charset="2"/>
              </a:rPr>
              <a:t>session …</a:t>
            </a:r>
          </a:p>
          <a:p>
            <a:pPr lvl="2"/>
            <a:r>
              <a:rPr lang="en-AU" dirty="0" smtClean="0">
                <a:sym typeface="Wingdings" panose="05000000000000000000" pitchFamily="2" charset="2"/>
              </a:rPr>
              <a:t>… and thanks to Thomas </a:t>
            </a:r>
            <a:r>
              <a:rPr lang="en-AU" dirty="0" err="1" smtClean="0">
                <a:sym typeface="Wingdings" panose="05000000000000000000" pitchFamily="2" charset="2"/>
              </a:rPr>
              <a:t>Derham</a:t>
            </a:r>
            <a:r>
              <a:rPr lang="en-AU" dirty="0" smtClean="0">
                <a:sym typeface="Wingdings" panose="05000000000000000000" pitchFamily="2" charset="2"/>
              </a:rPr>
              <a:t> &amp; Dick Roy for volunteering during the teleconferences </a:t>
            </a:r>
            <a:endParaRPr lang="en-AU" dirty="0" smtClean="0">
              <a:sym typeface="Wingdings" panose="05000000000000000000" pitchFamily="2" charset="2"/>
            </a:endParaRPr>
          </a:p>
          <a:p>
            <a:pPr lvl="1"/>
            <a:r>
              <a:rPr lang="en-AU" dirty="0" smtClean="0">
                <a:sym typeface="Wingdings" panose="05000000000000000000" pitchFamily="2" charset="2"/>
              </a:rPr>
              <a:t>The </a:t>
            </a:r>
            <a:r>
              <a:rPr lang="en-AU" dirty="0" smtClean="0">
                <a:sym typeface="Wingdings" panose="05000000000000000000" pitchFamily="2" charset="2"/>
              </a:rPr>
              <a:t>rewards for the Secretary are numerous</a:t>
            </a:r>
          </a:p>
          <a:p>
            <a:pPr lvl="2"/>
            <a:r>
              <a:rPr lang="en-AU" dirty="0" smtClean="0">
                <a:sym typeface="Wingdings" panose="05000000000000000000" pitchFamily="2" charset="2"/>
              </a:rPr>
              <a:t>Power over the ad hoc</a:t>
            </a:r>
          </a:p>
          <a:p>
            <a:pPr lvl="2"/>
            <a:r>
              <a:rPr lang="en-AU" dirty="0" smtClean="0">
                <a:sym typeface="Wingdings" panose="05000000000000000000" pitchFamily="2" charset="2"/>
              </a:rPr>
              <a:t>Respect from your peers</a:t>
            </a:r>
          </a:p>
          <a:p>
            <a:pPr lvl="2"/>
            <a:r>
              <a:rPr lang="en-AU" dirty="0" smtClean="0">
                <a:sym typeface="Wingdings" panose="05000000000000000000" pitchFamily="2" charset="2"/>
              </a:rPr>
              <a:t>… and a beverage from the Chair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030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i="1" dirty="0" smtClean="0"/>
              <a:t>PDED ad hoc </a:t>
            </a:r>
            <a:r>
              <a:rPr lang="en-AU" dirty="0" smtClean="0"/>
              <a:t>will review the official IEEE-SA patent material for pre-PAR groups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dirty="0" smtClean="0"/>
              <a:t>All IEEE-SA standards meetings shall be conducted in compliance with all applicable laws, including antitrust and competition laws.</a:t>
            </a:r>
          </a:p>
          <a:p>
            <a:pPr lvl="1"/>
            <a:r>
              <a:rPr lang="en-US" altLang="en-US" dirty="0" smtClean="0"/>
              <a:t>Don’t discuss the interpretation, validity, or essentiality of patents/patent claims. </a:t>
            </a:r>
          </a:p>
          <a:p>
            <a:pPr lvl="1"/>
            <a:r>
              <a:rPr lang="en-US" altLang="en-US" dirty="0" smtClean="0"/>
              <a:t>Don’t discuss specific license rates, terms, or conditions.</a:t>
            </a:r>
          </a:p>
          <a:p>
            <a:pPr lvl="2"/>
            <a:r>
              <a:rPr lang="en-US" altLang="en-US" dirty="0" smtClean="0"/>
              <a:t>Relative costs, including licensing costs of essential patent claims, of different technical approaches may be discussed in standards development meetings. </a:t>
            </a:r>
          </a:p>
          <a:p>
            <a:pPr lvl="3"/>
            <a:r>
              <a:rPr lang="en-GB" altLang="en-US" dirty="0" smtClean="0"/>
              <a:t>Technical considerations remain primary focus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Don’t discuss or engage in the fixing of product prices, allocation of customers, or division of sales markets.</a:t>
            </a:r>
          </a:p>
          <a:p>
            <a:pPr lvl="1"/>
            <a:r>
              <a:rPr lang="en-US" altLang="en-US" dirty="0" smtClean="0"/>
              <a:t>Don’t discuss the status or substance of ongoing or threatened litigation.</a:t>
            </a:r>
          </a:p>
          <a:p>
            <a:pPr lvl="1"/>
            <a:r>
              <a:rPr lang="en-US" altLang="en-US" dirty="0" smtClean="0"/>
              <a:t>Don’t be silent if inappropriate topics are discussed… do formally object.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17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</a:t>
            </a:r>
            <a:r>
              <a:rPr lang="en-AU" i="1" dirty="0"/>
              <a:t>PDED ad hoc </a:t>
            </a:r>
            <a:r>
              <a:rPr lang="en-AU" dirty="0" smtClean="0"/>
              <a:t>will </a:t>
            </a:r>
            <a:r>
              <a:rPr lang="en-AU" dirty="0"/>
              <a:t>review the official IEEE-SA patent material for pre-PAR 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dirty="0" smtClean="0"/>
              <a:t>If you have questions:</a:t>
            </a:r>
          </a:p>
          <a:p>
            <a:pPr lvl="2"/>
            <a:r>
              <a:rPr lang="en-US" altLang="en-US" dirty="0" smtClean="0"/>
              <a:t>Contact the IEEE-SA Standards Board Patent Committee Administrator at </a:t>
            </a:r>
            <a:r>
              <a:rPr lang="en-US" altLang="en-US" dirty="0" smtClean="0">
                <a:hlinkClick r:id="rId2"/>
              </a:rPr>
              <a:t>patcom@ieee.org</a:t>
            </a:r>
            <a:endParaRPr lang="en-US" altLang="en-US" dirty="0" smtClean="0"/>
          </a:p>
          <a:p>
            <a:pPr lvl="2"/>
            <a:r>
              <a:rPr lang="en-US" altLang="en-US" dirty="0" smtClean="0"/>
              <a:t>Visit </a:t>
            </a:r>
            <a:r>
              <a:rPr lang="en-US" altLang="en-US" dirty="0" smtClean="0">
                <a:hlinkClick r:id="rId3" action="ppaction://hlinkfile"/>
              </a:rPr>
              <a:t>standards.ieee.org/about/</a:t>
            </a:r>
            <a:r>
              <a:rPr lang="en-US" altLang="en-US" dirty="0" err="1" smtClean="0">
                <a:hlinkClick r:id="rId3" action="ppaction://hlinkfile"/>
              </a:rPr>
              <a:t>sasb</a:t>
            </a:r>
            <a:r>
              <a:rPr lang="en-US" altLang="en-US" dirty="0" smtClean="0">
                <a:hlinkClick r:id="rId3" action="ppaction://hlinkfile"/>
              </a:rPr>
              <a:t>/</a:t>
            </a:r>
            <a:r>
              <a:rPr lang="en-US" altLang="en-US" dirty="0" err="1" smtClean="0">
                <a:hlinkClick r:id="rId3" action="ppaction://hlinkfile"/>
              </a:rPr>
              <a:t>patcom</a:t>
            </a:r>
            <a:r>
              <a:rPr lang="en-US" altLang="en-US" dirty="0" smtClean="0">
                <a:hlinkClick r:id="rId3" action="ppaction://hlinkfile"/>
              </a:rPr>
              <a:t>/index.html 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See IEEE-SA Standards Board Operations Manual, clause 5.3.10 and </a:t>
            </a:r>
            <a:r>
              <a:rPr lang="en-GB" altLang="en-US" dirty="0" smtClean="0"/>
              <a:t>“</a:t>
            </a:r>
            <a:r>
              <a:rPr lang="en-GB" altLang="en-US" i="1" dirty="0" smtClean="0"/>
              <a:t>Promoting Competition and Innovation: What You Need to Know about the IEEE Standards Association's Antitrust and Competition Policy</a:t>
            </a:r>
            <a:r>
              <a:rPr lang="en-GB" altLang="en-US" dirty="0" smtClean="0"/>
              <a:t>”</a:t>
            </a:r>
            <a:r>
              <a:rPr lang="en-US" altLang="en-US" dirty="0" smtClean="0"/>
              <a:t> for more details.</a:t>
            </a:r>
          </a:p>
          <a:p>
            <a:pPr lvl="1"/>
            <a:r>
              <a:rPr lang="en-US" altLang="en-US" dirty="0" smtClean="0"/>
              <a:t>This slide set is available at:</a:t>
            </a:r>
          </a:p>
          <a:p>
            <a:pPr lvl="2"/>
            <a:r>
              <a:rPr lang="en-US" altLang="en-US" dirty="0" smtClean="0">
                <a:hlinkClick r:id="rId4" action="ppaction://hlinkpres?slideindex=1&amp;slidetitle="/>
              </a:rPr>
              <a:t>development.standards.ieee.org/</a:t>
            </a:r>
            <a:r>
              <a:rPr lang="en-US" altLang="en-US" dirty="0" err="1" smtClean="0">
                <a:hlinkClick r:id="rId4" action="ppaction://hlinkpres?slideindex=1&amp;slidetitle="/>
              </a:rPr>
              <a:t>myproject</a:t>
            </a:r>
            <a:r>
              <a:rPr lang="en-US" altLang="en-US" dirty="0" smtClean="0">
                <a:hlinkClick r:id="rId4" action="ppaction://hlinkpres?slideindex=1&amp;slidetitle="/>
              </a:rPr>
              <a:t>/Public/</a:t>
            </a:r>
            <a:r>
              <a:rPr lang="en-US" altLang="en-US" dirty="0" err="1" smtClean="0">
                <a:hlinkClick r:id="rId4" action="ppaction://hlinkpres?slideindex=1&amp;slidetitle="/>
              </a:rPr>
              <a:t>mytools</a:t>
            </a:r>
            <a:r>
              <a:rPr lang="en-US" altLang="en-US" dirty="0" smtClean="0">
                <a:hlinkClick r:id="rId4" action="ppaction://hlinkpres?slideindex=1&amp;slidetitle="/>
              </a:rPr>
              <a:t>/mob/slideset.ppt</a:t>
            </a:r>
            <a:endParaRPr lang="en-US" altLang="en-US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9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7B97089-911D-4B51-9A41-20DA9337DAE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Links are available to a variety of other useful resources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mtClean="0"/>
              <a:t>Link to IEEE Disclosure of Affiliation </a:t>
            </a:r>
          </a:p>
          <a:p>
            <a:pPr lvl="2"/>
            <a:r>
              <a:rPr lang="en-US" smtClean="0">
                <a:hlinkClick r:id="rId3"/>
              </a:rPr>
              <a:t>http://standards.ieee.org/faqs/affiliationFAQ.html</a:t>
            </a:r>
            <a:endParaRPr lang="en-US" smtClean="0"/>
          </a:p>
          <a:p>
            <a:pPr lvl="1"/>
            <a:r>
              <a:rPr lang="en-US" smtClean="0"/>
              <a:t>Links to IEEE Antitrust Guidelines</a:t>
            </a:r>
          </a:p>
          <a:p>
            <a:pPr lvl="2"/>
            <a:r>
              <a:rPr lang="en-US" smtClean="0">
                <a:hlinkClick r:id="rId4"/>
              </a:rPr>
              <a:t>http://standards.ieee.org/resources/antitrust-guidelines.pdf</a:t>
            </a:r>
            <a:endParaRPr lang="en-US" smtClean="0"/>
          </a:p>
          <a:p>
            <a:pPr lvl="1"/>
            <a:r>
              <a:rPr lang="en-US" smtClean="0"/>
              <a:t>Link to IEEE Code of Ethics</a:t>
            </a:r>
          </a:p>
          <a:p>
            <a:pPr lvl="2"/>
            <a:r>
              <a:rPr lang="en-US" smtClean="0">
                <a:hlinkClick r:id="rId5"/>
              </a:rPr>
              <a:t>http://www.ieee.org/web/membership/ethics/code_ethics.html</a:t>
            </a:r>
            <a:endParaRPr lang="en-US" smtClean="0"/>
          </a:p>
          <a:p>
            <a:pPr lvl="1"/>
            <a:r>
              <a:rPr lang="en-US" smtClean="0"/>
              <a:t>Link to IEEE Patent Policy</a:t>
            </a:r>
          </a:p>
          <a:p>
            <a:pPr lvl="2"/>
            <a:r>
              <a:rPr lang="en-US" smtClean="0">
                <a:hlinkClick r:id="rId6"/>
              </a:rPr>
              <a:t>http://standards.ieee.org/board/pat/pat-slideset.ppt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2548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E9E285F-F601-43F1-B60E-9449BADFF5F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AU" i="1" dirty="0"/>
              <a:t>PDED ad hoc </a:t>
            </a:r>
            <a:r>
              <a:rPr lang="en-US" dirty="0" smtClean="0"/>
              <a:t>will operate using accepted principles of meeting etiquette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 smtClean="0"/>
              <a:t>IEEE 802 is a world-wide professional technical organization </a:t>
            </a:r>
          </a:p>
          <a:p>
            <a:pPr lvl="1"/>
            <a:r>
              <a:rPr lang="en-US" dirty="0" smtClean="0"/>
              <a:t>Meetings shall be conducted in an orderly and professional manner in accordance with the policies and procedures governed by the organization</a:t>
            </a:r>
          </a:p>
          <a:p>
            <a:pPr lvl="1"/>
            <a:r>
              <a:rPr lang="en-US" dirty="0" smtClean="0"/>
              <a:t>Individuals shall address the “technical” content of the subject under consideration and refrain from making “personal” comments to or about others</a:t>
            </a:r>
          </a:p>
        </p:txBody>
      </p:sp>
    </p:spTree>
    <p:extLst>
      <p:ext uri="{BB962C8B-B14F-4D97-AF65-F5344CB8AC3E}">
        <p14:creationId xmlns:p14="http://schemas.microsoft.com/office/powerpoint/2010/main" val="2963085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 PDED ad hoc will consider a proposed agenda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Proposed Agenda</a:t>
            </a:r>
          </a:p>
          <a:p>
            <a:pPr lvl="1"/>
            <a:r>
              <a:rPr lang="en-AU" dirty="0" smtClean="0"/>
              <a:t>Bureaucratic </a:t>
            </a:r>
            <a:r>
              <a:rPr lang="en-AU" dirty="0" smtClean="0"/>
              <a:t>stuff</a:t>
            </a:r>
          </a:p>
          <a:p>
            <a:pPr lvl="2"/>
            <a:r>
              <a:rPr lang="en-AU" dirty="0" smtClean="0"/>
              <a:t>D</a:t>
            </a:r>
            <a:r>
              <a:rPr lang="en-AU" dirty="0" smtClean="0"/>
              <a:t>one</a:t>
            </a:r>
            <a:r>
              <a:rPr lang="en-AU" dirty="0" smtClean="0"/>
              <a:t>!</a:t>
            </a:r>
          </a:p>
          <a:p>
            <a:pPr lvl="1"/>
            <a:r>
              <a:rPr lang="en-AU" dirty="0" smtClean="0"/>
              <a:t>Why was the PDED ad hoc formed</a:t>
            </a:r>
            <a:r>
              <a:rPr lang="en-AU" dirty="0" smtClean="0"/>
              <a:t>?</a:t>
            </a:r>
          </a:p>
          <a:p>
            <a:pPr lvl="2"/>
            <a:r>
              <a:rPr lang="en-AU" dirty="0" smtClean="0"/>
              <a:t>Quick summary</a:t>
            </a:r>
            <a:endParaRPr lang="en-AU" dirty="0" smtClean="0"/>
          </a:p>
          <a:p>
            <a:pPr lvl="1"/>
            <a:r>
              <a:rPr lang="en-AU" dirty="0" smtClean="0"/>
              <a:t>What happened at the teleconferences</a:t>
            </a:r>
            <a:r>
              <a:rPr lang="en-AU" dirty="0" smtClean="0"/>
              <a:t>?</a:t>
            </a:r>
          </a:p>
          <a:p>
            <a:pPr lvl="2"/>
            <a:r>
              <a:rPr lang="en-AU" dirty="0"/>
              <a:t>Quick summary</a:t>
            </a:r>
          </a:p>
          <a:p>
            <a:pPr lvl="1"/>
            <a:r>
              <a:rPr lang="en-AU" dirty="0" smtClean="0">
                <a:solidFill>
                  <a:srgbClr val="FF0000"/>
                </a:solidFill>
              </a:rPr>
              <a:t>What </a:t>
            </a:r>
            <a:r>
              <a:rPr lang="en-AU" dirty="0" smtClean="0">
                <a:solidFill>
                  <a:srgbClr val="FF0000"/>
                </a:solidFill>
              </a:rPr>
              <a:t>is happening this week?</a:t>
            </a:r>
          </a:p>
          <a:p>
            <a:pPr lvl="1"/>
            <a:r>
              <a:rPr lang="en-AU" dirty="0" smtClean="0"/>
              <a:t>What are the next steps</a:t>
            </a:r>
            <a:r>
              <a:rPr lang="en-AU" dirty="0" smtClean="0"/>
              <a:t>?</a:t>
            </a:r>
          </a:p>
          <a:p>
            <a:pPr lvl="2"/>
            <a:r>
              <a:rPr lang="en-AU" dirty="0" smtClean="0"/>
              <a:t>Possible proposal to Friday plenary</a:t>
            </a:r>
            <a:endParaRPr lang="en-AU" dirty="0" smtClean="0"/>
          </a:p>
          <a:p>
            <a:r>
              <a:rPr lang="en-AU" dirty="0" smtClean="0"/>
              <a:t>Any objections to this agenda?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631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ctr">
              <a:buNone/>
            </a:pPr>
            <a:r>
              <a:rPr lang="en-AU" sz="2400" b="1" dirty="0"/>
              <a:t>Why was the </a:t>
            </a:r>
            <a:r>
              <a:rPr lang="en-AU" sz="2400" b="1" i="1" dirty="0"/>
              <a:t>PDED ad hoc </a:t>
            </a:r>
            <a:r>
              <a:rPr lang="en-AU" sz="2400" b="1" dirty="0"/>
              <a:t>formed</a:t>
            </a:r>
            <a:r>
              <a:rPr lang="en-AU" sz="2400" b="1" dirty="0" smtClean="0"/>
              <a:t>?</a:t>
            </a:r>
            <a:endParaRPr lang="en-AU" sz="2400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69366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2150</Words>
  <Application>Microsoft Office PowerPoint</Application>
  <PresentationFormat>On-screen Show (4:3)</PresentationFormat>
  <Paragraphs>266</Paragraphs>
  <Slides>26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802-11-Submission</vt:lpstr>
      <vt:lpstr>Agenda for PDED Ad Hoc meeting in San Antonio in September 2016</vt:lpstr>
      <vt:lpstr>Welcome to the first (last?) F2F meeting of the IEEE 802.11 PDED Ad Hoc</vt:lpstr>
      <vt:lpstr>The first task for the PDED ad hoc today is to appoint a secretary</vt:lpstr>
      <vt:lpstr>The PDED ad hoc will review the official IEEE-SA patent material for pre-PAR groups</vt:lpstr>
      <vt:lpstr>The PDED ad hoc will review the official IEEE-SA patent material for pre-PAR groups</vt:lpstr>
      <vt:lpstr>Links are available to a variety of other useful resources</vt:lpstr>
      <vt:lpstr>The PDED ad hoc will operate using accepted principles of meeting etiquette</vt:lpstr>
      <vt:lpstr>The PDED ad hoc will consider a proposed agenda</vt:lpstr>
      <vt:lpstr>PowerPoint Presentation</vt:lpstr>
      <vt:lpstr>The formation of the ad hoc was based on a LS from 3GPP RAN1 and documents presents to 802.19/11</vt:lpstr>
      <vt:lpstr>3GPP RAN1 &amp; IEEE 802 are having an ongoing discussion related to LAA’s ED threshold</vt:lpstr>
      <vt:lpstr>3GPP RAN1 are now requesting that 802.11 also adopt a lowered ED threshold of -72dBm</vt:lpstr>
      <vt:lpstr>IEEE 802 have not yet responded to 3GPP RAN1’s request for 802.11 to use ED threshold of -72dBm</vt:lpstr>
      <vt:lpstr>There are many related issues that need to be addressed before responding to 3GPP RAN1 </vt:lpstr>
      <vt:lpstr>How should IEEE 802.11 WG consider the issues related to 3GPP RAN1’s request for a new 802.11 ED?</vt:lpstr>
      <vt:lpstr>It was noted at the 1st teleconference that EN 301 893 is another reason to consider the ED question</vt:lpstr>
      <vt:lpstr>PowerPoint Presentation</vt:lpstr>
      <vt:lpstr>There have been a series of teleconferences before this plenary meeting in San Antonio</vt:lpstr>
      <vt:lpstr>The first teleconference introduced the group and proposed at least one path forward  </vt:lpstr>
      <vt:lpstr>The third teleconference introduced the group and proposed at least one path forward  </vt:lpstr>
      <vt:lpstr>The fifth teleconference introduced the group and proposed at least one path forward  </vt:lpstr>
      <vt:lpstr>PowerPoint Presentation</vt:lpstr>
      <vt:lpstr>What is happening this week?</vt:lpstr>
      <vt:lpstr>PowerPoint Presentation</vt:lpstr>
      <vt:lpstr>What are the next steps?</vt:lpstr>
      <vt:lpstr>The PDED ad hoc meeting is adjourned!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2016-10-31T06:45:48Z</dcterms:modified>
</cp:coreProperties>
</file>