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28"/>
  </p:notesMasterIdLst>
  <p:handoutMasterIdLst>
    <p:handoutMasterId r:id="rId29"/>
  </p:handoutMasterIdLst>
  <p:sldIdLst>
    <p:sldId id="269" r:id="rId2"/>
    <p:sldId id="302" r:id="rId3"/>
    <p:sldId id="300" r:id="rId4"/>
    <p:sldId id="304" r:id="rId5"/>
    <p:sldId id="295" r:id="rId6"/>
    <p:sldId id="296" r:id="rId7"/>
    <p:sldId id="297" r:id="rId8"/>
    <p:sldId id="298" r:id="rId9"/>
    <p:sldId id="301" r:id="rId10"/>
    <p:sldId id="306" r:id="rId11"/>
    <p:sldId id="270" r:id="rId12"/>
    <p:sldId id="289" r:id="rId13"/>
    <p:sldId id="290" r:id="rId14"/>
    <p:sldId id="291" r:id="rId15"/>
    <p:sldId id="292" r:id="rId16"/>
    <p:sldId id="322" r:id="rId17"/>
    <p:sldId id="323" r:id="rId18"/>
    <p:sldId id="324" r:id="rId19"/>
    <p:sldId id="325" r:id="rId20"/>
    <p:sldId id="331" r:id="rId21"/>
    <p:sldId id="326" r:id="rId22"/>
    <p:sldId id="327" r:id="rId23"/>
    <p:sldId id="330" r:id="rId24"/>
    <p:sldId id="328" r:id="rId25"/>
    <p:sldId id="329" r:id="rId26"/>
    <p:sldId id="305"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9999"/>
    <a:srgbClr val="FF6600"/>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71403" autoAdjust="0"/>
  </p:normalViewPr>
  <p:slideViewPr>
    <p:cSldViewPr>
      <p:cViewPr>
        <p:scale>
          <a:sx n="122" d="100"/>
          <a:sy n="122" d="100"/>
        </p:scale>
        <p:origin x="-930"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44"/>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802.19-16/0110r0</a:t>
            </a:r>
            <a:endParaRPr lang="en-US" dirty="0"/>
          </a:p>
        </p:txBody>
      </p:sp>
      <p:sp>
        <p:nvSpPr>
          <p:cNvPr id="3075" name="Rectangle 3"/>
          <p:cNvSpPr>
            <a:spLocks noGrp="1" noChangeArrowheads="1"/>
          </p:cNvSpPr>
          <p:nvPr>
            <p:ph type="dt" sz="quarter" idx="1"/>
          </p:nvPr>
        </p:nvSpPr>
        <p:spPr bwMode="auto">
          <a:xfrm>
            <a:off x="695325" y="177284"/>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802.19-16/0110r0</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7</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8</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802.11-16/xxxxr0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9928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Nov 2016</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grouper.ieee.org/groups/802/Communications/16_06/R1-166040.zi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1306-00-0000-pded-meeting-minutes-27-sept-2016.doc" TargetMode="External"/><Relationship Id="rId2" Type="http://schemas.openxmlformats.org/officeDocument/2006/relationships/hyperlink" Target="https://mentor.ieee.org/802.11/dcn/16/11-16-1291-00-0000-pded-ad-hoc-agenda-27-sept-2016.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 Id="rId4" Type="http://schemas.openxmlformats.org/officeDocument/2006/relationships/hyperlink" Target="https://mentor.ieee.org/802.11/dcn/16/11-16-1291-00-0000-pded-ad-hoc-agenda-27-sept-2016.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PDED Ad Hoc </a:t>
            </a:r>
            <a:r>
              <a:rPr lang="en-US" dirty="0" smtClean="0">
                <a:solidFill>
                  <a:schemeClr val="accent2">
                    <a:lumMod val="75000"/>
                  </a:schemeClr>
                </a:solidFill>
              </a:rPr>
              <a:t>meeting</a:t>
            </a:r>
            <a:r>
              <a:rPr lang="en-US" dirty="0" smtClean="0">
                <a:solidFill>
                  <a:schemeClr val="accent2">
                    <a:lumMod val="75000"/>
                  </a:schemeClr>
                </a:solidFill>
              </a:rPr>
              <a:t/>
            </a:r>
            <a:br>
              <a:rPr lang="en-US" dirty="0" smtClean="0">
                <a:solidFill>
                  <a:schemeClr val="accent2">
                    <a:lumMod val="75000"/>
                  </a:schemeClr>
                </a:solidFill>
              </a:rPr>
            </a:br>
            <a:r>
              <a:rPr lang="en-US" dirty="0" smtClean="0">
                <a:solidFill>
                  <a:schemeClr val="accent2">
                    <a:lumMod val="75000"/>
                  </a:schemeClr>
                </a:solidFill>
              </a:rPr>
              <a:t>in San Antonio in </a:t>
            </a:r>
            <a:r>
              <a:rPr lang="en-US" dirty="0" smtClean="0">
                <a:solidFill>
                  <a:schemeClr val="accent2">
                    <a:lumMod val="75000"/>
                  </a:schemeClr>
                </a:solidFill>
              </a:rPr>
              <a:t>September 2016</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29 Sep </a:t>
            </a:r>
            <a:r>
              <a:rPr lang="en-US" b="0" dirty="0" smtClean="0">
                <a:solidFill>
                  <a:schemeClr val="accent2">
                    <a:lumMod val="50000"/>
                  </a:schemeClr>
                </a:solidFill>
              </a:rPr>
              <a:t>2016</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568694850"/>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t>Why was the </a:t>
            </a:r>
            <a:r>
              <a:rPr lang="en-AU" sz="2400" b="1" i="1" dirty="0"/>
              <a:t>PDED ad hoc </a:t>
            </a:r>
            <a:r>
              <a:rPr lang="en-AU" sz="2400" b="1" dirty="0"/>
              <a:t>formed</a:t>
            </a:r>
            <a:r>
              <a:rPr lang="en-AU" sz="2400" b="1" dirty="0" smtClean="0"/>
              <a:t>?</a:t>
            </a:r>
            <a:endParaRPr lang="en-AU" sz="2400" b="1"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&amp; IEEE 802 are having an ongoing discussion related to LAA’s ED threshold</a:t>
            </a:r>
            <a:endParaRPr lang="en-AU" dirty="0"/>
          </a:p>
        </p:txBody>
      </p:sp>
      <p:sp>
        <p:nvSpPr>
          <p:cNvPr id="3" name="Content Placeholder 2"/>
          <p:cNvSpPr>
            <a:spLocks noGrp="1"/>
          </p:cNvSpPr>
          <p:nvPr>
            <p:ph idx="1"/>
          </p:nvPr>
        </p:nvSpPr>
        <p:spPr/>
        <p:txBody>
          <a:bodyPr/>
          <a:lstStyle/>
          <a:p>
            <a:pPr lvl="1"/>
            <a:r>
              <a:rPr lang="en-GB" dirty="0" smtClean="0"/>
              <a:t>The IEEE 802 review of LAA Rel. 13 resulted in IEEE 802 requesting 3GPP RAN1 to make LAA more sensitive to 802.11 transmissions:</a:t>
            </a:r>
          </a:p>
          <a:p>
            <a:pPr lvl="2"/>
            <a:r>
              <a:rPr lang="en-GB" dirty="0" smtClean="0"/>
              <a:t>See Comment 3 in </a:t>
            </a:r>
            <a:r>
              <a:rPr lang="en-GB" dirty="0" smtClean="0">
                <a:hlinkClick r:id="rId2"/>
              </a:rPr>
              <a:t>19-16-0037-09</a:t>
            </a:r>
            <a:r>
              <a:rPr lang="en-GB" dirty="0" smtClean="0"/>
              <a:t> for details (March 2016)</a:t>
            </a:r>
          </a:p>
          <a:p>
            <a:pPr lvl="1"/>
            <a:r>
              <a:rPr lang="en-GB" dirty="0" smtClean="0"/>
              <a:t>3GPP RAN1 rejected the request on the basis that they have had considerable debate and have agreed there is not a problem, but without responding to the particular issues raised by IEEE 802</a:t>
            </a:r>
          </a:p>
          <a:p>
            <a:pPr lvl="2"/>
            <a:r>
              <a:rPr lang="en-US" dirty="0" smtClean="0"/>
              <a:t>See Response 3 in </a:t>
            </a:r>
            <a:r>
              <a:rPr lang="en-AU" dirty="0" smtClean="0">
                <a:hlinkClick r:id="rId3"/>
              </a:rPr>
              <a:t>R1-166040</a:t>
            </a:r>
            <a:r>
              <a:rPr lang="en-AU" dirty="0" smtClean="0"/>
              <a:t> (June 2016)</a:t>
            </a:r>
          </a:p>
          <a:p>
            <a:pPr lvl="1"/>
            <a:r>
              <a:rPr lang="en-AU" dirty="0" smtClean="0"/>
              <a:t>IEEE 802 responded by noting that 3GPP RAN1’s assertions are based on invalid assumptions about common 802.11 deployments and asking 3GPP RAN1 to rerun their simulations with more realistic assumptions</a:t>
            </a:r>
          </a:p>
          <a:p>
            <a:pPr lvl="2"/>
            <a:r>
              <a:rPr lang="en-AU" dirty="0" smtClean="0"/>
              <a:t>See </a:t>
            </a:r>
            <a:r>
              <a:rPr lang="en-AU" dirty="0" smtClean="0">
                <a:hlinkClick r:id="rId4"/>
              </a:rPr>
              <a:t>IEEE 802 liaison to 3GPP RAN</a:t>
            </a:r>
            <a:r>
              <a:rPr lang="en-AU" dirty="0" smtClean="0"/>
              <a:t> (August 2016)</a:t>
            </a:r>
          </a:p>
          <a:p>
            <a:pPr lvl="1"/>
            <a:r>
              <a:rPr lang="en-AU" dirty="0" smtClean="0"/>
              <a:t>The issue is currently still open and unresolved …</a:t>
            </a:r>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56316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RAN1 are now requesting that 802.11 also adopt a lowered ED threshold of -72dBm</a:t>
            </a:r>
            <a:endParaRPr lang="en-AU" dirty="0"/>
          </a:p>
        </p:txBody>
      </p:sp>
      <p:sp>
        <p:nvSpPr>
          <p:cNvPr id="3" name="Content Placeholder 2"/>
          <p:cNvSpPr>
            <a:spLocks noGrp="1"/>
          </p:cNvSpPr>
          <p:nvPr>
            <p:ph idx="1"/>
          </p:nvPr>
        </p:nvSpPr>
        <p:spPr/>
        <p:txBody>
          <a:bodyPr/>
          <a:lstStyle/>
          <a:p>
            <a:pPr lvl="1"/>
            <a:r>
              <a:rPr lang="en-US" dirty="0" smtClean="0"/>
              <a:t>In </a:t>
            </a:r>
            <a:r>
              <a:rPr lang="en-AU" dirty="0" smtClean="0">
                <a:hlinkClick r:id="rId2"/>
              </a:rPr>
              <a:t>R1-166040</a:t>
            </a:r>
            <a:r>
              <a:rPr lang="en-AU" dirty="0" smtClean="0"/>
              <a:t> (June 2016), 3GPP</a:t>
            </a:r>
            <a:r>
              <a:rPr lang="en-GB" dirty="0" smtClean="0"/>
              <a:t> RAN1 further </a:t>
            </a:r>
            <a:r>
              <a:rPr lang="en-US" dirty="0" smtClean="0"/>
              <a:t>suggested that 802.11 be redefined to also use an ED of -72dBm in the future ...</a:t>
            </a:r>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r>
              <a:rPr lang="en-US" dirty="0" smtClean="0"/>
              <a:t>… rather than the currently defined ED of -62dBm (and PD of -82dBm)</a:t>
            </a:r>
          </a:p>
          <a:p>
            <a:pPr lvl="1"/>
            <a:r>
              <a:rPr lang="en-US" dirty="0" smtClean="0"/>
              <a:t>Such a change would mean that 802.11 would defer to LAA (and 802.11) at the same ED threshold that LAA currently defers to 802.11</a:t>
            </a:r>
          </a:p>
          <a:p>
            <a:pPr lvl="1"/>
            <a:endParaRPr 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
        <p:nvSpPr>
          <p:cNvPr id="6" name="Rectangle 5"/>
          <p:cNvSpPr/>
          <p:nvPr/>
        </p:nvSpPr>
        <p:spPr bwMode="auto">
          <a:xfrm>
            <a:off x="1219200" y="2895600"/>
            <a:ext cx="6629400" cy="1981200"/>
          </a:xfrm>
          <a:prstGeom prst="rect">
            <a:avLst/>
          </a:prstGeom>
          <a:solidFill>
            <a:schemeClr val="accent5">
              <a:lumMod val="20000"/>
              <a:lumOff val="80000"/>
            </a:schemeClr>
          </a:solidFill>
          <a:ln w="12700" cap="flat" cmpd="sng" algn="ctr">
            <a:solidFill>
              <a:schemeClr val="tx1"/>
            </a:solidFill>
            <a:prstDash val="solid"/>
            <a:round/>
            <a:headEnd type="none" w="sm" len="sm"/>
            <a:tailEnd type="none" w="sm" len="sm"/>
          </a:ln>
          <a:effectLst/>
        </p:spPr>
        <p:txBody>
          <a:bodyPr vert="horz" wrap="square" lIns="180000" tIns="45720" rIns="180000" bIns="45720" numCol="1" rtlCol="0" anchor="ctr" anchorCtr="0" compatLnSpc="1">
            <a:prstTxWarp prst="textNoShape">
              <a:avLst/>
            </a:prstTxWarp>
          </a:bodyPr>
          <a:lstStyle/>
          <a:p>
            <a:pPr>
              <a:spcBef>
                <a:spcPts val="800"/>
              </a:spcBef>
            </a:pPr>
            <a:r>
              <a:rPr lang="en-GB" sz="1600" i="1" dirty="0">
                <a:latin typeface="+mj-lt"/>
              </a:rPr>
              <a:t>RAN1 respectfully requests future IEEE 802.11 technologies to align the energy detection threshold used with other technologies operating in the same unlicensed band, e.g., -72 </a:t>
            </a:r>
            <a:r>
              <a:rPr lang="en-GB" sz="1600" i="1" dirty="0" err="1">
                <a:latin typeface="+mj-lt"/>
              </a:rPr>
              <a:t>dBm</a:t>
            </a:r>
            <a:r>
              <a:rPr lang="en-GB" sz="1600" i="1" dirty="0">
                <a:latin typeface="+mj-lt"/>
              </a:rPr>
              <a:t>.</a:t>
            </a:r>
          </a:p>
          <a:p>
            <a:pPr>
              <a:spcBef>
                <a:spcPts val="800"/>
              </a:spcBef>
            </a:pPr>
            <a:r>
              <a:rPr lang="en-GB" sz="1600" i="1" dirty="0">
                <a:latin typeface="+mj-lt"/>
              </a:rPr>
              <a:t>An energy detection threshold of -72 </a:t>
            </a:r>
            <a:r>
              <a:rPr lang="en-GB" sz="1600" i="1" dirty="0" err="1">
                <a:latin typeface="+mj-lt"/>
              </a:rPr>
              <a:t>dBm</a:t>
            </a:r>
            <a:r>
              <a:rPr lang="en-GB" sz="1600" i="1" dirty="0">
                <a:latin typeface="+mj-lt"/>
              </a:rPr>
              <a:t> has been chosen by 3GPP for Rel-13 LAA also with an interest in aligning with other technologies in the future.</a:t>
            </a:r>
            <a:endParaRPr lang="en-AU" sz="1600" i="1" dirty="0">
              <a:latin typeface="+mj-lt"/>
            </a:endParaRPr>
          </a:p>
        </p:txBody>
      </p:sp>
      <p:sp>
        <p:nvSpPr>
          <p:cNvPr id="7" name="Rectangle 6"/>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2268118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have not yet responded to 3GPP RAN1’s request for 802.11 to use ED threshold of -72dBm</a:t>
            </a:r>
            <a:endParaRPr lang="en-AU" dirty="0"/>
          </a:p>
        </p:txBody>
      </p:sp>
      <p:sp>
        <p:nvSpPr>
          <p:cNvPr id="3" name="Content Placeholder 2"/>
          <p:cNvSpPr>
            <a:spLocks noGrp="1"/>
          </p:cNvSpPr>
          <p:nvPr>
            <p:ph idx="1"/>
          </p:nvPr>
        </p:nvSpPr>
        <p:spPr/>
        <p:txBody>
          <a:bodyPr/>
          <a:lstStyle/>
          <a:p>
            <a:pPr lvl="1"/>
            <a:r>
              <a:rPr lang="en-AU" dirty="0" smtClean="0"/>
              <a:t>In July 2016, IEEE 802.19 WG focused on responding to 3GPP RAN1’s responses on the twelve open issues in IEEE 802’s March 2016 liaison </a:t>
            </a:r>
          </a:p>
          <a:p>
            <a:pPr lvl="2"/>
            <a:r>
              <a:rPr lang="en-AU" dirty="0" smtClean="0"/>
              <a:t>It did not respond to 3GPP RAN1’s request for ED = -72dBm</a:t>
            </a:r>
          </a:p>
          <a:p>
            <a:pPr lvl="1"/>
            <a:r>
              <a:rPr lang="en-AU" dirty="0" smtClean="0"/>
              <a:t>In Sept 2016, a </a:t>
            </a:r>
            <a:r>
              <a:rPr lang="en-AU" i="1" dirty="0" smtClean="0"/>
              <a:t>thought piece</a:t>
            </a:r>
            <a:r>
              <a:rPr lang="en-AU" dirty="0" smtClean="0"/>
              <a:t> was presented to IEEE 802.19 WG that discussed some possible responses to 3GPP RAN1’s request</a:t>
            </a:r>
          </a:p>
          <a:p>
            <a:pPr lvl="2"/>
            <a:r>
              <a:rPr lang="en-AU" dirty="0" smtClean="0"/>
              <a:t>See </a:t>
            </a:r>
            <a:r>
              <a:rPr lang="en-AU" dirty="0" smtClean="0">
                <a:hlinkClick r:id="rId2"/>
              </a:rPr>
              <a:t>19-16-0110-00</a:t>
            </a:r>
            <a:r>
              <a:rPr lang="en-AU" dirty="0" smtClean="0"/>
              <a:t> (by Andrew Myles, the author of this summary)</a:t>
            </a:r>
          </a:p>
          <a:p>
            <a:pPr lvl="1"/>
            <a:r>
              <a:rPr lang="en-AU" dirty="0" smtClean="0"/>
              <a:t>After discussion in the IEEE 802.19 WG, there was consensus that the request really needs to be considered by IEEE 802.11 WG</a:t>
            </a:r>
          </a:p>
          <a:p>
            <a:pPr lvl="2"/>
            <a:r>
              <a:rPr lang="en-AU" dirty="0" smtClean="0"/>
              <a:t>It is probably of particular interest to IEEE 802.11 </a:t>
            </a:r>
            <a:r>
              <a:rPr lang="en-AU" dirty="0" err="1" smtClean="0"/>
              <a:t>TGax</a:t>
            </a:r>
            <a:r>
              <a:rPr lang="en-AU" dirty="0" smtClean="0"/>
              <a:t> from a technical perspective</a:t>
            </a:r>
          </a:p>
          <a:p>
            <a:pPr lvl="1"/>
            <a:r>
              <a:rPr lang="en-AU" dirty="0" smtClean="0"/>
              <a:t>A timely response probably requires IEEE 802 to develop a response out of the Nov 2016 plenary</a:t>
            </a:r>
          </a:p>
          <a:p>
            <a:pPr lvl="2"/>
            <a:r>
              <a:rPr lang="en-AU" dirty="0" smtClean="0"/>
              <a:t>Although it was suggested by an 802.19 participant that IEEE 802 could simply ignore the request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647051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many related issues that need to be addressed before responding to 3GPP RAN1 </a:t>
            </a:r>
            <a:endParaRPr lang="en-AU" dirty="0"/>
          </a:p>
        </p:txBody>
      </p:sp>
      <p:sp>
        <p:nvSpPr>
          <p:cNvPr id="3" name="Content Placeholder 2"/>
          <p:cNvSpPr>
            <a:spLocks noGrp="1"/>
          </p:cNvSpPr>
          <p:nvPr>
            <p:ph idx="1"/>
          </p:nvPr>
        </p:nvSpPr>
        <p:spPr/>
        <p:txBody>
          <a:bodyPr/>
          <a:lstStyle/>
          <a:p>
            <a:r>
              <a:rPr lang="en-AU" dirty="0" smtClean="0"/>
              <a:t>Some potential related (mostly technical) issues</a:t>
            </a:r>
          </a:p>
          <a:p>
            <a:pPr lvl="1"/>
            <a:r>
              <a:rPr lang="en-AU" dirty="0" smtClean="0"/>
              <a:t>What is the effect of ED = -72dBm on billions of legacy devices?</a:t>
            </a:r>
          </a:p>
          <a:p>
            <a:pPr lvl="1"/>
            <a:r>
              <a:rPr lang="en-AU" dirty="0" smtClean="0"/>
              <a:t>Does an ED = -72 </a:t>
            </a:r>
            <a:r>
              <a:rPr lang="en-AU" dirty="0" err="1" smtClean="0"/>
              <a:t>dBm</a:t>
            </a:r>
            <a:r>
              <a:rPr lang="en-AU" dirty="0" smtClean="0"/>
              <a:t> make sense when 802.11ax is focusing on improved frequency reuse?</a:t>
            </a:r>
          </a:p>
          <a:p>
            <a:pPr lvl="1"/>
            <a:r>
              <a:rPr lang="en-AU" dirty="0" smtClean="0"/>
              <a:t>Should IEEE 802 continue recommending that LAA should be more sensitive to 802.11 transmissions?</a:t>
            </a:r>
          </a:p>
          <a:p>
            <a:pPr lvl="1"/>
            <a:r>
              <a:rPr lang="en-AU" dirty="0" smtClean="0"/>
              <a:t>Should IEEE 802 recommend that LAA adopt 802.11 ED/PD levels?</a:t>
            </a:r>
          </a:p>
          <a:p>
            <a:pPr lvl="1"/>
            <a:r>
              <a:rPr lang="en-AU" dirty="0" smtClean="0"/>
              <a:t>Should IEEE 802 recommend that LAA use 802.11 preambles (or CTS-to-self wrappers) to make it easier for 802.11 to detect LAA? </a:t>
            </a:r>
          </a:p>
          <a:p>
            <a:pPr lvl="1"/>
            <a:r>
              <a:rPr lang="en-AU" dirty="0" smtClean="0"/>
              <a:t>How should IEEE 802 deal with related proposals in ETSI BRAN that the next revision of EN 301 893 specify an ED = -72dBm? </a:t>
            </a:r>
          </a:p>
          <a:p>
            <a:pPr lvl="1"/>
            <a:r>
              <a:rPr lang="en-AU" dirty="0" smtClean="0"/>
              <a:t>…</a:t>
            </a:r>
          </a:p>
          <a:p>
            <a:pPr lvl="1"/>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257183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How should IEEE 802.11 WG consider the issues related to 3GPP RAN1’s request for a new 802.11 ED?</a:t>
            </a:r>
            <a:endParaRPr lang="en-AU" dirty="0"/>
          </a:p>
        </p:txBody>
      </p:sp>
      <p:sp>
        <p:nvSpPr>
          <p:cNvPr id="3" name="Content Placeholder 2"/>
          <p:cNvSpPr>
            <a:spLocks noGrp="1"/>
          </p:cNvSpPr>
          <p:nvPr>
            <p:ph idx="1"/>
          </p:nvPr>
        </p:nvSpPr>
        <p:spPr/>
        <p:txBody>
          <a:bodyPr/>
          <a:lstStyle/>
          <a:p>
            <a:r>
              <a:rPr lang="en-AU" dirty="0" smtClean="0"/>
              <a:t>Some options for IEEE 802.11 WG action (out of Nov plenary?)</a:t>
            </a:r>
          </a:p>
          <a:p>
            <a:pPr lvl="1"/>
            <a:r>
              <a:rPr lang="en-AU" dirty="0" smtClean="0"/>
              <a:t>Do nothing - </a:t>
            </a:r>
            <a:r>
              <a:rPr lang="en-AU" dirty="0" smtClean="0">
                <a:solidFill>
                  <a:srgbClr val="FF0000"/>
                </a:solidFill>
              </a:rPr>
              <a:t>few</a:t>
            </a:r>
          </a:p>
          <a:p>
            <a:pPr lvl="1"/>
            <a:r>
              <a:rPr lang="en-AU" dirty="0" smtClean="0"/>
              <a:t>Leave it to IEEE 802.19 WG - </a:t>
            </a:r>
            <a:r>
              <a:rPr lang="en-AU" dirty="0" smtClean="0">
                <a:solidFill>
                  <a:srgbClr val="FF0000"/>
                </a:solidFill>
              </a:rPr>
              <a:t>none</a:t>
            </a:r>
          </a:p>
          <a:p>
            <a:pPr lvl="1"/>
            <a:r>
              <a:rPr lang="en-AU" dirty="0" smtClean="0"/>
              <a:t>Ask IEEE 802.11 </a:t>
            </a:r>
            <a:r>
              <a:rPr lang="en-AU" dirty="0" err="1" smtClean="0"/>
              <a:t>TGax</a:t>
            </a:r>
            <a:r>
              <a:rPr lang="en-AU" dirty="0" smtClean="0"/>
              <a:t> to consider the request - </a:t>
            </a:r>
            <a:r>
              <a:rPr lang="en-AU" dirty="0" smtClean="0">
                <a:solidFill>
                  <a:srgbClr val="FF0000"/>
                </a:solidFill>
              </a:rPr>
              <a:t>some</a:t>
            </a:r>
          </a:p>
          <a:p>
            <a:pPr lvl="2"/>
            <a:r>
              <a:rPr lang="en-AU" dirty="0" smtClean="0"/>
              <a:t>And associated issues</a:t>
            </a:r>
          </a:p>
          <a:p>
            <a:pPr lvl="1"/>
            <a:r>
              <a:rPr lang="en-AU" dirty="0" smtClean="0"/>
              <a:t>Establish an </a:t>
            </a:r>
            <a:r>
              <a:rPr lang="en-AU" dirty="0"/>
              <a:t>IEEE 802.11 </a:t>
            </a:r>
            <a:r>
              <a:rPr lang="en-AU" dirty="0" smtClean="0"/>
              <a:t>WG ad hoc to consider the request - </a:t>
            </a:r>
            <a:r>
              <a:rPr lang="en-AU" dirty="0" smtClean="0">
                <a:solidFill>
                  <a:srgbClr val="FF0000"/>
                </a:solidFill>
              </a:rPr>
              <a:t>many</a:t>
            </a:r>
          </a:p>
          <a:p>
            <a:pPr lvl="2"/>
            <a:r>
              <a:rPr lang="en-AU" dirty="0"/>
              <a:t>And associated issues</a:t>
            </a:r>
          </a:p>
          <a:p>
            <a:pPr lvl="1"/>
            <a:r>
              <a:rPr lang="en-AU" dirty="0" smtClean="0"/>
              <a:t>… others?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6" name="Rectangle 5"/>
          <p:cNvSpPr/>
          <p:nvPr/>
        </p:nvSpPr>
        <p:spPr bwMode="auto">
          <a:xfrm rot="2291663">
            <a:off x="7629921" y="852978"/>
            <a:ext cx="19050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mj-lt"/>
              </a:rPr>
              <a:t>From</a:t>
            </a:r>
            <a:r>
              <a:rPr lang="en-AU" sz="2000" b="1" dirty="0">
                <a:solidFill>
                  <a:srgbClr val="FF0000"/>
                </a:solidFill>
                <a:latin typeface="+mj-lt"/>
              </a:rPr>
              <a:t/>
            </a:r>
            <a:br>
              <a:rPr lang="en-AU" sz="2000" b="1" dirty="0">
                <a:solidFill>
                  <a:srgbClr val="FF0000"/>
                </a:solidFill>
                <a:latin typeface="+mj-lt"/>
              </a:rPr>
            </a:br>
            <a:r>
              <a:rPr kumimoji="0" lang="en-AU" sz="2000" b="1" i="0" u="none" strike="noStrike" cap="none" normalizeH="0" dirty="0" smtClean="0">
                <a:ln>
                  <a:noFill/>
                </a:ln>
                <a:solidFill>
                  <a:srgbClr val="FF0000"/>
                </a:solidFill>
                <a:effectLst/>
                <a:latin typeface="+mj-lt"/>
              </a:rPr>
              <a:t>11-16-1263-00</a:t>
            </a:r>
            <a:endParaRPr kumimoji="0" lang="en-AU" sz="2000" b="1" i="0" u="none" strike="noStrike" cap="none" normalizeH="0" baseline="0" dirty="0" smtClean="0">
              <a:ln>
                <a:noFill/>
              </a:ln>
              <a:solidFill>
                <a:srgbClr val="FF0000"/>
              </a:solidFill>
              <a:effectLst/>
              <a:latin typeface="+mj-lt"/>
            </a:endParaRPr>
          </a:p>
        </p:txBody>
      </p:sp>
      <p:sp>
        <p:nvSpPr>
          <p:cNvPr id="7" name="Rectangle 6"/>
          <p:cNvSpPr/>
          <p:nvPr/>
        </p:nvSpPr>
        <p:spPr bwMode="auto">
          <a:xfrm>
            <a:off x="5181600" y="2286000"/>
            <a:ext cx="38100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Votes for</a:t>
            </a:r>
            <a:r>
              <a:rPr kumimoji="0" lang="en-AU" sz="1800" b="0" i="0" u="none" strike="noStrike" cap="none" normalizeH="0" dirty="0" smtClean="0">
                <a:ln>
                  <a:noFill/>
                </a:ln>
                <a:solidFill>
                  <a:srgbClr val="FF0000"/>
                </a:solidFill>
                <a:effectLst/>
                <a:latin typeface="+mj-lt"/>
              </a:rPr>
              <a:t> different option during straw poll during Wednesday plenary in Warsaw (from memory)</a:t>
            </a:r>
            <a:endParaRPr kumimoji="0" lang="en-AU" sz="1800" b="0" i="0" u="none" strike="noStrike" cap="none" normalizeH="0" baseline="0" dirty="0" smtClean="0">
              <a:ln>
                <a:noFill/>
              </a:ln>
              <a:solidFill>
                <a:srgbClr val="FF0000"/>
              </a:solidFill>
              <a:effectLst/>
              <a:latin typeface="+mj-lt"/>
            </a:endParaRPr>
          </a:p>
        </p:txBody>
      </p:sp>
      <p:cxnSp>
        <p:nvCxnSpPr>
          <p:cNvPr id="9" name="Straight Arrow Connector 8"/>
          <p:cNvCxnSpPr/>
          <p:nvPr/>
        </p:nvCxnSpPr>
        <p:spPr bwMode="auto">
          <a:xfrm flipH="1">
            <a:off x="2743200" y="2590800"/>
            <a:ext cx="2438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0" name="Straight Arrow Connector 9"/>
          <p:cNvCxnSpPr/>
          <p:nvPr/>
        </p:nvCxnSpPr>
        <p:spPr bwMode="auto">
          <a:xfrm flipH="1">
            <a:off x="4648200" y="2971800"/>
            <a:ext cx="533400" cy="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flipH="1">
            <a:off x="6564086" y="3189514"/>
            <a:ext cx="11430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6" name="Straight Arrow Connector 15"/>
          <p:cNvCxnSpPr/>
          <p:nvPr/>
        </p:nvCxnSpPr>
        <p:spPr bwMode="auto">
          <a:xfrm>
            <a:off x="7467600" y="3189514"/>
            <a:ext cx="0" cy="772886"/>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Tree>
    <p:extLst>
      <p:ext uri="{BB962C8B-B14F-4D97-AF65-F5344CB8AC3E}">
        <p14:creationId xmlns:p14="http://schemas.microsoft.com/office/powerpoint/2010/main" val="1173678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 301 893 is another reason to consider the question of an ED of -72dBm now</a:t>
            </a:r>
            <a:endParaRPr lang="en-AU" dirty="0"/>
          </a:p>
        </p:txBody>
      </p:sp>
      <p:sp>
        <p:nvSpPr>
          <p:cNvPr id="3" name="Content Placeholder 2"/>
          <p:cNvSpPr>
            <a:spLocks noGrp="1"/>
          </p:cNvSpPr>
          <p:nvPr>
            <p:ph idx="1"/>
          </p:nvPr>
        </p:nvSpPr>
        <p:spPr/>
        <p:txBody>
          <a:bodyPr/>
          <a:lstStyle/>
          <a:p>
            <a:pPr lvl="1"/>
            <a:r>
              <a:rPr lang="en-AU" dirty="0" smtClean="0"/>
              <a:t>The next version of EN 301 893 is likely to require an ED of -72dBm, but has an exception to allow ED of -62dBm for IEEE 802.11ac</a:t>
            </a:r>
          </a:p>
          <a:p>
            <a:pPr lvl="2"/>
            <a:r>
              <a:rPr lang="en-AU" dirty="0" smtClean="0"/>
              <a:t>EN 301 893 documents requirements for </a:t>
            </a:r>
            <a:r>
              <a:rPr lang="en-AU" dirty="0"/>
              <a:t>Europe and other parts of the </a:t>
            </a:r>
            <a:r>
              <a:rPr lang="en-AU" dirty="0" smtClean="0"/>
              <a:t>world</a:t>
            </a:r>
          </a:p>
          <a:p>
            <a:pPr lvl="1"/>
            <a:r>
              <a:rPr lang="en-AU" dirty="0" smtClean="0"/>
              <a:t>The following version </a:t>
            </a:r>
            <a:r>
              <a:rPr lang="en-AU" dirty="0"/>
              <a:t>of EN 301 893 </a:t>
            </a:r>
            <a:r>
              <a:rPr lang="en-AU" dirty="0" smtClean="0"/>
              <a:t>may require an ED of </a:t>
            </a:r>
            <a:r>
              <a:rPr lang="en-AU" dirty="0"/>
              <a:t>-</a:t>
            </a:r>
            <a:r>
              <a:rPr lang="en-AU" dirty="0" smtClean="0"/>
              <a:t>72dBm, with no exception for any version if IEEE 802.11ax</a:t>
            </a:r>
          </a:p>
          <a:p>
            <a:pPr lvl="2"/>
            <a:r>
              <a:rPr lang="en-AU" dirty="0" smtClean="0"/>
              <a:t>This is subject to an evaluation at the time</a:t>
            </a:r>
          </a:p>
          <a:p>
            <a:pPr lvl="2"/>
            <a:r>
              <a:rPr lang="en-AU" dirty="0" smtClean="0"/>
              <a:t>The blanket rule is in the interests of “technology neutrality”</a:t>
            </a:r>
          </a:p>
          <a:p>
            <a:pPr lvl="1"/>
            <a:r>
              <a:rPr lang="en-AU" dirty="0" smtClean="0"/>
              <a:t>This suggests it might be a good idea to evaluate the pro’s and con’s of an ED of -72dBm now</a:t>
            </a:r>
          </a:p>
          <a:p>
            <a:pPr lvl="2"/>
            <a:r>
              <a:rPr lang="en-AU" dirty="0" smtClean="0"/>
              <a:t>It will inform development efforts for IEEE 802.1ax in general  but particularly in the context of frequency reuse</a:t>
            </a:r>
          </a:p>
          <a:p>
            <a:pPr lvl="2"/>
            <a:r>
              <a:rPr lang="en-AU" dirty="0" smtClean="0"/>
              <a:t>It will </a:t>
            </a:r>
            <a:r>
              <a:rPr lang="en-AU" dirty="0"/>
              <a:t>inform </a:t>
            </a:r>
            <a:r>
              <a:rPr lang="en-AU" dirty="0" smtClean="0"/>
              <a:t>the ETSI BRAN evaluation of the next EN 301 893 revision</a:t>
            </a:r>
          </a:p>
          <a:p>
            <a:pPr lvl="2"/>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572152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One anonymous stakeholder (not Cisco) has provided some potential answers already</a:t>
            </a:r>
            <a:endParaRPr lang="en-AU" dirty="0"/>
          </a:p>
        </p:txBody>
      </p:sp>
      <p:sp>
        <p:nvSpPr>
          <p:cNvPr id="3" name="Content Placeholder 2"/>
          <p:cNvSpPr>
            <a:spLocks noGrp="1"/>
          </p:cNvSpPr>
          <p:nvPr>
            <p:ph idx="1"/>
          </p:nvPr>
        </p:nvSpPr>
        <p:spPr/>
        <p:txBody>
          <a:bodyPr/>
          <a:lstStyle/>
          <a:p>
            <a:pPr lvl="1"/>
            <a:r>
              <a:rPr lang="en-US" dirty="0" smtClean="0"/>
              <a:t>Will an ED = -72dBm cause any issues with plans for IEEE 802.11ax?</a:t>
            </a:r>
            <a:endParaRPr lang="en-AU" dirty="0" smtClean="0"/>
          </a:p>
          <a:p>
            <a:pPr lvl="2"/>
            <a:r>
              <a:rPr lang="en-US" i="1" dirty="0" smtClean="0"/>
              <a:t>There will be issues with the Spatial Reuse features being developed in 11ax which uses variable thresholds for spatial reuse gains (it would result in diminished gains). </a:t>
            </a:r>
            <a:endParaRPr lang="en-AU" i="1" dirty="0" smtClean="0"/>
          </a:p>
          <a:p>
            <a:pPr lvl="1"/>
            <a:r>
              <a:rPr lang="en-US" dirty="0" smtClean="0"/>
              <a:t> Should IEEE 802 respond to the 3GPP RAN request?</a:t>
            </a:r>
            <a:endParaRPr lang="en-AU" dirty="0" smtClean="0"/>
          </a:p>
          <a:p>
            <a:pPr lvl="2"/>
            <a:r>
              <a:rPr lang="en-US" i="1" dirty="0" smtClean="0"/>
              <a:t> Yes, IEEE should respond to 3GPP</a:t>
            </a:r>
          </a:p>
          <a:p>
            <a:pPr lvl="2"/>
            <a:r>
              <a:rPr lang="en-US" i="1" dirty="0" smtClean="0"/>
              <a:t>While 802.11-based devices will need to meet relevant requirements in regulatory domains, it is undesirable for 802.11 specification to adopt a lower ED threshold because it already incorporates a preamble detection mechanism that is highly sensitive (10x more sensitive than -72 </a:t>
            </a:r>
            <a:r>
              <a:rPr lang="en-US" i="1" dirty="0" err="1" smtClean="0"/>
              <a:t>dBm</a:t>
            </a:r>
            <a:r>
              <a:rPr lang="en-US" i="1" dirty="0" smtClean="0"/>
              <a:t> ED would be) and supported by billions of 802.11 devices already in active use</a:t>
            </a:r>
          </a:p>
          <a:p>
            <a:pPr lvl="2"/>
            <a:r>
              <a:rPr lang="en-US" i="1" dirty="0" smtClean="0"/>
              <a:t>Per above, IEEE 802.11 notes that this simple mechanism can be reused by LAA devices to achieve equal and equitable sharing of the channel between all LAA and 802.11 devices, including both 11ax and legacy.</a:t>
            </a:r>
            <a:endParaRPr lang="en-AU" i="1"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val="4183152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a:t>What happened at the teleconferences?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629555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t>
            </a:r>
            <a:r>
              <a:rPr lang="en-AU" dirty="0" smtClean="0"/>
              <a:t>have been a series of teleconferences before this </a:t>
            </a:r>
            <a:r>
              <a:rPr lang="en-AU" dirty="0" smtClean="0"/>
              <a:t>plenary </a:t>
            </a:r>
            <a:r>
              <a:rPr lang="en-AU" dirty="0" smtClean="0"/>
              <a:t>meeting in </a:t>
            </a:r>
            <a:r>
              <a:rPr lang="en-AU" dirty="0" smtClean="0"/>
              <a:t>San Antonio</a:t>
            </a:r>
            <a:endParaRPr lang="en-AU" dirty="0"/>
          </a:p>
        </p:txBody>
      </p:sp>
      <p:sp>
        <p:nvSpPr>
          <p:cNvPr id="3" name="Content Placeholder 2"/>
          <p:cNvSpPr>
            <a:spLocks noGrp="1"/>
          </p:cNvSpPr>
          <p:nvPr>
            <p:ph idx="1"/>
          </p:nvPr>
        </p:nvSpPr>
        <p:spPr/>
        <p:txBody>
          <a:bodyPr/>
          <a:lstStyle/>
          <a:p>
            <a:r>
              <a:rPr lang="en-AU" dirty="0" smtClean="0"/>
              <a:t>The </a:t>
            </a:r>
            <a:r>
              <a:rPr lang="en-AU" i="1" dirty="0" smtClean="0"/>
              <a:t>PDED ad hoc </a:t>
            </a:r>
            <a:r>
              <a:rPr lang="en-AU" dirty="0" smtClean="0"/>
              <a:t>held teleconferences</a:t>
            </a:r>
            <a:endParaRPr lang="en-AU" dirty="0" smtClean="0"/>
          </a:p>
          <a:p>
            <a:pPr lvl="1"/>
            <a:r>
              <a:rPr lang="en-AU" dirty="0" smtClean="0"/>
              <a:t>Tuesday, 27 Sep @ 2pm </a:t>
            </a:r>
            <a:r>
              <a:rPr lang="en-AU" dirty="0" smtClean="0"/>
              <a:t>PT – </a:t>
            </a:r>
            <a:r>
              <a:rPr lang="en-AU" dirty="0" smtClean="0">
                <a:hlinkClick r:id="rId2"/>
              </a:rPr>
              <a:t>agenda</a:t>
            </a:r>
            <a:r>
              <a:rPr lang="en-AU" dirty="0" smtClean="0"/>
              <a:t>, </a:t>
            </a:r>
            <a:r>
              <a:rPr lang="en-AU" dirty="0" smtClean="0">
                <a:hlinkClick r:id="rId3"/>
              </a:rPr>
              <a:t>minutes</a:t>
            </a:r>
            <a:endParaRPr lang="en-AU" dirty="0" smtClean="0"/>
          </a:p>
          <a:p>
            <a:pPr lvl="2"/>
            <a:r>
              <a:rPr lang="en-AU" dirty="0" smtClean="0"/>
              <a:t>Chair introduced aims of group</a:t>
            </a:r>
          </a:p>
          <a:p>
            <a:pPr lvl="2"/>
            <a:r>
              <a:rPr lang="en-AU" dirty="0" smtClean="0"/>
              <a:t>Chair s</a:t>
            </a:r>
            <a:r>
              <a:rPr lang="en-AU" dirty="0" smtClean="0"/>
              <a:t>uggested an evaluation mechanism based on testing/simulation</a:t>
            </a:r>
          </a:p>
          <a:p>
            <a:pPr lvl="2"/>
            <a:r>
              <a:rPr lang="en-AU" dirty="0" smtClean="0"/>
              <a:t>Chair made call for submissions/ideas</a:t>
            </a:r>
            <a:endParaRPr lang="en-AU" dirty="0" smtClean="0"/>
          </a:p>
          <a:p>
            <a:pPr lvl="1"/>
            <a:r>
              <a:rPr lang="en-AU" dirty="0" smtClean="0"/>
              <a:t>Tuesday</a:t>
            </a:r>
            <a:r>
              <a:rPr lang="en-AU" dirty="0"/>
              <a:t>, </a:t>
            </a:r>
            <a:r>
              <a:rPr lang="en-AU" dirty="0" smtClean="0"/>
              <a:t>4 Oct </a:t>
            </a:r>
            <a:r>
              <a:rPr lang="en-AU" dirty="0"/>
              <a:t>@ 2pm PT</a:t>
            </a:r>
            <a:endParaRPr lang="en-AU" dirty="0" smtClean="0"/>
          </a:p>
          <a:p>
            <a:pPr lvl="1"/>
            <a:r>
              <a:rPr lang="en-AU" dirty="0"/>
              <a:t>Tuesday, </a:t>
            </a:r>
            <a:r>
              <a:rPr lang="en-AU" dirty="0" smtClean="0"/>
              <a:t>11 Oct </a:t>
            </a:r>
            <a:r>
              <a:rPr lang="en-AU" dirty="0"/>
              <a:t>@ 2pm PT</a:t>
            </a:r>
            <a:endParaRPr lang="en-AU" dirty="0" smtClean="0"/>
          </a:p>
          <a:p>
            <a:pPr lvl="1"/>
            <a:r>
              <a:rPr lang="en-AU" dirty="0" smtClean="0"/>
              <a:t>Tuesday</a:t>
            </a:r>
            <a:r>
              <a:rPr lang="en-AU" dirty="0"/>
              <a:t>, </a:t>
            </a:r>
            <a:r>
              <a:rPr lang="en-AU" dirty="0" smtClean="0"/>
              <a:t>25 Oct </a:t>
            </a:r>
            <a:r>
              <a:rPr lang="en-AU" dirty="0"/>
              <a:t>@ 2pm PT</a:t>
            </a:r>
            <a:endParaRPr lang="en-AU" dirty="0" smtClean="0"/>
          </a:p>
          <a:p>
            <a:pPr lvl="1"/>
            <a:r>
              <a:rPr lang="en-AU" dirty="0"/>
              <a:t>Tuesday, </a:t>
            </a:r>
            <a:r>
              <a:rPr lang="en-AU" dirty="0" smtClean="0"/>
              <a:t>1 Nov</a:t>
            </a:r>
            <a:r>
              <a:rPr lang="en-AU" dirty="0"/>
              <a:t> </a:t>
            </a:r>
            <a:r>
              <a:rPr lang="en-AU" dirty="0" smtClean="0"/>
              <a:t>@ </a:t>
            </a:r>
            <a:r>
              <a:rPr lang="en-AU" dirty="0"/>
              <a:t>2pm PT</a:t>
            </a:r>
            <a:endParaRPr lang="en-AU" dirty="0" smtClean="0"/>
          </a:p>
          <a:p>
            <a:pPr lvl="1"/>
            <a:endParaRPr lang="en-AU" dirty="0" smtClean="0"/>
          </a:p>
          <a:p>
            <a:endParaRPr lang="en-AU" dirty="0" smtClean="0"/>
          </a:p>
          <a:p>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785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a:t>
            </a:r>
            <a:r>
              <a:rPr lang="en-AU" dirty="0" smtClean="0"/>
              <a:t>first (last?) F2F meeting of </a:t>
            </a:r>
            <a:r>
              <a:rPr lang="en-AU" dirty="0" smtClean="0"/>
              <a:t>the </a:t>
            </a:r>
            <a:r>
              <a:rPr lang="en-AU" i="1" dirty="0" smtClean="0"/>
              <a:t>IEEE 802.11 PDED Ad Hoc</a:t>
            </a:r>
            <a:endParaRPr lang="en-AU" i="1" dirty="0"/>
          </a:p>
        </p:txBody>
      </p:sp>
      <p:sp>
        <p:nvSpPr>
          <p:cNvPr id="3" name="Content Placeholder 2"/>
          <p:cNvSpPr>
            <a:spLocks noGrp="1"/>
          </p:cNvSpPr>
          <p:nvPr>
            <p:ph idx="1"/>
          </p:nvPr>
        </p:nvSpPr>
        <p:spPr/>
        <p:txBody>
          <a:bodyPr/>
          <a:lstStyle/>
          <a:p>
            <a:pPr lvl="1"/>
            <a:r>
              <a:rPr lang="en-AU" dirty="0" smtClean="0"/>
              <a:t>PDED </a:t>
            </a:r>
            <a:r>
              <a:rPr lang="en-AU" dirty="0"/>
              <a:t>stands for </a:t>
            </a:r>
            <a:r>
              <a:rPr lang="en-AU" i="1" dirty="0"/>
              <a:t>Preamble Detect Energy Detect </a:t>
            </a:r>
          </a:p>
          <a:p>
            <a:pPr lvl="2"/>
            <a:r>
              <a:rPr lang="en-AU" dirty="0"/>
              <a:t>PDED is an attempt to encapsulate the goal of the group …</a:t>
            </a:r>
          </a:p>
          <a:p>
            <a:pPr lvl="2"/>
            <a:r>
              <a:rPr lang="en-AU" dirty="0"/>
              <a:t>… which is to discuss issues related to the 3GPP RAN1 request to IEEE 802.11 WG to adopt an ED of -</a:t>
            </a:r>
            <a:r>
              <a:rPr lang="en-AU" dirty="0" smtClean="0"/>
              <a:t>72dBm</a:t>
            </a:r>
          </a:p>
          <a:p>
            <a:pPr lvl="1"/>
            <a:r>
              <a:rPr lang="en-AU" dirty="0" smtClean="0"/>
              <a:t>The </a:t>
            </a:r>
            <a:r>
              <a:rPr lang="en-AU" i="1" dirty="0" smtClean="0"/>
              <a:t>IEEE 802.11 PDED </a:t>
            </a:r>
            <a:r>
              <a:rPr lang="en-AU" i="1" dirty="0"/>
              <a:t>Ad </a:t>
            </a:r>
            <a:r>
              <a:rPr lang="en-AU" i="1" dirty="0" smtClean="0"/>
              <a:t>Hoc </a:t>
            </a:r>
            <a:r>
              <a:rPr lang="en-AU" dirty="0" smtClean="0"/>
              <a:t>was formed in September 2016 at the Warsaw interim meeting</a:t>
            </a:r>
          </a:p>
          <a:p>
            <a:pPr lvl="2"/>
            <a:r>
              <a:rPr lang="en-AU" dirty="0" smtClean="0"/>
              <a:t>Andrew Myles was appointed as </a:t>
            </a:r>
            <a:r>
              <a:rPr lang="en-AU" dirty="0" smtClean="0"/>
              <a:t>Chair</a:t>
            </a:r>
          </a:p>
          <a:p>
            <a:pPr lvl="1"/>
            <a:r>
              <a:rPr lang="en-AU" dirty="0" smtClean="0"/>
              <a:t>We will be meeting twice this week</a:t>
            </a:r>
          </a:p>
          <a:p>
            <a:pPr lvl="2"/>
            <a:r>
              <a:rPr lang="en-AU" dirty="0" smtClean="0">
                <a:solidFill>
                  <a:srgbClr val="FF0000"/>
                </a:solidFill>
              </a:rPr>
              <a:t>TBD1</a:t>
            </a:r>
          </a:p>
          <a:p>
            <a:pPr lvl="2"/>
            <a:r>
              <a:rPr lang="en-AU" dirty="0" smtClean="0">
                <a:solidFill>
                  <a:srgbClr val="FF0000"/>
                </a:solidFill>
              </a:rPr>
              <a:t>TBD2</a:t>
            </a:r>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ad hoc</a:t>
            </a:r>
            <a:r>
              <a:rPr lang="en-AU" dirty="0" smtClean="0"/>
              <a:t> will consider approval of any outstanding minutes</a:t>
            </a:r>
            <a:endParaRPr lang="en-AU" dirty="0"/>
          </a:p>
        </p:txBody>
      </p:sp>
      <p:sp>
        <p:nvSpPr>
          <p:cNvPr id="3" name="Content Placeholder 2"/>
          <p:cNvSpPr>
            <a:spLocks noGrp="1"/>
          </p:cNvSpPr>
          <p:nvPr>
            <p:ph idx="1"/>
          </p:nvPr>
        </p:nvSpPr>
        <p:spPr/>
        <p:txBody>
          <a:bodyPr/>
          <a:lstStyle/>
          <a:p>
            <a:r>
              <a:rPr lang="en-AU" dirty="0" smtClean="0"/>
              <a:t>List of minutes for approval</a:t>
            </a:r>
          </a:p>
          <a:p>
            <a:pPr lvl="1"/>
            <a:r>
              <a:rPr lang="en-AU" dirty="0" smtClean="0">
                <a:solidFill>
                  <a:srgbClr val="FF0000"/>
                </a:solidFill>
              </a:rPr>
              <a:t>&lt;</a:t>
            </a:r>
            <a:r>
              <a:rPr lang="en-AU" dirty="0" err="1" smtClean="0">
                <a:solidFill>
                  <a:srgbClr val="FF0000"/>
                </a:solidFill>
              </a:rPr>
              <a:t>tbd</a:t>
            </a:r>
            <a:r>
              <a:rPr lang="en-AU" dirty="0" smtClean="0">
                <a:solidFill>
                  <a:srgbClr val="FF0000"/>
                </a:solidFill>
              </a:rPr>
              <a:t>&gt;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70013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has considered various documents</a:t>
            </a:r>
            <a:endParaRPr lang="en-AU" dirty="0"/>
          </a:p>
        </p:txBody>
      </p:sp>
      <p:sp>
        <p:nvSpPr>
          <p:cNvPr id="3" name="Content Placeholder 2"/>
          <p:cNvSpPr>
            <a:spLocks noGrp="1"/>
          </p:cNvSpPr>
          <p:nvPr>
            <p:ph idx="1"/>
          </p:nvPr>
        </p:nvSpPr>
        <p:spPr/>
        <p:txBody>
          <a:bodyPr/>
          <a:lstStyle/>
          <a:p>
            <a:r>
              <a:rPr lang="en-AU" dirty="0" smtClean="0"/>
              <a:t>Documents pre-</a:t>
            </a:r>
            <a:r>
              <a:rPr lang="en-AU" i="1" dirty="0" smtClean="0"/>
              <a:t>ad hoc</a:t>
            </a:r>
          </a:p>
          <a:p>
            <a:pPr lvl="1"/>
            <a:r>
              <a:rPr lang="en-AU" dirty="0" smtClean="0">
                <a:hlinkClick r:id="rId2"/>
              </a:rPr>
              <a:t>19-16-0110-00</a:t>
            </a:r>
            <a:r>
              <a:rPr lang="en-AU" dirty="0" smtClean="0"/>
              <a:t> by </a:t>
            </a:r>
            <a:r>
              <a:rPr lang="en-AU" dirty="0"/>
              <a:t>Andrew </a:t>
            </a:r>
            <a:r>
              <a:rPr lang="en-AU" dirty="0" smtClean="0"/>
              <a:t>Myles</a:t>
            </a:r>
            <a:endParaRPr lang="en-AU" dirty="0"/>
          </a:p>
          <a:p>
            <a:pPr lvl="2"/>
            <a:r>
              <a:rPr lang="en-AU" dirty="0" smtClean="0"/>
              <a:t>Described issue and a variety of possible responses in IEEE 802.19 WG</a:t>
            </a:r>
          </a:p>
          <a:p>
            <a:pPr lvl="1"/>
            <a:r>
              <a:rPr lang="en-AU" dirty="0" smtClean="0">
                <a:hlinkClick r:id="rId3"/>
              </a:rPr>
              <a:t>11-16-1263-00</a:t>
            </a:r>
            <a:r>
              <a:rPr lang="en-AU" dirty="0" smtClean="0"/>
              <a:t> by Andrew Myles</a:t>
            </a:r>
          </a:p>
          <a:p>
            <a:pPr lvl="2"/>
            <a:r>
              <a:rPr lang="en-AU" dirty="0" smtClean="0"/>
              <a:t>Summarised issue for IEEE 802.11 WG; led to ad hoc</a:t>
            </a:r>
          </a:p>
          <a:p>
            <a:r>
              <a:rPr lang="en-AU" dirty="0"/>
              <a:t>Documents </a:t>
            </a:r>
            <a:r>
              <a:rPr lang="en-AU" dirty="0" smtClean="0"/>
              <a:t>post-</a:t>
            </a:r>
            <a:r>
              <a:rPr lang="en-AU" i="1" dirty="0" smtClean="0"/>
              <a:t>ad hoc</a:t>
            </a:r>
          </a:p>
          <a:p>
            <a:pPr lvl="1"/>
            <a:r>
              <a:rPr lang="en-AU" dirty="0" smtClean="0">
                <a:hlinkClick r:id="rId4"/>
              </a:rPr>
              <a:t>11-16-1291-00</a:t>
            </a:r>
            <a:r>
              <a:rPr lang="en-AU" dirty="0" smtClean="0"/>
              <a:t>  (pp 20-28) by </a:t>
            </a:r>
            <a:r>
              <a:rPr lang="en-AU" dirty="0"/>
              <a:t>Andrew Myles</a:t>
            </a:r>
          </a:p>
          <a:p>
            <a:pPr lvl="2"/>
            <a:r>
              <a:rPr lang="en-AU" dirty="0" smtClean="0"/>
              <a:t>Outlines an evaluation mechanism using testing/simulation</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50580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rgbClr val="FF0000"/>
                </a:solidFill>
              </a:rPr>
              <a:t>What is happening this week?</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656504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solidFill>
                  <a:srgbClr val="FF0000"/>
                </a:solidFill>
              </a:rPr>
              <a:t>What is happening this week</a:t>
            </a:r>
            <a:r>
              <a:rPr lang="en-AU" dirty="0" smtClean="0">
                <a:solidFill>
                  <a:srgbClr val="FF0000"/>
                </a:solidFill>
              </a:rPr>
              <a:t>?</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265044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t>What are the next steps?</a:t>
            </a:r>
            <a:endParaRPr lang="en-AU" sz="2400" b="1"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653066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588" lvl="1" indent="0"/>
            <a:r>
              <a:rPr lang="en-AU" dirty="0">
                <a:solidFill>
                  <a:srgbClr val="FF0000"/>
                </a:solidFill>
              </a:rPr>
              <a:t>What are the next </a:t>
            </a:r>
            <a:r>
              <a:rPr lang="en-AU" dirty="0" smtClean="0">
                <a:solidFill>
                  <a:srgbClr val="FF0000"/>
                </a:solidFill>
              </a:rPr>
              <a:t>steps?</a:t>
            </a:r>
            <a:endParaRPr lang="en-AU" dirty="0">
              <a:solidFill>
                <a:srgbClr val="FF0000"/>
              </a:solidFill>
            </a:endParaRPr>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956824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meeting is </a:t>
            </a:r>
            <a:r>
              <a:rPr lang="en-AU" dirty="0" smtClean="0"/>
              <a:t>adjourned!</a:t>
            </a:r>
            <a:endParaRPr lang="en-AU" dirty="0"/>
          </a:p>
        </p:txBody>
      </p:sp>
      <p:sp>
        <p:nvSpPr>
          <p:cNvPr id="3" name="Content Placeholder 2"/>
          <p:cNvSpPr>
            <a:spLocks noGrp="1"/>
          </p:cNvSpPr>
          <p:nvPr>
            <p:ph idx="1"/>
          </p:nvPr>
        </p:nvSpPr>
        <p:spPr/>
        <p:txBody>
          <a:bodyPr/>
          <a:lstStyle/>
          <a:p>
            <a:pPr lvl="1"/>
            <a:r>
              <a:rPr lang="en-AU" dirty="0" smtClean="0"/>
              <a:t>Reminder</a:t>
            </a:r>
            <a:r>
              <a:rPr lang="en-AU" dirty="0"/>
              <a:t>: </a:t>
            </a:r>
            <a:r>
              <a:rPr lang="en-AU" dirty="0" smtClean="0"/>
              <a:t>please </a:t>
            </a:r>
            <a:r>
              <a:rPr lang="en-AU" dirty="0"/>
              <a:t>send an “</a:t>
            </a:r>
            <a:r>
              <a:rPr lang="en-AU" i="1" dirty="0"/>
              <a:t>I am attending PDED ad hoc</a:t>
            </a:r>
            <a:r>
              <a:rPr lang="en-AU" dirty="0"/>
              <a:t>” email to:</a:t>
            </a:r>
          </a:p>
          <a:p>
            <a:pPr lvl="2"/>
            <a:r>
              <a:rPr lang="en-AU" dirty="0">
                <a:hlinkClick r:id="rId2"/>
              </a:rPr>
              <a:t>amyles@cisco.com</a:t>
            </a:r>
            <a:endParaRPr lang="en-AU" dirty="0"/>
          </a:p>
          <a:p>
            <a:pPr lvl="2"/>
            <a:r>
              <a:rPr lang="en-AU" dirty="0"/>
              <a:t>&lt;secretaries e-mail</a:t>
            </a:r>
            <a:r>
              <a:rPr lang="en-AU" dirty="0" smtClean="0"/>
              <a:t>&gt;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56215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PDED ad hoc 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teleconference …</a:t>
            </a:r>
          </a:p>
          <a:p>
            <a:pPr lvl="2"/>
            <a:r>
              <a:rPr lang="en-AU" dirty="0" smtClean="0">
                <a:sym typeface="Wingdings" panose="05000000000000000000" pitchFamily="2" charset="2"/>
              </a:rPr>
              <a:t>… although a longer term secretary is even better</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beverage from the </a:t>
            </a:r>
            <a:r>
              <a:rPr lang="en-AU" dirty="0" smtClean="0">
                <a:sym typeface="Wingdings" panose="05000000000000000000" pitchFamily="2" charset="2"/>
              </a:rPr>
              <a:t>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For attendance recording purposes please send an e-mail to the Chair</a:t>
            </a:r>
            <a:endParaRPr lang="en-AU" dirty="0"/>
          </a:p>
        </p:txBody>
      </p:sp>
      <p:sp>
        <p:nvSpPr>
          <p:cNvPr id="3" name="Content Placeholder 2"/>
          <p:cNvSpPr>
            <a:spLocks noGrp="1"/>
          </p:cNvSpPr>
          <p:nvPr>
            <p:ph idx="1"/>
          </p:nvPr>
        </p:nvSpPr>
        <p:spPr/>
        <p:txBody>
          <a:bodyPr/>
          <a:lstStyle/>
          <a:p>
            <a:pPr lvl="1"/>
            <a:r>
              <a:rPr lang="en-AU" dirty="0" smtClean="0"/>
              <a:t>It would be useful to know who </a:t>
            </a:r>
            <a:r>
              <a:rPr lang="en-AU" dirty="0" smtClean="0"/>
              <a:t>is in attendance</a:t>
            </a:r>
            <a:endParaRPr lang="en-AU" dirty="0" smtClean="0"/>
          </a:p>
          <a:p>
            <a:pPr lvl="1"/>
            <a:r>
              <a:rPr lang="en-AU" dirty="0" smtClean="0"/>
              <a:t>Please send an “</a:t>
            </a:r>
            <a:r>
              <a:rPr lang="en-AU" i="1" dirty="0" smtClean="0"/>
              <a:t>I am attending PDED ad hoc</a:t>
            </a:r>
            <a:r>
              <a:rPr lang="en-AU" dirty="0" smtClean="0"/>
              <a:t>” email to:</a:t>
            </a:r>
          </a:p>
          <a:p>
            <a:pPr lvl="2"/>
            <a:r>
              <a:rPr lang="en-AU" dirty="0" smtClean="0">
                <a:hlinkClick r:id="rId2"/>
              </a:rPr>
              <a:t>amyles@cisco.com</a:t>
            </a:r>
            <a:endParaRPr lang="en-AU" dirty="0" smtClean="0"/>
          </a:p>
          <a:p>
            <a:pPr lvl="2"/>
            <a:r>
              <a:rPr lang="en-AU" dirty="0" smtClean="0"/>
              <a:t>&lt;secretaries e-mail&gt;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2169703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5</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7</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8</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 done!</a:t>
            </a:r>
          </a:p>
          <a:p>
            <a:pPr lvl="1"/>
            <a:r>
              <a:rPr lang="en-AU" dirty="0" smtClean="0"/>
              <a:t>Why was the PDED ad hoc formed?</a:t>
            </a:r>
          </a:p>
          <a:p>
            <a:pPr lvl="1"/>
            <a:r>
              <a:rPr lang="en-AU" dirty="0" smtClean="0"/>
              <a:t>What happened at the teleconferences?</a:t>
            </a:r>
            <a:endParaRPr lang="en-AU" dirty="0" smtClean="0"/>
          </a:p>
          <a:p>
            <a:pPr lvl="1"/>
            <a:r>
              <a:rPr lang="en-AU" dirty="0" smtClean="0">
                <a:solidFill>
                  <a:srgbClr val="FF0000"/>
                </a:solidFill>
              </a:rPr>
              <a:t>What is happening this week?</a:t>
            </a:r>
          </a:p>
          <a:p>
            <a:pPr lvl="1"/>
            <a:r>
              <a:rPr lang="en-AU" dirty="0" smtClean="0"/>
              <a:t>What are the next steps?</a:t>
            </a:r>
            <a:endParaRPr lang="en-AU" dirty="0" smtClean="0"/>
          </a:p>
          <a:p>
            <a:r>
              <a:rPr lang="en-AU" dirty="0" smtClean="0"/>
              <a:t>Any objections to this agenda?</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1923</Words>
  <Application>Microsoft Office PowerPoint</Application>
  <PresentationFormat>On-screen Show (4:3)</PresentationFormat>
  <Paragraphs>244</Paragraphs>
  <Slides>26</Slides>
  <Notes>3</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Agenda for PDED Ad Hoc meeting in San Antonio in September 2016</vt:lpstr>
      <vt:lpstr>Welcome to the first (last?) F2F meeting of the IEEE 802.11 PDED Ad Hoc</vt:lpstr>
      <vt:lpstr>The first task for the PDED ad hoc today is to appoint a secretary</vt:lpstr>
      <vt:lpstr>For attendance recording purposes please send an e-mail to the Chair</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PowerPoint Presentation</vt:lpstr>
      <vt:lpstr>3GPP RAN1 &amp; IEEE 802 are having an ongoing discussion related to LAA’s ED threshold</vt:lpstr>
      <vt:lpstr>3GPP RAN1 are now requesting that 802.11 also adopt a lowered ED threshold of -72dBm</vt:lpstr>
      <vt:lpstr>IEEE 802 have not yet responded to 3GPP RAN1’s request for 802.11 to use ED threshold of -72dBm</vt:lpstr>
      <vt:lpstr>There are many related issues that need to be addressed before responding to 3GPP RAN1 </vt:lpstr>
      <vt:lpstr>How should IEEE 802.11 WG consider the issues related to 3GPP RAN1’s request for a new 802.11 ED?</vt:lpstr>
      <vt:lpstr>EN 301 893 is another reason to consider the question of an ED of -72dBm now</vt:lpstr>
      <vt:lpstr>One anonymous stakeholder (not Cisco) has provided some potential answers already</vt:lpstr>
      <vt:lpstr>PowerPoint Presentation</vt:lpstr>
      <vt:lpstr>There have been a series of teleconferences before this plenary meeting in San Antonio</vt:lpstr>
      <vt:lpstr>The ad hoc will consider approval of any outstanding minutes</vt:lpstr>
      <vt:lpstr>The PDED ad hoc has considered various documents</vt:lpstr>
      <vt:lpstr>PowerPoint Presentation</vt:lpstr>
      <vt:lpstr>What is happening this week?</vt:lpstr>
      <vt:lpstr>PowerPoint Presentation</vt:lpstr>
      <vt:lpstr>What are the next steps?</vt:lpstr>
      <vt:lpstr>The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2016-09-29T04:31:11Z</dcterms:modified>
</cp:coreProperties>
</file>