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9" r:id="rId2"/>
    <p:sldId id="271" r:id="rId3"/>
    <p:sldId id="358" r:id="rId4"/>
    <p:sldId id="594" r:id="rId5"/>
    <p:sldId id="443" r:id="rId6"/>
    <p:sldId id="518" r:id="rId7"/>
    <p:sldId id="563" r:id="rId8"/>
    <p:sldId id="596" r:id="rId9"/>
    <p:sldId id="597" r:id="rId10"/>
    <p:sldId id="582" r:id="rId11"/>
    <p:sldId id="570" r:id="rId12"/>
    <p:sldId id="571" r:id="rId13"/>
    <p:sldId id="572" r:id="rId14"/>
    <p:sldId id="573" r:id="rId15"/>
    <p:sldId id="580" r:id="rId16"/>
    <p:sldId id="587" r:id="rId17"/>
    <p:sldId id="430" r:id="rId18"/>
    <p:sldId id="589" r:id="rId19"/>
    <p:sldId id="562" r:id="rId20"/>
    <p:sldId id="590" r:id="rId21"/>
    <p:sldId id="595" r:id="rId22"/>
    <p:sldId id="39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4430" autoAdjust="0"/>
    <p:restoredTop sz="98109" autoAdjust="0"/>
  </p:normalViewPr>
  <p:slideViewPr>
    <p:cSldViewPr>
      <p:cViewPr varScale="1">
        <p:scale>
          <a:sx n="83" d="100"/>
          <a:sy n="83" d="100"/>
        </p:scale>
        <p:origin x="-504"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P802.11-16/1304r3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P802.11-16/1304r3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P802.11-16/1304r3</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P802.11-16/1304r3</a:t>
            </a:r>
            <a:endParaRPr lang="en-US"/>
          </a:p>
        </p:txBody>
      </p:sp>
      <p:sp>
        <p:nvSpPr>
          <p:cNvPr id="5" name="Date Placeholder 4"/>
          <p:cNvSpPr>
            <a:spLocks noGrp="1"/>
          </p:cNvSpPr>
          <p:nvPr>
            <p:ph type="dt" idx="11"/>
          </p:nvPr>
        </p:nvSpPr>
        <p:spPr/>
        <p:txBody>
          <a:bodyPr/>
          <a:lstStyle/>
          <a:p>
            <a:r>
              <a:rPr lang="en-US" smtClean="0"/>
              <a:t>November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P802.11-16/1304r3</a:t>
            </a:r>
            <a:endParaRPr lang="en-US"/>
          </a:p>
        </p:txBody>
      </p:sp>
      <p:sp>
        <p:nvSpPr>
          <p:cNvPr id="5" name="Rectangle 3"/>
          <p:cNvSpPr>
            <a:spLocks noGrp="1" noChangeArrowheads="1"/>
          </p:cNvSpPr>
          <p:nvPr>
            <p:ph type="dt" idx="1"/>
          </p:nvPr>
        </p:nvSpPr>
        <p:spPr>
          <a:ln/>
        </p:spPr>
        <p:txBody>
          <a:bodyPr/>
          <a:lstStyle/>
          <a:p>
            <a:r>
              <a:rPr lang="en-US" smtClean="0"/>
              <a:t>November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11</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1304r3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2016-11-07</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sz="2800" b="0" dirty="0" smtClean="0"/>
              <a:t>Presentations </a:t>
            </a:r>
            <a:r>
              <a:rPr lang="en-US" sz="2800" b="0" dirty="0"/>
              <a:t>and discussion to resolve comments and improve the </a:t>
            </a:r>
            <a:r>
              <a:rPr lang="en-US" sz="2800" b="0" dirty="0" err="1"/>
              <a:t>TGak</a:t>
            </a:r>
            <a:r>
              <a:rPr lang="en-US" sz="2800" b="0" dirty="0"/>
              <a:t> </a:t>
            </a:r>
            <a:r>
              <a:rPr lang="en-US" sz="2800" b="0" dirty="0" smtClean="0"/>
              <a:t>Draft</a:t>
            </a:r>
          </a:p>
          <a:p>
            <a:pPr>
              <a:lnSpc>
                <a:spcPct val="80000"/>
              </a:lnSpc>
            </a:pPr>
            <a:endParaRPr lang="en-US" sz="2800" b="0" dirty="0"/>
          </a:p>
          <a:p>
            <a:pPr>
              <a:lnSpc>
                <a:spcPct val="80000"/>
              </a:lnSpc>
            </a:pPr>
            <a:r>
              <a:rPr lang="en-US" sz="2600" dirty="0" smtClean="0"/>
              <a:t>Recess until 16:00 tomorrow</a:t>
            </a:r>
          </a:p>
          <a:p>
            <a:pPr>
              <a:lnSpc>
                <a:spcPct val="80000"/>
              </a:lnSpc>
            </a:pPr>
            <a:endParaRPr lang="en-US" b="0" dirty="0" smtClean="0"/>
          </a:p>
        </p:txBody>
      </p:sp>
    </p:spTree>
    <p:extLst>
      <p:ext uri="{BB962C8B-B14F-4D97-AF65-F5344CB8AC3E}">
        <p14:creationId xmlns:p14="http://schemas.microsoft.com/office/powerpoint/2010/main" val="263756114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11</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12</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13</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8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a:lnSpc>
                <a:spcPct val="80000"/>
              </a:lnSpc>
            </a:pPr>
            <a:r>
              <a:rPr lang="en-US" dirty="0" smtClean="0"/>
              <a:t>Recess until 16:00 tomorrow.</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9 November 2016</a:t>
            </a:r>
            <a:br>
              <a:rPr lang="en-US" sz="36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smtClean="0"/>
              <a:t>Teleconferences</a:t>
            </a:r>
            <a:r>
              <a:rPr lang="en-US" dirty="0"/>
              <a:t>: </a:t>
            </a:r>
            <a:r>
              <a:rPr lang="en-US" dirty="0" err="1" smtClean="0"/>
              <a:t>tbd</a:t>
            </a:r>
            <a:endParaRPr lang="en-US" dirty="0"/>
          </a:p>
          <a:p>
            <a:pPr>
              <a:lnSpc>
                <a:spcPct val="80000"/>
              </a:lnSpc>
            </a:pPr>
            <a:r>
              <a:rPr lang="en-US" dirty="0" smtClean="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 Bowie B, 2</a:t>
            </a:r>
            <a:r>
              <a:rPr lang="en-US" baseline="30000" dirty="0" smtClean="0">
                <a:latin typeface="Arial" charset="0"/>
                <a:cs typeface="Arial" charset="0"/>
              </a:rPr>
              <a:t>nd</a:t>
            </a:r>
            <a:r>
              <a:rPr lang="en-US" dirty="0" smtClean="0">
                <a:latin typeface="Arial" charset="0"/>
                <a:cs typeface="Arial" charset="0"/>
              </a:rPr>
              <a:t> Floor</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802.11ak status</a:t>
            </a:r>
          </a:p>
          <a:p>
            <a:pPr>
              <a:lnSpc>
                <a:spcPct val="80000"/>
              </a:lnSpc>
            </a:pPr>
            <a:r>
              <a:rPr lang="en-GB" b="0" dirty="0" smtClean="0"/>
              <a:t>802.1AC status</a:t>
            </a:r>
          </a:p>
          <a:p>
            <a:pPr>
              <a:lnSpc>
                <a:spcPct val="80000"/>
              </a:lnSpc>
            </a:pPr>
            <a:r>
              <a:rPr lang="en-GB" b="0" dirty="0" smtClean="0"/>
              <a:t>802.1Qbz status </a:t>
            </a:r>
            <a:r>
              <a:rPr lang="mr-IN" b="0" dirty="0" smtClean="0"/>
              <a:t>–</a:t>
            </a:r>
            <a:r>
              <a:rPr lang="en-GB" b="0" dirty="0" smtClean="0"/>
              <a:t> published as IEEE </a:t>
            </a:r>
            <a:r>
              <a:rPr lang="en-GB" b="0" dirty="0" err="1" smtClean="0"/>
              <a:t>Std</a:t>
            </a:r>
            <a:r>
              <a:rPr lang="en-GB" b="0" dirty="0" smtClean="0"/>
              <a:t> 802.1Qbz-2016</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10 November 2016</a:t>
            </a:r>
            <a:br>
              <a:rPr lang="en-US" sz="4000" dirty="0" smtClean="0">
                <a:latin typeface="Arial" charset="0"/>
                <a:cs typeface="Arial" charset="0"/>
              </a:rPr>
            </a:br>
            <a:r>
              <a:rPr lang="en-US" dirty="0" smtClean="0">
                <a:latin typeface="Arial" charset="0"/>
                <a:cs typeface="Arial" charset="0"/>
              </a:rPr>
              <a:t>08:00 – 10:00</a:t>
            </a:r>
            <a:r>
              <a:rPr lang="en-US" sz="2800" dirty="0">
                <a:latin typeface="Arial" charset="0"/>
                <a:cs typeface="Arial" charset="0"/>
              </a:rPr>
              <a:t>, Bowie B, 2</a:t>
            </a:r>
            <a:r>
              <a:rPr lang="en-US" sz="2800" baseline="30000" dirty="0">
                <a:latin typeface="Arial" charset="0"/>
                <a:cs typeface="Arial" charset="0"/>
              </a:rPr>
              <a:t>nd</a:t>
            </a:r>
            <a:r>
              <a:rPr lang="en-US" sz="2800"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January 2017 </a:t>
            </a:r>
            <a:r>
              <a:rPr lang="en-US" dirty="0"/>
              <a:t>802.11 meeting on </a:t>
            </a:r>
            <a:r>
              <a:rPr lang="en-US" dirty="0" smtClean="0"/>
              <a:t>TBD </a:t>
            </a:r>
            <a:r>
              <a:rPr lang="en-US" dirty="0"/>
              <a:t>Eastern US time.</a:t>
            </a:r>
          </a:p>
          <a:p>
            <a:pPr lvl="1">
              <a:lnSpc>
                <a:spcPct val="80000"/>
              </a:lnSpc>
            </a:pPr>
            <a:r>
              <a:rPr lang="en-US" dirty="0" smtClean="0"/>
              <a:t>Adopted by unanimous consent.</a:t>
            </a:r>
            <a:endParaRPr lang="en-US" dirty="0"/>
          </a:p>
          <a:p>
            <a:pPr>
              <a:lnSpc>
                <a:spcPct val="80000"/>
              </a:lnSpc>
            </a:pPr>
            <a:endParaRPr lang="en-US" b="0" dirty="0" smtClean="0"/>
          </a:p>
          <a:p>
            <a:pPr>
              <a:lnSpc>
                <a:spcPct val="80000"/>
              </a:lnSpc>
            </a:pPr>
            <a:r>
              <a:rPr lang="en-US" b="0" dirty="0" smtClean="0"/>
              <a:t>Architecture discussions</a:t>
            </a:r>
            <a:endParaRPr lang="en-US" b="0" dirty="0"/>
          </a:p>
          <a:p>
            <a:pPr>
              <a:lnSpc>
                <a:spcPct val="80000"/>
              </a:lnSpc>
            </a:pPr>
            <a:r>
              <a:rPr lang="en-US" dirty="0" smtClean="0"/>
              <a:t>Adjourn </a:t>
            </a:r>
            <a:r>
              <a:rPr lang="en-US" dirty="0"/>
              <a:t>802.11 ARC SC</a:t>
            </a:r>
          </a:p>
          <a:p>
            <a:pPr>
              <a:lnSpc>
                <a:spcPct val="80000"/>
              </a:lnSpc>
            </a:pPr>
            <a:r>
              <a:rPr lang="en-US" dirty="0"/>
              <a:t>Recess </a:t>
            </a:r>
            <a:r>
              <a:rPr lang="en-US" dirty="0" err="1"/>
              <a:t>TGak</a:t>
            </a:r>
            <a:r>
              <a:rPr lang="en-US" dirty="0"/>
              <a:t> until </a:t>
            </a:r>
            <a:r>
              <a:rPr lang="en-US" dirty="0" smtClean="0"/>
              <a:t>16:00 today</a:t>
            </a:r>
          </a:p>
          <a:p>
            <a:pPr>
              <a:lnSpc>
                <a:spcPct val="80000"/>
              </a:lnSpc>
            </a:pPr>
            <a:endParaRPr lang="en-GB"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18:00, Republic B, 4</a:t>
            </a:r>
            <a:r>
              <a:rPr lang="en-US" baseline="30000" dirty="0" smtClean="0">
                <a:latin typeface="Arial" charset="0"/>
                <a:cs typeface="Arial" charset="0"/>
              </a:rPr>
              <a:t>th</a:t>
            </a:r>
            <a:r>
              <a:rPr lang="en-US" dirty="0" smtClean="0">
                <a:latin typeface="Arial" charset="0"/>
                <a:cs typeface="Arial" charset="0"/>
              </a:rPr>
              <a:t> Floor</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7-10 November,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a:t>
            </a:r>
            <a:r>
              <a:rPr lang="en-US" sz="1800" dirty="0" smtClean="0">
                <a:latin typeface="Arial" charset="0"/>
              </a:rPr>
              <a:t>(Self)</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dirty="0" smtClean="0"/>
              <a:t>[xx] Moved, </a:t>
            </a:r>
            <a:r>
              <a:rPr lang="en-US" b="0" dirty="0" smtClean="0"/>
              <a:t>to approve the following  comment resolutions and direct the editor to publish a Draft D2.6 incorporating all comment resolutions approved by vote at this San Antonio meeting.</a:t>
            </a:r>
          </a:p>
          <a:p>
            <a:pPr lvl="2">
              <a:lnSpc>
                <a:spcPct val="80000"/>
              </a:lnSpc>
            </a:pPr>
            <a:r>
              <a:rPr lang="en-US" sz="2000" dirty="0"/>
              <a:t>a</a:t>
            </a:r>
            <a:r>
              <a:rPr lang="en-US" sz="2000" dirty="0" smtClean="0"/>
              <a:t>ll </a:t>
            </a:r>
            <a:r>
              <a:rPr lang="en-US" sz="2000" dirty="0" err="1" smtClean="0"/>
              <a:t>tbd</a:t>
            </a:r>
            <a:endParaRPr lang="en-US" sz="2000" b="0" dirty="0" smtClean="0"/>
          </a:p>
          <a:p>
            <a:pPr lvl="1">
              <a:lnSpc>
                <a:spcPct val="80000"/>
              </a:lnSpc>
            </a:pPr>
            <a:r>
              <a:rPr lang="en-US" dirty="0"/>
              <a:t>Mover:  </a:t>
            </a:r>
            <a:r>
              <a:rPr lang="en-US" dirty="0" smtClean="0"/>
              <a:t>   </a:t>
            </a:r>
            <a:r>
              <a:rPr lang="en-US" dirty="0"/>
              <a:t>Seconder: </a:t>
            </a:r>
          </a:p>
          <a:p>
            <a:pPr lvl="1">
              <a:lnSpc>
                <a:spcPct val="80000"/>
              </a:lnSpc>
            </a:pPr>
            <a:r>
              <a:rPr lang="en-US" dirty="0"/>
              <a:t>Yes: </a:t>
            </a:r>
            <a:r>
              <a:rPr lang="en-US" dirty="0" smtClean="0"/>
              <a:t>   </a:t>
            </a:r>
            <a:r>
              <a:rPr lang="en-US" dirty="0"/>
              <a:t>No: </a:t>
            </a:r>
            <a:r>
              <a:rPr lang="en-US" dirty="0" smtClean="0"/>
              <a:t>   </a:t>
            </a:r>
            <a:r>
              <a:rPr lang="en-US" dirty="0"/>
              <a:t>Abstain: </a:t>
            </a:r>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10 November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Republic B, 4</a:t>
            </a:r>
            <a:r>
              <a:rPr lang="en-US" baseline="30000" dirty="0">
                <a:latin typeface="Arial" charset="0"/>
                <a:cs typeface="Arial" charset="0"/>
              </a:rPr>
              <a:t>th</a:t>
            </a:r>
            <a:r>
              <a:rPr lang="en-US" dirty="0">
                <a:latin typeface="Arial" charset="0"/>
                <a:cs typeface="Arial" charset="0"/>
              </a:rPr>
              <a:t> Floor</a:t>
            </a: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a:cs typeface="ＭＳ Ｐゴシック" charset="0"/>
              </a:rPr>
              <a:t>Motion: </a:t>
            </a:r>
            <a:r>
              <a:rPr lang="en-US" b="0" dirty="0"/>
              <a:t>Having approved comment resolutions for all of the comments received from </a:t>
            </a:r>
            <a:r>
              <a:rPr lang="en-US" b="0" dirty="0" smtClean="0"/>
              <a:t>LB218 </a:t>
            </a:r>
            <a:r>
              <a:rPr lang="en-US" b="0" dirty="0"/>
              <a:t>on </a:t>
            </a:r>
            <a:r>
              <a:rPr lang="en-US" b="0" dirty="0" err="1"/>
              <a:t>Tgak</a:t>
            </a:r>
            <a:r>
              <a:rPr lang="en-US" b="0" dirty="0"/>
              <a:t> </a:t>
            </a:r>
            <a:r>
              <a:rPr lang="en-US" b="0" dirty="0" smtClean="0"/>
              <a:t>Draft_D2.0 </a:t>
            </a:r>
            <a:r>
              <a:rPr lang="en-US" b="0" dirty="0"/>
              <a:t>as contained in document 11-15/</a:t>
            </a:r>
            <a:r>
              <a:rPr lang="en-US" b="0" dirty="0" smtClean="0"/>
              <a:t>0556rTBD,</a:t>
            </a:r>
            <a:endParaRPr lang="en-US" b="0" dirty="0"/>
          </a:p>
          <a:p>
            <a:pPr lvl="1"/>
            <a:r>
              <a:rPr lang="en-US" dirty="0"/>
              <a:t>Instruct the editor to prepare Draft </a:t>
            </a:r>
            <a:r>
              <a:rPr lang="en-US" dirty="0" smtClean="0"/>
              <a:t>D3.0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Draft_D3.0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 &lt;name&gt;,  Seconded: &lt;name&gt;, Result: y-n-a]</a:t>
            </a:r>
            <a:endParaRPr lang="en-US" dirty="0">
              <a:cs typeface="ＭＳ Ｐゴシック" charset="0"/>
            </a:endParaRPr>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124829574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a:t>
            </a:r>
            <a:r>
              <a:rPr lang="en-GB" dirty="0" smtClean="0"/>
              <a:t>556r32, </a:t>
            </a:r>
            <a:r>
              <a:rPr lang="en-GB" dirty="0" smtClean="0"/>
              <a:t>“</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San Antonio, San Antonio, Texas</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371600" y="1404851"/>
            <a:ext cx="6477000" cy="431014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November 2016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765408"/>
              </p:ext>
            </p:extLst>
          </p:nvPr>
        </p:nvGraphicFramePr>
        <p:xfrm>
          <a:off x="762000" y="2383421"/>
          <a:ext cx="7696199" cy="268823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PM2</a:t>
                      </a:r>
                      <a:endParaRPr lang="en-US" sz="2000" strike="noStrike" dirty="0"/>
                    </a:p>
                  </a:txBody>
                  <a:tcPr/>
                </a:tc>
                <a:tc>
                  <a:txBody>
                    <a:bodyPr/>
                    <a:lstStyle/>
                    <a:p>
                      <a:r>
                        <a:rPr lang="en-US" sz="2000" strike="noStrike" dirty="0" smtClean="0">
                          <a:latin typeface="+mn-lt"/>
                          <a:cs typeface="Arial" charset="0"/>
                        </a:rPr>
                        <a:t>Bowie B, 2</a:t>
                      </a:r>
                      <a:r>
                        <a:rPr lang="en-US" sz="2000" strike="noStrike" baseline="30000" dirty="0" smtClean="0">
                          <a:latin typeface="+mn-lt"/>
                          <a:cs typeface="Arial" charset="0"/>
                        </a:rPr>
                        <a:t>nd</a:t>
                      </a:r>
                      <a:r>
                        <a:rPr lang="en-US" sz="2000" strike="noStrike" baseline="0"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ARC</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Bowie</a:t>
                      </a:r>
                      <a:r>
                        <a:rPr lang="en-US" sz="2000" baseline="0" dirty="0" smtClean="0">
                          <a:latin typeface="+mn-lt"/>
                          <a:cs typeface="Arial" charset="0"/>
                        </a:rPr>
                        <a:t> B, 2</a:t>
                      </a:r>
                      <a:r>
                        <a:rPr lang="en-US" sz="2000" baseline="30000" dirty="0" smtClean="0">
                          <a:latin typeface="+mn-lt"/>
                          <a:cs typeface="Arial" charset="0"/>
                        </a:rPr>
                        <a:t>nd</a:t>
                      </a:r>
                      <a:r>
                        <a:rPr lang="en-US" sz="2000" baseline="0" dirty="0" smtClean="0">
                          <a:latin typeface="+mn-lt"/>
                          <a:cs typeface="Arial" charset="0"/>
                        </a:rPr>
                        <a:t> Floor</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Republic B, 4</a:t>
                      </a:r>
                      <a:r>
                        <a:rPr lang="en-US" sz="2000" strike="noStrike" baseline="30000" dirty="0" smtClean="0">
                          <a:latin typeface="+mn-lt"/>
                          <a:cs typeface="Arial" charset="0"/>
                        </a:rPr>
                        <a:t>th</a:t>
                      </a:r>
                      <a:r>
                        <a:rPr lang="en-US" sz="2000" strike="noStrike" dirty="0" smtClean="0">
                          <a:latin typeface="+mn-lt"/>
                          <a:cs typeface="Arial" charset="0"/>
                        </a:rPr>
                        <a:t> Floor</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7 November2016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 Bowie B, 2</a:t>
            </a:r>
            <a:r>
              <a:rPr lang="en-US" baseline="30000" dirty="0" smtClean="0">
                <a:latin typeface="Arial" charset="0"/>
                <a:cs typeface="Arial" charset="0"/>
              </a:rPr>
              <a:t>nd</a:t>
            </a:r>
            <a:r>
              <a:rPr lang="en-US" dirty="0" smtClean="0">
                <a:latin typeface="Arial" charset="0"/>
                <a:cs typeface="Arial" charset="0"/>
              </a:rPr>
              <a:t> Floor</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Agenda </a:t>
            </a:r>
            <a:endParaRPr lang="en-US" b="0" dirty="0" smtClean="0"/>
          </a:p>
          <a:p>
            <a:pPr lvl="1">
              <a:lnSpc>
                <a:spcPct val="80000"/>
              </a:lnSpc>
            </a:pPr>
            <a:r>
              <a:rPr lang="en-US" dirty="0" smtClean="0"/>
              <a:t>Approved without objection.</a:t>
            </a:r>
            <a:endParaRPr lang="en-US" b="0" dirty="0" smtClean="0"/>
          </a:p>
          <a:p>
            <a:pPr>
              <a:lnSpc>
                <a:spcPct val="80000"/>
              </a:lnSpc>
            </a:pPr>
            <a:r>
              <a:rPr lang="en-US" dirty="0" smtClean="0"/>
              <a:t>Moved</a:t>
            </a:r>
            <a:r>
              <a:rPr lang="en-US" dirty="0"/>
              <a:t>, </a:t>
            </a:r>
            <a:r>
              <a:rPr lang="en-US" b="0" dirty="0"/>
              <a:t>to approve </a:t>
            </a:r>
            <a:r>
              <a:rPr lang="en-US" b="0" dirty="0" smtClean="0"/>
              <a:t>11-16/</a:t>
            </a:r>
            <a:r>
              <a:rPr lang="en-US" b="0" dirty="0" smtClean="0"/>
              <a:t>1250r7 </a:t>
            </a:r>
            <a:r>
              <a:rPr lang="en-US" b="0" dirty="0" smtClean="0"/>
              <a:t>as </a:t>
            </a:r>
            <a:r>
              <a:rPr lang="en-US" b="0" dirty="0"/>
              <a:t>the minutes of the </a:t>
            </a:r>
            <a:r>
              <a:rPr lang="en-US" b="0" dirty="0" smtClean="0"/>
              <a:t>Warsaw </a:t>
            </a:r>
            <a:r>
              <a:rPr lang="en-US" b="0" dirty="0" err="1" smtClean="0"/>
              <a:t>TGak</a:t>
            </a:r>
            <a:r>
              <a:rPr lang="en-US" b="0" dirty="0" smtClean="0"/>
              <a:t> </a:t>
            </a:r>
            <a:r>
              <a:rPr lang="en-US" b="0" dirty="0"/>
              <a:t>meeting in </a:t>
            </a:r>
            <a:r>
              <a:rPr lang="en-US" b="0" dirty="0" smtClean="0"/>
              <a:t>September.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smtClean="0">
                <a:latin typeface="Arial" charset="0"/>
                <a:cs typeface="Arial" charset="0"/>
              </a:rPr>
              <a:t>7 November 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September </a:t>
            </a:r>
            <a:r>
              <a:rPr lang="en-US" b="0" dirty="0" err="1" smtClean="0"/>
              <a:t>TGak</a:t>
            </a:r>
            <a:r>
              <a:rPr lang="en-US" b="0" dirty="0" smtClean="0"/>
              <a:t> </a:t>
            </a:r>
            <a:r>
              <a:rPr lang="en-US" b="0" dirty="0"/>
              <a:t>meeting:</a:t>
            </a:r>
          </a:p>
          <a:p>
            <a:pPr lvl="1">
              <a:lnSpc>
                <a:spcPct val="80000"/>
              </a:lnSpc>
            </a:pPr>
            <a:r>
              <a:rPr lang="en-US" dirty="0" smtClean="0"/>
              <a:t>September 26: [not held]</a:t>
            </a:r>
            <a:endParaRPr lang="en-US" dirty="0"/>
          </a:p>
          <a:p>
            <a:pPr lvl="1">
              <a:lnSpc>
                <a:spcPct val="80000"/>
              </a:lnSpc>
            </a:pPr>
            <a:r>
              <a:rPr lang="en-US" dirty="0" smtClean="0"/>
              <a:t>October 3: [not held]</a:t>
            </a:r>
            <a:endParaRPr lang="en-US" dirty="0"/>
          </a:p>
          <a:p>
            <a:pPr lvl="1">
              <a:lnSpc>
                <a:spcPct val="80000"/>
              </a:lnSpc>
            </a:pPr>
            <a:r>
              <a:rPr lang="en-US" dirty="0" smtClean="0"/>
              <a:t>October 24: 11-16/1347r0</a:t>
            </a:r>
            <a:endParaRPr lang="en-US" dirty="0"/>
          </a:p>
          <a:p>
            <a:pPr lvl="1">
              <a:lnSpc>
                <a:spcPct val="80000"/>
              </a:lnSpc>
            </a:pPr>
            <a:r>
              <a:rPr lang="en-US" dirty="0" smtClean="0"/>
              <a:t>Approved by unanimous consent.</a:t>
            </a:r>
            <a:endParaRPr lang="en-US"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143000"/>
          </a:xfrm>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7 November 2016</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p>
        </p:txBody>
      </p:sp>
      <p:sp>
        <p:nvSpPr>
          <p:cNvPr id="3" name="Content Placeholder 2"/>
          <p:cNvSpPr>
            <a:spLocks noGrp="1"/>
          </p:cNvSpPr>
          <p:nvPr>
            <p:ph idx="1"/>
          </p:nvPr>
        </p:nvSpPr>
        <p:spPr>
          <a:xfrm>
            <a:off x="685800" y="1905000"/>
            <a:ext cx="7772400" cy="4191000"/>
          </a:xfrm>
        </p:spPr>
        <p:txBody>
          <a:bodyPr/>
          <a:lstStyle/>
          <a:p>
            <a:endParaRPr lang="en-US" dirty="0" smtClean="0"/>
          </a:p>
          <a:p>
            <a:r>
              <a:rPr lang="en-US" dirty="0" smtClean="0"/>
              <a:t>[33] Moved, to change comment resolutions adopted at the previous meeting in Warsaw as follows:</a:t>
            </a:r>
          </a:p>
          <a:p>
            <a:pPr lvl="1"/>
            <a:r>
              <a:rPr lang="en-US" dirty="0" smtClean="0"/>
              <a:t>CIDs </a:t>
            </a:r>
            <a:r>
              <a:rPr lang="en-US" dirty="0"/>
              <a:t>1315, 1316, and </a:t>
            </a:r>
            <a:r>
              <a:rPr lang="en-US" dirty="0" smtClean="0"/>
              <a:t>1317: Replace “Accept” with “Revise”</a:t>
            </a:r>
            <a:endParaRPr lang="en-US" dirty="0"/>
          </a:p>
          <a:p>
            <a:pPr lvl="1"/>
            <a:r>
              <a:rPr lang="en-US" dirty="0" smtClean="0"/>
              <a:t>CID 1080, line number in reference to page 1583: Replace “29” with “49”.</a:t>
            </a:r>
          </a:p>
          <a:p>
            <a:pPr lvl="1"/>
            <a:r>
              <a:rPr lang="en-US" dirty="0" smtClean="0"/>
              <a:t>CID 1237: Resolve as “Revise. Make changes to Clause 10.24.6 as shown in 11-16/1257r4.”</a:t>
            </a:r>
          </a:p>
          <a:p>
            <a:pPr lvl="1"/>
            <a:r>
              <a:rPr lang="en-US" dirty="0" smtClean="0"/>
              <a:t>CID 1259: Resolve as “Revise. See CID 1253.”</a:t>
            </a:r>
          </a:p>
          <a:p>
            <a:pPr lvl="1"/>
            <a:r>
              <a:rPr lang="en-US" dirty="0" smtClean="0"/>
              <a:t>CID 1304: Resolve as “Revise. Make changes to Clause 11.24.16.3.1 as shown in 11-16/1257r4.”</a:t>
            </a:r>
          </a:p>
          <a:p>
            <a:pPr lvl="1"/>
            <a:endParaRPr lang="en-US" sz="1800"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8</a:t>
            </a:fld>
            <a:endParaRPr lang="en-US"/>
          </a:p>
        </p:txBody>
      </p:sp>
    </p:spTree>
    <p:extLst>
      <p:ext uri="{BB962C8B-B14F-4D97-AF65-F5344CB8AC3E}">
        <p14:creationId xmlns:p14="http://schemas.microsoft.com/office/powerpoint/2010/main" val="305124136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7 November 2016</a:t>
            </a:r>
            <a:br>
              <a:rPr lang="en-US" sz="4000" dirty="0">
                <a:latin typeface="Arial" charset="0"/>
                <a:cs typeface="Arial" charset="0"/>
              </a:rPr>
            </a:br>
            <a:r>
              <a:rPr lang="en-US" dirty="0">
                <a:latin typeface="Arial" charset="0"/>
                <a:cs typeface="Arial" charset="0"/>
              </a:rPr>
              <a:t>16:00 – 18:00, Bowie B, 2</a:t>
            </a:r>
            <a:r>
              <a:rPr lang="en-US" baseline="30000" dirty="0">
                <a:latin typeface="Arial" charset="0"/>
                <a:cs typeface="Arial" charset="0"/>
              </a:rPr>
              <a:t>nd</a:t>
            </a:r>
            <a:r>
              <a:rPr lang="en-US" dirty="0">
                <a:latin typeface="Arial" charset="0"/>
                <a:cs typeface="Arial" charset="0"/>
              </a:rPr>
              <a:t> Floor</a:t>
            </a:r>
            <a:endParaRPr lang="en-US" dirty="0"/>
          </a:p>
        </p:txBody>
      </p:sp>
      <p:sp>
        <p:nvSpPr>
          <p:cNvPr id="3" name="Content Placeholder 2"/>
          <p:cNvSpPr>
            <a:spLocks noGrp="1"/>
          </p:cNvSpPr>
          <p:nvPr>
            <p:ph idx="1"/>
          </p:nvPr>
        </p:nvSpPr>
        <p:spPr>
          <a:xfrm>
            <a:off x="685800" y="2057400"/>
            <a:ext cx="7772400" cy="4038600"/>
          </a:xfrm>
        </p:spPr>
        <p:txBody>
          <a:bodyPr/>
          <a:lstStyle/>
          <a:p>
            <a:pPr marL="457200" lvl="1" indent="0">
              <a:buNone/>
            </a:pPr>
            <a:r>
              <a:rPr lang="en-US" sz="2400" b="1" dirty="0" smtClean="0">
                <a:latin typeface="+mj-lt"/>
              </a:rPr>
              <a:t>(Motion continued)</a:t>
            </a:r>
          </a:p>
          <a:p>
            <a:pPr lvl="1"/>
            <a:r>
              <a:rPr lang="en-US" dirty="0" smtClean="0">
                <a:latin typeface="+mj-lt"/>
              </a:rPr>
              <a:t>CID 1071: Modify resolution by replacing</a:t>
            </a:r>
            <a:br>
              <a:rPr lang="en-US" dirty="0" smtClean="0">
                <a:latin typeface="+mj-lt"/>
              </a:rPr>
            </a:br>
            <a:r>
              <a:rPr lang="en-US" dirty="0" smtClean="0">
                <a:latin typeface="+mj-lt"/>
              </a:rPr>
              <a:t>“</a:t>
            </a:r>
            <a:r>
              <a:rPr lang="en-US" dirty="0" smtClean="0">
                <a:solidFill>
                  <a:srgbClr val="000000"/>
                </a:solidFill>
                <a:latin typeface="+mj-lt"/>
                <a:ea typeface="Lucida Grande"/>
                <a:cs typeface="Lucida Grande"/>
              </a:rPr>
              <a:t>Please </a:t>
            </a:r>
            <a:r>
              <a:rPr lang="en-US" dirty="0">
                <a:solidFill>
                  <a:srgbClr val="000000"/>
                </a:solidFill>
                <a:latin typeface="+mj-lt"/>
                <a:ea typeface="Lucida Grande"/>
                <a:cs typeface="Lucida Grande"/>
              </a:rPr>
              <a:t>see the text in 11-16/1201r1 for a clarification rewrite</a:t>
            </a:r>
            <a:r>
              <a:rPr lang="en-US" dirty="0" smtClean="0">
                <a:solidFill>
                  <a:srgbClr val="000000"/>
                </a:solidFill>
                <a:latin typeface="+mj-lt"/>
                <a:ea typeface="Lucida Grande"/>
                <a:cs typeface="Lucida Grande"/>
              </a:rPr>
              <a:t>.” with</a:t>
            </a:r>
            <a:br>
              <a:rPr lang="en-US" dirty="0" smtClean="0">
                <a:solidFill>
                  <a:srgbClr val="000000"/>
                </a:solidFill>
                <a:latin typeface="+mj-lt"/>
                <a:ea typeface="Lucida Grande"/>
                <a:cs typeface="Lucida Grande"/>
              </a:rPr>
            </a:br>
            <a:r>
              <a:rPr lang="en-US" dirty="0" smtClean="0">
                <a:solidFill>
                  <a:srgbClr val="000000"/>
                </a:solidFill>
                <a:latin typeface="+mj-lt"/>
                <a:ea typeface="Lucida Grande"/>
                <a:cs typeface="Lucida Grande"/>
              </a:rPr>
              <a:t>“Make the changes as shown for CID 1071 in </a:t>
            </a:r>
            <a:r>
              <a:rPr lang="en-US" dirty="0">
                <a:solidFill>
                  <a:srgbClr val="000000"/>
                </a:solidFill>
                <a:latin typeface="+mj-lt"/>
                <a:ea typeface="Lucida Grande"/>
                <a:cs typeface="Lucida Grande"/>
              </a:rPr>
              <a:t>11-16/</a:t>
            </a:r>
            <a:r>
              <a:rPr lang="en-US" dirty="0" smtClean="0">
                <a:solidFill>
                  <a:srgbClr val="000000"/>
                </a:solidFill>
                <a:latin typeface="+mj-lt"/>
                <a:ea typeface="Lucida Grande"/>
                <a:cs typeface="Lucida Grande"/>
              </a:rPr>
              <a:t>1201r1 with </a:t>
            </a:r>
            <a:r>
              <a:rPr lang="en-US" dirty="0" smtClean="0">
                <a:latin typeface="+mj-lt"/>
                <a:cs typeface="Lucida Grande"/>
              </a:rPr>
              <a:t>‘</a:t>
            </a:r>
            <a:r>
              <a:rPr lang="en-US" dirty="0" smtClean="0">
                <a:latin typeface="+mj-lt"/>
              </a:rPr>
              <a:t>associate with’ replaced </a:t>
            </a:r>
            <a:r>
              <a:rPr lang="en-US" dirty="0">
                <a:latin typeface="+mj-lt"/>
              </a:rPr>
              <a:t>by </a:t>
            </a:r>
            <a:r>
              <a:rPr lang="en-US" dirty="0" smtClean="0">
                <a:latin typeface="+mj-lt"/>
              </a:rPr>
              <a:t>‘attached to’</a:t>
            </a:r>
            <a:r>
              <a:rPr lang="en-US" dirty="0" smtClean="0">
                <a:solidFill>
                  <a:srgbClr val="000000"/>
                </a:solidFill>
                <a:latin typeface="+mj-lt"/>
                <a:ea typeface="Lucida Grande"/>
                <a:cs typeface="Lucida Grande"/>
              </a:rPr>
              <a:t>.”</a:t>
            </a:r>
            <a:endParaRPr lang="en-US" dirty="0">
              <a:latin typeface="+mj-lt"/>
              <a:cs typeface="Lucida Grande"/>
            </a:endParaRPr>
          </a:p>
          <a:p>
            <a:pPr lvl="1"/>
            <a:r>
              <a:rPr lang="en-US" dirty="0" smtClean="0"/>
              <a:t>Mover</a:t>
            </a:r>
            <a:r>
              <a:rPr lang="en-US" dirty="0"/>
              <a:t>: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Jouni</a:t>
            </a:r>
            <a:r>
              <a:rPr lang="en-US" dirty="0" smtClean="0"/>
              <a:t> </a:t>
            </a:r>
            <a:r>
              <a:rPr lang="en-US" dirty="0" err="1" smtClean="0"/>
              <a:t>Malinen</a:t>
            </a:r>
            <a:endParaRPr lang="en-US" dirty="0"/>
          </a:p>
          <a:p>
            <a:pPr lvl="1">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
        <p:nvSpPr>
          <p:cNvPr id="4" name="Date Placeholder 3"/>
          <p:cNvSpPr>
            <a:spLocks noGrp="1"/>
          </p:cNvSpPr>
          <p:nvPr>
            <p:ph type="dt" sz="half" idx="10"/>
          </p:nvPr>
        </p:nvSpPr>
        <p:spPr/>
        <p:txBody>
          <a:bodyPr/>
          <a:lstStyle/>
          <a:p>
            <a:r>
              <a:rPr lang="en-US" smtClean="0"/>
              <a:t>November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9</a:t>
            </a:fld>
            <a:endParaRPr lang="en-US"/>
          </a:p>
        </p:txBody>
      </p:sp>
    </p:spTree>
    <p:extLst>
      <p:ext uri="{BB962C8B-B14F-4D97-AF65-F5344CB8AC3E}">
        <p14:creationId xmlns:p14="http://schemas.microsoft.com/office/powerpoint/2010/main" val="12753460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114481</TotalTime>
  <Words>2213</Words>
  <Application>Microsoft Macintosh PowerPoint</Application>
  <PresentationFormat>On-screen Show (4:3)</PresentationFormat>
  <Paragraphs>334</Paragraphs>
  <Slides>22</Slides>
  <Notes>20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802-11-Submission</vt:lpstr>
      <vt:lpstr>November 2016 802.11ak Agenda</vt:lpstr>
      <vt:lpstr>IEEE 802.11ak/GLK: Enhancements For Transit Links Within Bridged Networks</vt:lpstr>
      <vt:lpstr>Venue</vt:lpstr>
      <vt:lpstr>TGak Timeline</vt:lpstr>
      <vt:lpstr>Sessions</vt:lpstr>
      <vt:lpstr>Monday, 7 November2016 16:00 – 18:00, Bowie B, 2nd Floor</vt:lpstr>
      <vt:lpstr>Monday, 7 November 2016 16:00 – 18:00, Bowie B, 2nd Floor</vt:lpstr>
      <vt:lpstr>Monday, 7 November 2016 16:00 – 18:00, Bowie B, 2nd Floor</vt:lpstr>
      <vt:lpstr>Monday, 7 November 2016 16:00 – 18:00, Bowie B, 2nd Floor</vt:lpstr>
      <vt:lpstr>Monday, 7 November 2016 16:00 – 18:00, Bowie B, 2nd Floor</vt:lpstr>
      <vt:lpstr>Participants, Patents, and Duty to Inform</vt:lpstr>
      <vt:lpstr>Patent Related Links</vt:lpstr>
      <vt:lpstr>Call for Potentially Essential Patents</vt:lpstr>
      <vt:lpstr>Other Guidelines for IEEE WG Meetings</vt:lpstr>
      <vt:lpstr>Tuesday, 8 November 2016 16:00 – 18:00, Republic B, 4th Floor</vt:lpstr>
      <vt:lpstr>Wednesday, 9 November 2016 16:00 – 18:00, Republic B, 4th Floor</vt:lpstr>
      <vt:lpstr>Thursday, 10 November 2016 08:00 – 10:00, Bowie B, 2nd Floor</vt:lpstr>
      <vt:lpstr>Thursday, 10 November 2016 08:00 – 10:00, Bowie B, 2nd Floor</vt:lpstr>
      <vt:lpstr>Thursday, 10 November 2016 16:00 – 18:00, Republic B, 4th Floor</vt:lpstr>
      <vt:lpstr>Thursday, 10 November 2016 16:00 – 18:00, Republic B, 4th Floor</vt:lpstr>
      <vt:lpstr>Thursday, 10 November 2016 16:00 – 18:00, Republic B, 4th Floor</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1340</cp:revision>
  <cp:lastPrinted>2016-06-15T02:09:12Z</cp:lastPrinted>
  <dcterms:created xsi:type="dcterms:W3CDTF">2006-12-04T03:46:13Z</dcterms:created>
  <dcterms:modified xsi:type="dcterms:W3CDTF">2016-11-08T03:17:51Z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