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594" r:id="rId5"/>
    <p:sldId id="443" r:id="rId6"/>
    <p:sldId id="518" r:id="rId7"/>
    <p:sldId id="563" r:id="rId8"/>
    <p:sldId id="582" r:id="rId9"/>
    <p:sldId id="570" r:id="rId10"/>
    <p:sldId id="571" r:id="rId11"/>
    <p:sldId id="572" r:id="rId12"/>
    <p:sldId id="573" r:id="rId13"/>
    <p:sldId id="580" r:id="rId14"/>
    <p:sldId id="587" r:id="rId15"/>
    <p:sldId id="430" r:id="rId16"/>
    <p:sldId id="589" r:id="rId17"/>
    <p:sldId id="562" r:id="rId18"/>
    <p:sldId id="590" r:id="rId19"/>
    <p:sldId id="595"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104" d="100"/>
          <a:sy n="104" d="100"/>
        </p:scale>
        <p:origin x="-44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90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P802.11-16/1304r2</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P802.11-16/1304r2</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P802.11-16/1304r2</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1304r2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11-07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8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Republic B, 4</a:t>
            </a:r>
            <a:r>
              <a:rPr lang="en-US" baseline="30000" dirty="0" smtClean="0">
                <a:latin typeface="Arial" charset="0"/>
                <a:cs typeface="Arial" charset="0"/>
              </a:rPr>
              <a:t>th</a:t>
            </a:r>
            <a:r>
              <a:rPr lang="en-US" dirty="0" smtClean="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16:00 tomorrow.</a:t>
            </a:r>
            <a:endParaRPr lang="en-US"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9 November 2016</a:t>
            </a:r>
            <a:br>
              <a:rPr lang="en-US" sz="36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a:t>Discussion of agenda for Thursday morning</a:t>
            </a:r>
          </a:p>
          <a:p>
            <a:pPr lvl="1">
              <a:lnSpc>
                <a:spcPct val="80000"/>
              </a:lnSpc>
            </a:pPr>
            <a:r>
              <a:rPr lang="en-US" dirty="0"/>
              <a:t>Joint meeting</a:t>
            </a:r>
          </a:p>
          <a:p>
            <a:pPr lvl="1">
              <a:lnSpc>
                <a:spcPct val="80000"/>
              </a:lnSpc>
            </a:pPr>
            <a:r>
              <a:rPr lang="en-US" dirty="0" smtClean="0"/>
              <a:t>Teleconferences</a:t>
            </a:r>
            <a:r>
              <a:rPr lang="en-US" dirty="0"/>
              <a:t>: </a:t>
            </a:r>
            <a:r>
              <a:rPr lang="en-US" dirty="0" err="1" smtClean="0"/>
              <a:t>tbd</a:t>
            </a:r>
            <a:endParaRPr lang="en-US" dirty="0"/>
          </a:p>
          <a:p>
            <a:pPr>
              <a:lnSpc>
                <a:spcPct val="80000"/>
              </a:lnSpc>
            </a:pPr>
            <a:r>
              <a:rPr lang="en-US" dirty="0" smtClean="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Bowie B, 2</a:t>
            </a:r>
            <a:r>
              <a:rPr lang="en-US" baseline="30000" dirty="0" smtClean="0">
                <a:latin typeface="Arial" charset="0"/>
                <a:cs typeface="Arial" charset="0"/>
              </a:rPr>
              <a:t>nd</a:t>
            </a:r>
            <a:r>
              <a:rPr lang="en-US" dirty="0" smtClean="0">
                <a:latin typeface="Arial" charset="0"/>
                <a:cs typeface="Arial" charset="0"/>
              </a:rPr>
              <a:t> Floor</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r>
              <a:rPr lang="en-GB" b="0" dirty="0" smtClean="0"/>
              <a:t>802.1AC status</a:t>
            </a:r>
          </a:p>
          <a:p>
            <a:pPr>
              <a:lnSpc>
                <a:spcPct val="80000"/>
              </a:lnSpc>
            </a:pPr>
            <a:r>
              <a:rPr lang="en-GB" b="0" dirty="0" smtClean="0"/>
              <a:t>802.1Qbz </a:t>
            </a:r>
            <a:r>
              <a:rPr lang="en-GB" b="0" dirty="0" smtClean="0"/>
              <a:t>status </a:t>
            </a:r>
            <a:r>
              <a:rPr lang="mr-IN" b="0" dirty="0" smtClean="0"/>
              <a:t>–</a:t>
            </a:r>
            <a:r>
              <a:rPr lang="en-GB" b="0" dirty="0" smtClean="0"/>
              <a:t> published as IEEE </a:t>
            </a:r>
            <a:r>
              <a:rPr lang="en-GB" b="0" dirty="0" err="1" smtClean="0"/>
              <a:t>Std</a:t>
            </a:r>
            <a:r>
              <a:rPr lang="en-GB" b="0" dirty="0" smtClean="0"/>
              <a:t> 802.1Qbz-2016</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r>
              <a:rPr lang="en-US" sz="2800" dirty="0">
                <a:latin typeface="Arial" charset="0"/>
                <a:cs typeface="Arial" charset="0"/>
              </a:rPr>
              <a:t>, Bowie B, 2</a:t>
            </a:r>
            <a:r>
              <a:rPr lang="en-US" sz="2800" baseline="30000" dirty="0">
                <a:latin typeface="Arial" charset="0"/>
                <a:cs typeface="Arial" charset="0"/>
              </a:rPr>
              <a:t>nd</a:t>
            </a:r>
            <a:r>
              <a:rPr lang="en-US" sz="2800" dirty="0">
                <a:latin typeface="Arial" charset="0"/>
                <a:cs typeface="Arial" charset="0"/>
              </a:rPr>
              <a:t> Floor</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January 2017 </a:t>
            </a:r>
            <a:r>
              <a:rPr lang="en-US" dirty="0"/>
              <a:t>802.11 meeting on </a:t>
            </a:r>
            <a:r>
              <a:rPr lang="en-US" dirty="0" smtClean="0"/>
              <a:t>TBD </a:t>
            </a:r>
            <a:r>
              <a:rPr lang="en-US" dirty="0"/>
              <a:t>Eastern US time.</a:t>
            </a:r>
          </a:p>
          <a:p>
            <a:pPr lvl="1">
              <a:lnSpc>
                <a:spcPct val="80000"/>
              </a:lnSpc>
            </a:pPr>
            <a:r>
              <a:rPr lang="en-US" dirty="0" smtClean="0"/>
              <a:t>Adopted by unanimous consent.</a:t>
            </a:r>
            <a:endParaRPr lang="en-US" dirty="0"/>
          </a:p>
          <a:p>
            <a:pPr>
              <a:lnSpc>
                <a:spcPct val="80000"/>
              </a:lnSpc>
            </a:pPr>
            <a:endParaRPr lang="en-US" b="0" dirty="0" smtClean="0"/>
          </a:p>
          <a:p>
            <a:pPr>
              <a:lnSpc>
                <a:spcPct val="80000"/>
              </a:lnSpc>
            </a:pPr>
            <a:r>
              <a:rPr lang="en-US" b="0" dirty="0" smtClean="0"/>
              <a:t>Architecture discussions</a:t>
            </a:r>
            <a:endParaRPr lang="en-US" b="0" dirty="0"/>
          </a:p>
          <a:p>
            <a:pPr>
              <a:lnSpc>
                <a:spcPct val="80000"/>
              </a:lnSpc>
            </a:pPr>
            <a:r>
              <a:rPr lang="en-US" dirty="0" smtClean="0"/>
              <a:t>Adjourn </a:t>
            </a:r>
            <a:r>
              <a:rPr lang="en-US" dirty="0"/>
              <a:t>802.11 ARC SC</a:t>
            </a:r>
          </a:p>
          <a:p>
            <a:pPr>
              <a:lnSpc>
                <a:spcPct val="80000"/>
              </a:lnSpc>
            </a:pPr>
            <a:r>
              <a:rPr lang="en-US" dirty="0"/>
              <a:t>Recess </a:t>
            </a:r>
            <a:r>
              <a:rPr lang="en-US" dirty="0" err="1"/>
              <a:t>TGak</a:t>
            </a:r>
            <a:r>
              <a:rPr lang="en-US" dirty="0"/>
              <a:t> until </a:t>
            </a:r>
            <a:r>
              <a:rPr lang="en-US" dirty="0" smtClean="0"/>
              <a:t>16:00 today</a:t>
            </a:r>
          </a:p>
          <a:p>
            <a:pPr>
              <a:lnSpc>
                <a:spcPct val="80000"/>
              </a:lnSpc>
            </a:pPr>
            <a:endParaRPr lang="en-GB"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 Republic B, 4</a:t>
            </a:r>
            <a:r>
              <a:rPr lang="en-US" baseline="30000" dirty="0" smtClean="0">
                <a:latin typeface="Arial" charset="0"/>
                <a:cs typeface="Arial" charset="0"/>
              </a:rPr>
              <a:t>th</a:t>
            </a:r>
            <a:r>
              <a:rPr lang="en-US" dirty="0" smtClean="0">
                <a:latin typeface="Arial" charset="0"/>
                <a:cs typeface="Arial" charset="0"/>
              </a:rPr>
              <a:t> Floor</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[xx] Moved, </a:t>
            </a:r>
            <a:r>
              <a:rPr lang="en-US" b="0" dirty="0" smtClean="0"/>
              <a:t>to approve the following  comment resolutions and direct the editor to publish a Draft D2.6 incorporating all comment resolutions approved by vote at this San Antonio meeting.</a:t>
            </a:r>
          </a:p>
          <a:p>
            <a:pPr lvl="2">
              <a:lnSpc>
                <a:spcPct val="80000"/>
              </a:lnSpc>
            </a:pPr>
            <a:r>
              <a:rPr lang="en-US" sz="2000" dirty="0"/>
              <a:t>a</a:t>
            </a:r>
            <a:r>
              <a:rPr lang="en-US" sz="2000" dirty="0" smtClean="0"/>
              <a:t>ll </a:t>
            </a:r>
            <a:r>
              <a:rPr lang="en-US" sz="2000" dirty="0" err="1" smtClean="0"/>
              <a:t>tbd</a:t>
            </a:r>
            <a:endParaRPr lang="en-US" sz="2000" b="0" dirty="0" smtClean="0"/>
          </a:p>
          <a:p>
            <a:pPr lvl="1">
              <a:lnSpc>
                <a:spcPct val="80000"/>
              </a:lnSpc>
            </a:pPr>
            <a:r>
              <a:rPr lang="en-US" dirty="0"/>
              <a:t>Mover:  </a:t>
            </a:r>
            <a:r>
              <a:rPr lang="en-US" dirty="0" smtClean="0"/>
              <a:t>   </a:t>
            </a:r>
            <a:r>
              <a:rPr lang="en-US" dirty="0"/>
              <a:t>Seconder: </a:t>
            </a:r>
          </a:p>
          <a:p>
            <a:pPr lvl="1">
              <a:lnSpc>
                <a:spcPct val="80000"/>
              </a:lnSpc>
            </a:pPr>
            <a:r>
              <a:rPr lang="en-US" dirty="0"/>
              <a:t>Yes: </a:t>
            </a:r>
            <a:r>
              <a:rPr lang="en-US" dirty="0" smtClean="0"/>
              <a:t>   </a:t>
            </a:r>
            <a:r>
              <a:rPr lang="en-US" dirty="0"/>
              <a:t>No: </a:t>
            </a:r>
            <a:r>
              <a:rPr lang="en-US" dirty="0" smtClean="0"/>
              <a:t>   </a:t>
            </a:r>
            <a:r>
              <a:rPr lang="en-US" dirty="0"/>
              <a:t>Abstain: </a:t>
            </a:r>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LB218 </a:t>
            </a:r>
            <a:r>
              <a:rPr lang="en-US" b="0" dirty="0"/>
              <a:t>on </a:t>
            </a:r>
            <a:r>
              <a:rPr lang="en-US" b="0" dirty="0" err="1"/>
              <a:t>Tgak</a:t>
            </a:r>
            <a:r>
              <a:rPr lang="en-US" b="0" dirty="0"/>
              <a:t> </a:t>
            </a:r>
            <a:r>
              <a:rPr lang="en-US" b="0" dirty="0" smtClean="0"/>
              <a:t>Draft_D2.0 </a:t>
            </a:r>
            <a:r>
              <a:rPr lang="en-US" b="0" dirty="0"/>
              <a:t>as contained in document 11-15/</a:t>
            </a:r>
            <a:r>
              <a:rPr lang="en-US" b="0" dirty="0" smtClean="0"/>
              <a:t>0556rTBD,</a:t>
            </a:r>
            <a:endParaRPr lang="en-US" b="0" dirty="0"/>
          </a:p>
          <a:p>
            <a:pPr lvl="1"/>
            <a:r>
              <a:rPr lang="en-US" dirty="0"/>
              <a:t>Instruct the editor to prepare Draft </a:t>
            </a:r>
            <a:r>
              <a:rPr lang="en-US" dirty="0" smtClean="0"/>
              <a:t>D3.0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Draft_D3.0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12482957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7-10 November,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11-15/556r30,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San Antonio,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371600" y="1404851"/>
            <a:ext cx="6477000" cy="43101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November 2016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765408"/>
              </p:ext>
            </p:extLst>
          </p:nvPr>
        </p:nvGraphicFramePr>
        <p:xfrm>
          <a:off x="762000" y="2383421"/>
          <a:ext cx="7696199" cy="268823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Bowie B, 2</a:t>
                      </a:r>
                      <a:r>
                        <a:rPr lang="en-US" sz="2000" strike="noStrike" baseline="30000" dirty="0" smtClean="0">
                          <a:latin typeface="+mn-lt"/>
                          <a:cs typeface="Arial" charset="0"/>
                        </a:rPr>
                        <a:t>nd</a:t>
                      </a:r>
                      <a:r>
                        <a:rPr lang="en-US" sz="2000" strike="noStrike" baseline="0"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Bowie</a:t>
                      </a:r>
                      <a:r>
                        <a:rPr lang="en-US" sz="2000" baseline="0" dirty="0" smtClean="0">
                          <a:latin typeface="+mn-lt"/>
                          <a:cs typeface="Arial" charset="0"/>
                        </a:rPr>
                        <a:t> B, 2</a:t>
                      </a:r>
                      <a:r>
                        <a:rPr lang="en-US" sz="2000" baseline="30000" dirty="0" smtClean="0">
                          <a:latin typeface="+mn-lt"/>
                          <a:cs typeface="Arial" charset="0"/>
                        </a:rPr>
                        <a:t>nd</a:t>
                      </a:r>
                      <a:r>
                        <a:rPr lang="en-US" sz="2000" baseline="0" dirty="0" smtClean="0">
                          <a:latin typeface="+mn-lt"/>
                          <a:cs typeface="Arial" charset="0"/>
                        </a:rPr>
                        <a:t> Floor</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7 November2016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 Bowie B, 2</a:t>
            </a:r>
            <a:r>
              <a:rPr lang="en-US" baseline="30000" dirty="0" smtClean="0">
                <a:latin typeface="Arial" charset="0"/>
                <a:cs typeface="Arial" charset="0"/>
              </a:rPr>
              <a:t>nd</a:t>
            </a:r>
            <a:r>
              <a:rPr lang="en-US" dirty="0" smtClean="0">
                <a:latin typeface="Arial" charset="0"/>
                <a:cs typeface="Arial" charset="0"/>
              </a:rPr>
              <a:t> Floor</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11-16/1250rTBD as </a:t>
            </a:r>
            <a:r>
              <a:rPr lang="en-US" b="0" dirty="0"/>
              <a:t>the minutes of the </a:t>
            </a:r>
            <a:r>
              <a:rPr lang="en-US" b="0" dirty="0" smtClean="0"/>
              <a:t>Warsaw </a:t>
            </a:r>
            <a:r>
              <a:rPr lang="en-US" b="0" dirty="0" err="1" smtClean="0"/>
              <a:t>TGak</a:t>
            </a:r>
            <a:r>
              <a:rPr lang="en-US" b="0" dirty="0" smtClean="0"/>
              <a:t> </a:t>
            </a:r>
            <a:r>
              <a:rPr lang="en-US" b="0" dirty="0"/>
              <a:t>meeting in </a:t>
            </a:r>
            <a:r>
              <a:rPr lang="en-US" b="0" dirty="0" smtClean="0"/>
              <a:t>September.</a:t>
            </a:r>
            <a:endParaRPr lang="en-US" b="0" dirty="0"/>
          </a:p>
          <a:p>
            <a:pPr lvl="1">
              <a:lnSpc>
                <a:spcPct val="80000"/>
              </a:lnSpc>
            </a:pPr>
            <a:r>
              <a:rPr lang="en-US" dirty="0" smtClean="0"/>
              <a:t>Mover:    Seconder:</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a:latin typeface="Arial" charset="0"/>
                <a:cs typeface="Arial" charset="0"/>
              </a:rPr>
              <a:t>00, Bowie B, 2</a:t>
            </a:r>
            <a:r>
              <a:rPr lang="en-US" baseline="30000" dirty="0">
                <a:latin typeface="Arial" charset="0"/>
                <a:cs typeface="Arial" charset="0"/>
              </a:rPr>
              <a:t>nd</a:t>
            </a:r>
            <a:r>
              <a:rPr lang="en-US" dirty="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September </a:t>
            </a:r>
            <a:r>
              <a:rPr lang="en-US" b="0" dirty="0" err="1" smtClean="0"/>
              <a:t>TGak</a:t>
            </a:r>
            <a:r>
              <a:rPr lang="en-US" b="0" dirty="0" smtClean="0"/>
              <a:t> </a:t>
            </a:r>
            <a:r>
              <a:rPr lang="en-US" b="0" dirty="0"/>
              <a:t>meeting:</a:t>
            </a:r>
          </a:p>
          <a:p>
            <a:pPr lvl="1">
              <a:lnSpc>
                <a:spcPct val="80000"/>
              </a:lnSpc>
            </a:pPr>
            <a:r>
              <a:rPr lang="en-US" dirty="0" smtClean="0"/>
              <a:t>September 26: [not held]</a:t>
            </a:r>
            <a:endParaRPr lang="en-US" dirty="0"/>
          </a:p>
          <a:p>
            <a:pPr lvl="1">
              <a:lnSpc>
                <a:spcPct val="80000"/>
              </a:lnSpc>
            </a:pPr>
            <a:r>
              <a:rPr lang="en-US" dirty="0" smtClean="0"/>
              <a:t>October 3: [not held]</a:t>
            </a:r>
            <a:endParaRPr lang="en-US" dirty="0"/>
          </a:p>
          <a:p>
            <a:pPr lvl="1">
              <a:lnSpc>
                <a:spcPct val="80000"/>
              </a:lnSpc>
            </a:pPr>
            <a:r>
              <a:rPr lang="en-US" dirty="0" smtClean="0"/>
              <a:t>October 24: 11-16/1347r0</a:t>
            </a:r>
            <a:endParaRPr lang="en-US" dirty="0"/>
          </a:p>
          <a:p>
            <a:pPr lvl="1">
              <a:lnSpc>
                <a:spcPct val="80000"/>
              </a:lnSpc>
            </a:pPr>
            <a:r>
              <a:rPr lang="en-US" dirty="0" smtClean="0"/>
              <a:t>Mover</a:t>
            </a:r>
            <a:r>
              <a:rPr lang="en-US" dirty="0"/>
              <a:t>:    Seconder:</a:t>
            </a:r>
          </a:p>
          <a:p>
            <a:pPr lvl="1">
              <a:lnSpc>
                <a:spcPct val="80000"/>
              </a:lnSpc>
            </a:pPr>
            <a:r>
              <a:rPr lang="en-US" dirty="0"/>
              <a:t>Yes:    No:    Abstain: </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a:latin typeface="Arial" charset="0"/>
                <a:cs typeface="Arial" charset="0"/>
              </a:rPr>
              <a:t>00, Bowie B, 2</a:t>
            </a:r>
            <a:r>
              <a:rPr lang="en-US" baseline="30000" dirty="0">
                <a:latin typeface="Arial" charset="0"/>
                <a:cs typeface="Arial" charset="0"/>
              </a:rPr>
              <a:t>nd</a:t>
            </a:r>
            <a:r>
              <a:rPr lang="en-US" dirty="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800" b="0" dirty="0" smtClean="0"/>
              <a:t>Presentations </a:t>
            </a:r>
            <a:r>
              <a:rPr lang="en-US" sz="2800" b="0" dirty="0"/>
              <a:t>and discussion to resolve comments and improve the </a:t>
            </a:r>
            <a:r>
              <a:rPr lang="en-US" sz="2800" b="0" dirty="0" err="1"/>
              <a:t>TGak</a:t>
            </a:r>
            <a:r>
              <a:rPr lang="en-US" sz="2800" b="0" dirty="0"/>
              <a:t> </a:t>
            </a:r>
            <a:r>
              <a:rPr lang="en-US" sz="2800" b="0" dirty="0" smtClean="0"/>
              <a:t>Draft</a:t>
            </a:r>
          </a:p>
          <a:p>
            <a:pPr>
              <a:lnSpc>
                <a:spcPct val="80000"/>
              </a:lnSpc>
            </a:pPr>
            <a:endParaRPr lang="en-US" sz="2800" b="0" dirty="0"/>
          </a:p>
          <a:p>
            <a:pPr>
              <a:lnSpc>
                <a:spcPct val="80000"/>
              </a:lnSpc>
            </a:pPr>
            <a:r>
              <a:rPr lang="en-US" sz="2600" dirty="0" smtClean="0"/>
              <a:t>Recess until </a:t>
            </a:r>
            <a:r>
              <a:rPr lang="en-US" sz="2600" dirty="0" smtClean="0"/>
              <a:t>16:00 tomorrow</a:t>
            </a:r>
            <a:endParaRPr lang="en-US" sz="2600" dirty="0" smtClean="0"/>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113859</TotalTime>
  <Words>2056</Words>
  <Application>Microsoft Macintosh PowerPoint</Application>
  <PresentationFormat>On-screen Show (4:3)</PresentationFormat>
  <Paragraphs>315</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November 2016 802.11ak Agenda</vt:lpstr>
      <vt:lpstr>IEEE 802.11ak/GLK: Enhancements For Transit Links Within Bridged Networks</vt:lpstr>
      <vt:lpstr>Venue</vt:lpstr>
      <vt:lpstr>TGak Timeline</vt:lpstr>
      <vt:lpstr>Sessions</vt:lpstr>
      <vt:lpstr>Monday, 7 November2016 16:00 – 18:00, Bowie B, 2nd Floor</vt:lpstr>
      <vt:lpstr>Monday, 7 November 2016 16:00 – 18:00, Bowie B, 2nd Floor</vt:lpstr>
      <vt:lpstr>Monday, 7 November 2016 16:00 – 18:00, Bowie B, 2nd Floor</vt:lpstr>
      <vt:lpstr>Participants, Patents, and Duty to Inform</vt:lpstr>
      <vt:lpstr>Patent Related Links</vt:lpstr>
      <vt:lpstr>Call for Potentially Essential Patents</vt:lpstr>
      <vt:lpstr>Other Guidelines for IEEE WG Meetings</vt:lpstr>
      <vt:lpstr>Tuesday, 8 November 2016 16:00 – 18:00, Republic B, 4th Floor</vt:lpstr>
      <vt:lpstr>Wednesday, 9 November 2016 16:00 – 18:00, Republic B, 4th Floor</vt:lpstr>
      <vt:lpstr>Thursday, 10 November 2016 08:00 – 10:00, Bowie B, 2nd Floor</vt:lpstr>
      <vt:lpstr>Thursday, 10 November 2016 08:00 – 10:00, Bowie B, 2nd Floor</vt:lpstr>
      <vt:lpstr>Thursday, 10 November 2016 16:00 – 18:00, Republic B, 4th Floor</vt:lpstr>
      <vt:lpstr>Thursday, 10 November 2016 16:00 – 18:00, Republic B, 4th Floor</vt:lpstr>
      <vt:lpstr>Thursday, 10 November 2016 16:00 – 18:00, Republic B, 4th Floor</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1328</cp:revision>
  <cp:lastPrinted>2016-06-15T02:09:12Z</cp:lastPrinted>
  <dcterms:created xsi:type="dcterms:W3CDTF">2006-12-04T03:46:13Z</dcterms:created>
  <dcterms:modified xsi:type="dcterms:W3CDTF">2016-11-07T16:39:47Z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