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9" r:id="rId2"/>
    <p:sldId id="271" r:id="rId3"/>
    <p:sldId id="358" r:id="rId4"/>
    <p:sldId id="594" r:id="rId5"/>
    <p:sldId id="443" r:id="rId6"/>
    <p:sldId id="518" r:id="rId7"/>
    <p:sldId id="563" r:id="rId8"/>
    <p:sldId id="582" r:id="rId9"/>
    <p:sldId id="570" r:id="rId10"/>
    <p:sldId id="571" r:id="rId11"/>
    <p:sldId id="572" r:id="rId12"/>
    <p:sldId id="573" r:id="rId13"/>
    <p:sldId id="580" r:id="rId14"/>
    <p:sldId id="587" r:id="rId15"/>
    <p:sldId id="430" r:id="rId16"/>
    <p:sldId id="589" r:id="rId17"/>
    <p:sldId id="562" r:id="rId18"/>
    <p:sldId id="590" r:id="rId19"/>
    <p:sldId id="39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430" autoAdjust="0"/>
    <p:restoredTop sz="98109" autoAdjust="0"/>
  </p:normalViewPr>
  <p:slideViewPr>
    <p:cSldViewPr>
      <p:cViewPr varScale="1">
        <p:scale>
          <a:sx n="82" d="100"/>
          <a:sy n="82" d="100"/>
        </p:scale>
        <p:origin x="-128" y="-12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090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P802.11-16/1304r0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P802.11-16/1304r0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P802.11-16/1304r0</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P802.11-16/1304r0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P802.11-16/1304r0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P802.11-16/1304r0</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P802.11-16/1304r0</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P802.11-16/1304r0</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P802.11-16/1304r0</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P802.11-16/1304r0</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P802.11-16/1304r0</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P802.11-16/1304r0</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19</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P802.11-16/1304r0</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P802.11-16/1304r0</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P802.11-16/1304r0</a:t>
            </a:r>
            <a:endParaRPr lang="en-US"/>
          </a:p>
        </p:txBody>
      </p:sp>
      <p:sp>
        <p:nvSpPr>
          <p:cNvPr id="5" name="Date Placeholder 4"/>
          <p:cNvSpPr>
            <a:spLocks noGrp="1"/>
          </p:cNvSpPr>
          <p:nvPr>
            <p:ph type="dt" idx="11"/>
          </p:nvPr>
        </p:nvSpPr>
        <p:spPr/>
        <p:txBody>
          <a:bodyPr/>
          <a:lstStyle/>
          <a:p>
            <a:r>
              <a:rPr lang="en-US" smtClean="0"/>
              <a:t>November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P802.11-16/1304r0</a:t>
            </a:r>
            <a:endParaRPr lang="en-US"/>
          </a:p>
        </p:txBody>
      </p:sp>
      <p:sp>
        <p:nvSpPr>
          <p:cNvPr id="5" name="Date Placeholder 4"/>
          <p:cNvSpPr>
            <a:spLocks noGrp="1"/>
          </p:cNvSpPr>
          <p:nvPr>
            <p:ph type="dt" idx="11"/>
          </p:nvPr>
        </p:nvSpPr>
        <p:spPr/>
        <p:txBody>
          <a:bodyPr/>
          <a:lstStyle/>
          <a:p>
            <a:r>
              <a:rPr lang="en-US" smtClean="0"/>
              <a:t>November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P802.11-16/1304r0</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P802.11-16/1304r0</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P802.11-16/1304r0</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1304r0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2016 </a:t>
            </a:r>
            <a:r>
              <a:rPr lang="en-US" dirty="0" smtClean="0">
                <a:latin typeface="Arial" charset="0"/>
              </a:rPr>
              <a:t>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a:t>
            </a:r>
            <a:r>
              <a:rPr lang="en-US" sz="1800" b="0" dirty="0" smtClean="0">
                <a:latin typeface="Arial" charset="0"/>
              </a:rPr>
              <a:t>09</a:t>
            </a:r>
            <a:r>
              <a:rPr lang="en-US" sz="1800" b="0" dirty="0" smtClean="0">
                <a:latin typeface="Arial" charset="0"/>
              </a:rPr>
              <a:t>-27</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a:t>
            </a:r>
            <a:r>
              <a:rPr lang="en-US" sz="4000" dirty="0" smtClean="0">
                <a:latin typeface="Arial" charset="0"/>
                <a:cs typeface="Arial" charset="0"/>
              </a:rPr>
              <a:t>8 November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a:lnSpc>
                <a:spcPct val="80000"/>
              </a:lnSpc>
            </a:pPr>
            <a:r>
              <a:rPr lang="en-US" dirty="0" smtClean="0"/>
              <a:t>Recess until 16:00 tomorrow.</a:t>
            </a:r>
            <a:endParaRPr lang="en-US" dirty="0"/>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a:t>
            </a:r>
            <a:r>
              <a:rPr lang="en-US" sz="3600" dirty="0" smtClean="0">
                <a:latin typeface="Arial" charset="0"/>
                <a:cs typeface="Arial" charset="0"/>
              </a:rPr>
              <a:t>9 November 2016</a:t>
            </a:r>
            <a:r>
              <a:rPr lang="en-US" sz="3600" dirty="0" smtClean="0">
                <a:latin typeface="Arial" charset="0"/>
                <a:cs typeface="Arial" charset="0"/>
              </a:rPr>
              <a:t/>
            </a:r>
            <a:br>
              <a:rPr lang="en-US" sz="36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b="0" dirty="0"/>
              <a:t>Discussion of agenda for Thursday morning</a:t>
            </a:r>
          </a:p>
          <a:p>
            <a:pPr lvl="1">
              <a:lnSpc>
                <a:spcPct val="80000"/>
              </a:lnSpc>
            </a:pPr>
            <a:r>
              <a:rPr lang="en-US" dirty="0"/>
              <a:t>Joint meeting</a:t>
            </a:r>
          </a:p>
          <a:p>
            <a:pPr lvl="1">
              <a:lnSpc>
                <a:spcPct val="80000"/>
              </a:lnSpc>
            </a:pPr>
            <a:r>
              <a:rPr lang="en-US" dirty="0" smtClean="0"/>
              <a:t>Teleconferences</a:t>
            </a:r>
            <a:r>
              <a:rPr lang="en-US" dirty="0"/>
              <a:t>: </a:t>
            </a:r>
            <a:r>
              <a:rPr lang="en-US" dirty="0" err="1" smtClean="0"/>
              <a:t>tbd</a:t>
            </a:r>
            <a:endParaRPr lang="en-US" dirty="0"/>
          </a:p>
          <a:p>
            <a:pPr>
              <a:lnSpc>
                <a:spcPct val="80000"/>
              </a:lnSpc>
            </a:pPr>
            <a:r>
              <a:rPr lang="en-US" dirty="0" smtClean="0"/>
              <a:t>Recess </a:t>
            </a:r>
            <a:r>
              <a:rPr lang="en-US" dirty="0" smtClean="0"/>
              <a:t>until 08:00 Thursday</a:t>
            </a:r>
          </a:p>
          <a:p>
            <a:pPr>
              <a:lnSpc>
                <a:spcPct val="80000"/>
              </a:lnSpc>
            </a:pPr>
            <a:endParaRPr lang="en-US" b="0" dirty="0"/>
          </a:p>
        </p:txBody>
      </p:sp>
    </p:spTree>
    <p:extLst>
      <p:ext uri="{BB962C8B-B14F-4D97-AF65-F5344CB8AC3E}">
        <p14:creationId xmlns:p14="http://schemas.microsoft.com/office/powerpoint/2010/main" val="266382163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10 November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 TSN and 802.11 </a:t>
            </a:r>
            <a:r>
              <a:rPr lang="en-US" dirty="0" smtClean="0"/>
              <a:t>ARC SC to Order</a:t>
            </a:r>
          </a:p>
          <a:p>
            <a:pPr>
              <a:lnSpc>
                <a:spcPct val="90000"/>
              </a:lnSpc>
            </a:pPr>
            <a:r>
              <a:rPr lang="en-US" altLang="ja-JP" b="0" dirty="0" smtClean="0">
                <a:cs typeface="ＭＳ Ｐゴシック" charset="0"/>
              </a:rPr>
              <a:t>Appointment of Secretary</a:t>
            </a:r>
          </a:p>
          <a:p>
            <a:pPr>
              <a:lnSpc>
                <a:spcPct val="90000"/>
              </a:lnSpc>
            </a:pPr>
            <a:r>
              <a:rPr lang="en-US" altLang="ja-JP" b="0" dirty="0" smtClean="0">
                <a:cs typeface="ＭＳ Ｐゴシック" charset="0"/>
              </a:rPr>
              <a:t>Call for essential patents</a:t>
            </a:r>
            <a:endParaRPr lang="en-US" altLang="ja-JP" b="0" dirty="0" smtClean="0">
              <a:cs typeface="ＭＳ Ｐゴシック" charset="0"/>
            </a:endParaRPr>
          </a:p>
          <a:p>
            <a:pPr>
              <a:lnSpc>
                <a:spcPct val="90000"/>
              </a:lnSpc>
            </a:pPr>
            <a:r>
              <a:rPr lang="en-US" altLang="ja-JP" b="0" dirty="0" smtClean="0">
                <a:cs typeface="ＭＳ Ｐゴシック" charset="0"/>
              </a:rPr>
              <a:t>Attendance </a:t>
            </a:r>
            <a:r>
              <a:rPr lang="en-US" altLang="ja-JP" b="0" dirty="0">
                <a:cs typeface="ＭＳ Ｐゴシック" charset="0"/>
              </a:rPr>
              <a:t>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802.11ak status</a:t>
            </a:r>
          </a:p>
          <a:p>
            <a:pPr>
              <a:lnSpc>
                <a:spcPct val="80000"/>
              </a:lnSpc>
            </a:pPr>
            <a:r>
              <a:rPr lang="en-GB" b="0" dirty="0" smtClean="0"/>
              <a:t>802.1AC status</a:t>
            </a:r>
          </a:p>
          <a:p>
            <a:pPr>
              <a:lnSpc>
                <a:spcPct val="80000"/>
              </a:lnSpc>
            </a:pPr>
            <a:r>
              <a:rPr lang="en-GB" b="0" dirty="0" smtClean="0"/>
              <a:t>802.1Qbz status</a:t>
            </a:r>
            <a:endParaRPr lang="en-GB" b="0" dirty="0" smtClean="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10 November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a:t>Moved, to hold 802.11ak 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January 2017 </a:t>
            </a:r>
            <a:r>
              <a:rPr lang="en-US" dirty="0"/>
              <a:t>802.11 meeting on </a:t>
            </a:r>
            <a:r>
              <a:rPr lang="en-US" dirty="0" smtClean="0"/>
              <a:t>TBD </a:t>
            </a:r>
            <a:r>
              <a:rPr lang="en-US" dirty="0"/>
              <a:t>Eastern US time.</a:t>
            </a:r>
          </a:p>
          <a:p>
            <a:pPr lvl="1">
              <a:lnSpc>
                <a:spcPct val="80000"/>
              </a:lnSpc>
            </a:pPr>
            <a:r>
              <a:rPr lang="en-US" dirty="0" smtClean="0"/>
              <a:t>Adopted by unanimous consent.</a:t>
            </a:r>
            <a:endParaRPr lang="en-US" dirty="0"/>
          </a:p>
          <a:p>
            <a:pPr>
              <a:lnSpc>
                <a:spcPct val="80000"/>
              </a:lnSpc>
            </a:pPr>
            <a:endParaRPr lang="en-US" b="0" dirty="0" smtClean="0"/>
          </a:p>
          <a:p>
            <a:pPr>
              <a:lnSpc>
                <a:spcPct val="80000"/>
              </a:lnSpc>
            </a:pPr>
            <a:r>
              <a:rPr lang="en-US" b="0" dirty="0" smtClean="0"/>
              <a:t>Architecture </a:t>
            </a:r>
            <a:r>
              <a:rPr lang="en-US" b="0" dirty="0" smtClean="0"/>
              <a:t>discussions</a:t>
            </a:r>
            <a:endParaRPr lang="en-US" b="0" dirty="0"/>
          </a:p>
          <a:p>
            <a:pPr>
              <a:lnSpc>
                <a:spcPct val="80000"/>
              </a:lnSpc>
            </a:pPr>
            <a:r>
              <a:rPr lang="en-US" dirty="0" err="1" smtClean="0"/>
              <a:t>Adourn</a:t>
            </a:r>
            <a:r>
              <a:rPr lang="en-US" dirty="0" smtClean="0"/>
              <a:t> </a:t>
            </a:r>
            <a:r>
              <a:rPr lang="en-US" dirty="0"/>
              <a:t>802.11 ARC SC</a:t>
            </a:r>
          </a:p>
          <a:p>
            <a:pPr>
              <a:lnSpc>
                <a:spcPct val="80000"/>
              </a:lnSpc>
            </a:pPr>
            <a:r>
              <a:rPr lang="en-US" dirty="0"/>
              <a:t>Recess </a:t>
            </a:r>
            <a:r>
              <a:rPr lang="en-US" dirty="0" err="1"/>
              <a:t>TGak</a:t>
            </a:r>
            <a:r>
              <a:rPr lang="en-US" dirty="0"/>
              <a:t> until </a:t>
            </a:r>
            <a:r>
              <a:rPr lang="en-US" dirty="0" smtClean="0"/>
              <a:t>16:00 today</a:t>
            </a:r>
          </a:p>
          <a:p>
            <a:pPr>
              <a:lnSpc>
                <a:spcPct val="80000"/>
              </a:lnSpc>
            </a:pPr>
            <a:r>
              <a:rPr lang="en-US" dirty="0" smtClean="0"/>
              <a:t>Recess 802.1 TSN</a:t>
            </a:r>
            <a:endParaRPr lang="en-US" dirty="0"/>
          </a:p>
          <a:p>
            <a:pPr>
              <a:lnSpc>
                <a:spcPct val="80000"/>
              </a:lnSpc>
            </a:pPr>
            <a:endParaRPr lang="en-GB" b="0" dirty="0" smtClean="0"/>
          </a:p>
        </p:txBody>
      </p:sp>
    </p:spTree>
    <p:extLst>
      <p:ext uri="{BB962C8B-B14F-4D97-AF65-F5344CB8AC3E}">
        <p14:creationId xmlns:p14="http://schemas.microsoft.com/office/powerpoint/2010/main" val="363590177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10 November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10 November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dirty="0" smtClean="0"/>
              <a:t>[</a:t>
            </a:r>
            <a:r>
              <a:rPr lang="en-US" dirty="0" smtClean="0"/>
              <a:t>xx</a:t>
            </a:r>
            <a:r>
              <a:rPr lang="en-US" dirty="0" smtClean="0"/>
              <a:t>] </a:t>
            </a:r>
            <a:r>
              <a:rPr lang="en-US" dirty="0" smtClean="0"/>
              <a:t>Moved, </a:t>
            </a:r>
            <a:r>
              <a:rPr lang="en-US" b="0" dirty="0" smtClean="0"/>
              <a:t>to approve the following  comment resolutions and direct the editor to publish a Draft </a:t>
            </a:r>
            <a:r>
              <a:rPr lang="en-US" b="0" dirty="0" smtClean="0"/>
              <a:t>D2.6 </a:t>
            </a:r>
            <a:r>
              <a:rPr lang="en-US" b="0" dirty="0" smtClean="0"/>
              <a:t>incorporating all comment resolutions approved by vote at this </a:t>
            </a:r>
            <a:r>
              <a:rPr lang="en-US" b="0" dirty="0" smtClean="0"/>
              <a:t>San Antonio meeting</a:t>
            </a:r>
            <a:r>
              <a:rPr lang="en-US" b="0" dirty="0" smtClean="0"/>
              <a:t>.</a:t>
            </a:r>
          </a:p>
          <a:p>
            <a:pPr lvl="2">
              <a:lnSpc>
                <a:spcPct val="80000"/>
              </a:lnSpc>
            </a:pPr>
            <a:r>
              <a:rPr lang="en-US" sz="2000" dirty="0"/>
              <a:t>a</a:t>
            </a:r>
            <a:r>
              <a:rPr lang="en-US" sz="2000" dirty="0" smtClean="0"/>
              <a:t>ll </a:t>
            </a:r>
            <a:r>
              <a:rPr lang="en-US" sz="2000" dirty="0" err="1" smtClean="0"/>
              <a:t>tbd</a:t>
            </a:r>
            <a:endParaRPr lang="en-US" sz="2000" b="0" dirty="0" smtClean="0"/>
          </a:p>
          <a:p>
            <a:pPr lvl="1">
              <a:lnSpc>
                <a:spcPct val="80000"/>
              </a:lnSpc>
            </a:pPr>
            <a:r>
              <a:rPr lang="en-US" dirty="0"/>
              <a:t>Mover:  </a:t>
            </a:r>
            <a:r>
              <a:rPr lang="en-US" dirty="0" smtClean="0"/>
              <a:t>   </a:t>
            </a:r>
            <a:r>
              <a:rPr lang="en-US" dirty="0"/>
              <a:t>Seconder: </a:t>
            </a:r>
          </a:p>
          <a:p>
            <a:pPr lvl="1">
              <a:lnSpc>
                <a:spcPct val="80000"/>
              </a:lnSpc>
            </a:pPr>
            <a:r>
              <a:rPr lang="en-US" dirty="0"/>
              <a:t>Yes: </a:t>
            </a:r>
            <a:r>
              <a:rPr lang="en-US" dirty="0" smtClean="0"/>
              <a:t>   </a:t>
            </a:r>
            <a:r>
              <a:rPr lang="en-US" dirty="0"/>
              <a:t>No: </a:t>
            </a:r>
            <a:r>
              <a:rPr lang="en-US" dirty="0" smtClean="0"/>
              <a:t>   </a:t>
            </a:r>
            <a:r>
              <a:rPr lang="en-US" dirty="0"/>
              <a:t>Abstain: </a:t>
            </a:r>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346624660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19</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2.4 of 802.11ak and results of Letter Ballot 218:</a:t>
            </a:r>
          </a:p>
          <a:p>
            <a:pPr lvl="1">
              <a:lnSpc>
                <a:spcPct val="80000"/>
              </a:lnSpc>
            </a:pPr>
            <a:r>
              <a:rPr lang="en-GB" dirty="0" smtClean="0">
                <a:hlinkClick r:id="rId4"/>
              </a:rPr>
              <a:t>http://www.ieee802.org/11/private/Draft_Standards/11ak/Draft P802.11ak_D2.4.pdf</a:t>
            </a:r>
            <a:r>
              <a:rPr lang="en-GB" dirty="0" smtClean="0"/>
              <a:t> </a:t>
            </a:r>
          </a:p>
          <a:p>
            <a:pPr lvl="1">
              <a:lnSpc>
                <a:spcPct val="80000"/>
              </a:lnSpc>
            </a:pPr>
            <a:r>
              <a:rPr lang="en-GB" dirty="0" smtClean="0"/>
              <a:t>11-15/556r30,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4.0 of 802.1AC-REV is at</a:t>
            </a:r>
          </a:p>
          <a:p>
            <a:pPr lvl="1">
              <a:lnSpc>
                <a:spcPct val="80000"/>
              </a:lnSpc>
            </a:pPr>
            <a:r>
              <a:rPr lang="en-US" dirty="0" smtClean="0">
                <a:hlinkClick r:id="rId6"/>
              </a:rPr>
              <a:t>http://www.ieee802.org/1/files/private/ac-rev-drafts/d4/802-1ac-rev-d4-0.pdf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7-10</a:t>
            </a:r>
            <a:r>
              <a:rPr lang="en-US" sz="2800" dirty="0" smtClean="0">
                <a:latin typeface="Arial" charset="0"/>
              </a:rPr>
              <a:t> November, </a:t>
            </a:r>
            <a:r>
              <a:rPr lang="en-US" sz="2800" dirty="0" smtClean="0">
                <a:latin typeface="Arial" charset="0"/>
              </a:rPr>
              <a:t>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Grand Hyatt San Antonio, San Antonio,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371600" y="1404851"/>
            <a:ext cx="6477000" cy="431014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a:t>
            </a:r>
            <a:r>
              <a:rPr lang="en-US" sz="3600" dirty="0" smtClean="0">
                <a:latin typeface="Arial"/>
                <a:cs typeface="Arial"/>
              </a:rPr>
              <a:t>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November 2016 – </a:t>
            </a:r>
            <a:r>
              <a:rPr lang="en-US" sz="2400" dirty="0"/>
              <a:t>Sponsor Ballot Pool Formation</a:t>
            </a:r>
          </a:p>
          <a:p>
            <a:pPr lvl="1">
              <a:lnSpc>
                <a:spcPct val="80000"/>
              </a:lnSpc>
            </a:pPr>
            <a:r>
              <a:rPr lang="en-US" sz="2400" dirty="0" smtClean="0"/>
              <a:t>January 2017 </a:t>
            </a:r>
            <a:r>
              <a:rPr lang="en-US" sz="2400" dirty="0"/>
              <a:t>– MEC/MDR Done</a:t>
            </a:r>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8808774"/>
              </p:ext>
            </p:extLst>
          </p:nvPr>
        </p:nvGraphicFramePr>
        <p:xfrm>
          <a:off x="762000" y="1996976"/>
          <a:ext cx="7696199" cy="3565624"/>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Baltic II</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strike="noStrike" dirty="0" smtClean="0">
                          <a:latin typeface="+mn-lt"/>
                        </a:rPr>
                        <a:t>Ballroom EF</a:t>
                      </a: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a:t>
                      </a:r>
                      <a:r>
                        <a:rPr lang="en-US" sz="2000" baseline="0" dirty="0" smtClean="0"/>
                        <a:t> </a:t>
                      </a:r>
                      <a:r>
                        <a:rPr lang="en-US" sz="2000" dirty="0" smtClean="0"/>
                        <a:t>Joint with</a:t>
                      </a:r>
                      <a:r>
                        <a:rPr lang="en-US" sz="2000" baseline="0" dirty="0" smtClean="0"/>
                        <a:t> ARC</a:t>
                      </a:r>
                      <a:endParaRPr lang="en-US" sz="20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Ballroom EF</a:t>
                      </a:r>
                      <a:endParaRPr lang="en-US" sz="2000"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7 November2016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a:t>
            </a:r>
            <a:r>
              <a:rPr lang="en-US" dirty="0" smtClean="0">
                <a:latin typeface="Arial" charset="0"/>
                <a:cs typeface="Arial" charset="0"/>
              </a:rPr>
              <a:t>– </a:t>
            </a:r>
            <a:r>
              <a:rPr lang="en-US" dirty="0" smtClean="0">
                <a:latin typeface="Arial" charset="0"/>
                <a:cs typeface="Arial" charset="0"/>
              </a:rPr>
              <a:t>18:00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a:t>
            </a:r>
            <a:r>
              <a:rPr lang="en-US" b="0" dirty="0" smtClean="0"/>
              <a:t>11-16</a:t>
            </a:r>
            <a:r>
              <a:rPr lang="en-US" b="0" dirty="0" smtClean="0"/>
              <a:t>/</a:t>
            </a:r>
            <a:r>
              <a:rPr lang="en-US" b="0" dirty="0" smtClean="0"/>
              <a:t>1250</a:t>
            </a:r>
            <a:r>
              <a:rPr lang="en-US" b="0" dirty="0" smtClean="0"/>
              <a:t>rTBD </a:t>
            </a:r>
            <a:r>
              <a:rPr lang="en-US" b="0" dirty="0" smtClean="0"/>
              <a:t>as </a:t>
            </a:r>
            <a:r>
              <a:rPr lang="en-US" b="0" dirty="0"/>
              <a:t>the minutes of the </a:t>
            </a:r>
            <a:r>
              <a:rPr lang="en-US" b="0" dirty="0" smtClean="0"/>
              <a:t>Warsaw </a:t>
            </a:r>
            <a:r>
              <a:rPr lang="en-US" b="0" dirty="0" err="1" smtClean="0"/>
              <a:t>TGak</a:t>
            </a:r>
            <a:r>
              <a:rPr lang="en-US" b="0" dirty="0" smtClean="0"/>
              <a:t> </a:t>
            </a:r>
            <a:r>
              <a:rPr lang="en-US" b="0" dirty="0"/>
              <a:t>meeting in </a:t>
            </a:r>
            <a:r>
              <a:rPr lang="en-US" b="0" dirty="0" smtClean="0"/>
              <a:t>September.</a:t>
            </a:r>
            <a:endParaRPr lang="en-US" b="0" dirty="0"/>
          </a:p>
          <a:p>
            <a:pPr lvl="1">
              <a:lnSpc>
                <a:spcPct val="80000"/>
              </a:lnSpc>
            </a:pPr>
            <a:r>
              <a:rPr lang="en-US" dirty="0" smtClean="0"/>
              <a:t>Mover:    Seconder:</a:t>
            </a:r>
          </a:p>
          <a:p>
            <a:pPr lvl="1">
              <a:lnSpc>
                <a:spcPct val="80000"/>
              </a:lnSpc>
            </a:pPr>
            <a:r>
              <a:rPr lang="en-US" dirty="0" smtClean="0"/>
              <a:t>Yes:    No:    Abstain: </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7 November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err="1" smtClean="0"/>
              <a:t>SeptemberTGak</a:t>
            </a:r>
            <a:r>
              <a:rPr lang="en-US" b="0" dirty="0" smtClean="0"/>
              <a:t> </a:t>
            </a:r>
            <a:r>
              <a:rPr lang="en-US" b="0" dirty="0"/>
              <a:t>meeting:</a:t>
            </a:r>
          </a:p>
          <a:p>
            <a:pPr lvl="1">
              <a:lnSpc>
                <a:spcPct val="80000"/>
              </a:lnSpc>
            </a:pPr>
            <a:r>
              <a:rPr lang="en-US" dirty="0" smtClean="0"/>
              <a:t>September 26: [not held]</a:t>
            </a:r>
            <a:endParaRPr lang="en-US" dirty="0"/>
          </a:p>
          <a:p>
            <a:pPr lvl="1">
              <a:lnSpc>
                <a:spcPct val="80000"/>
              </a:lnSpc>
            </a:pPr>
            <a:r>
              <a:rPr lang="en-US" dirty="0" smtClean="0"/>
              <a:t>October 3</a:t>
            </a:r>
            <a:r>
              <a:rPr lang="en-US" dirty="0" smtClean="0"/>
              <a:t>: </a:t>
            </a:r>
            <a:r>
              <a:rPr lang="en-US" dirty="0"/>
              <a:t>11-16</a:t>
            </a:r>
            <a:r>
              <a:rPr lang="en-US" dirty="0" smtClean="0"/>
              <a:t>/</a:t>
            </a:r>
            <a:r>
              <a:rPr lang="en-US" dirty="0" err="1" smtClean="0"/>
              <a:t>tbd</a:t>
            </a:r>
            <a:endParaRPr lang="en-US" dirty="0"/>
          </a:p>
          <a:p>
            <a:pPr lvl="1">
              <a:lnSpc>
                <a:spcPct val="80000"/>
              </a:lnSpc>
            </a:pPr>
            <a:r>
              <a:rPr lang="en-US" dirty="0" smtClean="0"/>
              <a:t>October 24</a:t>
            </a:r>
            <a:r>
              <a:rPr lang="en-US" dirty="0" smtClean="0"/>
              <a:t>: </a:t>
            </a:r>
            <a:r>
              <a:rPr lang="en-US" dirty="0" smtClean="0"/>
              <a:t>11-16</a:t>
            </a:r>
            <a:r>
              <a:rPr lang="en-US" dirty="0" smtClean="0"/>
              <a:t>/</a:t>
            </a:r>
            <a:r>
              <a:rPr lang="en-US" dirty="0" err="1" smtClean="0"/>
              <a:t>tbd</a:t>
            </a:r>
            <a:endParaRPr lang="en-US" dirty="0"/>
          </a:p>
          <a:p>
            <a:pPr lvl="1">
              <a:lnSpc>
                <a:spcPct val="80000"/>
              </a:lnSpc>
            </a:pPr>
            <a:r>
              <a:rPr lang="en-US" dirty="0" smtClean="0"/>
              <a:t>Mover</a:t>
            </a:r>
            <a:r>
              <a:rPr lang="en-US" dirty="0"/>
              <a:t>:    Seconder:</a:t>
            </a:r>
          </a:p>
          <a:p>
            <a:pPr lvl="1">
              <a:lnSpc>
                <a:spcPct val="80000"/>
              </a:lnSpc>
            </a:pPr>
            <a:r>
              <a:rPr lang="en-US" dirty="0"/>
              <a:t>Yes:    No:    Abstain: </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7 November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sz="2800" b="0" dirty="0" smtClean="0"/>
              <a:t>Presentations </a:t>
            </a:r>
            <a:r>
              <a:rPr lang="en-US" sz="2800" b="0" dirty="0"/>
              <a:t>and discussion to resolve comments and improve the </a:t>
            </a:r>
            <a:r>
              <a:rPr lang="en-US" sz="2800" b="0" dirty="0" err="1"/>
              <a:t>TGak</a:t>
            </a:r>
            <a:r>
              <a:rPr lang="en-US" sz="2800" b="0" dirty="0"/>
              <a:t> </a:t>
            </a:r>
            <a:r>
              <a:rPr lang="en-US" sz="2800" b="0" dirty="0" smtClean="0"/>
              <a:t>Draft</a:t>
            </a:r>
          </a:p>
          <a:p>
            <a:pPr>
              <a:lnSpc>
                <a:spcPct val="80000"/>
              </a:lnSpc>
            </a:pPr>
            <a:endParaRPr lang="en-US" sz="2800" b="0" dirty="0"/>
          </a:p>
          <a:p>
            <a:pPr>
              <a:lnSpc>
                <a:spcPct val="80000"/>
              </a:lnSpc>
            </a:pPr>
            <a:r>
              <a:rPr lang="en-US" sz="2600" dirty="0" smtClean="0"/>
              <a:t>Recess </a:t>
            </a:r>
            <a:r>
              <a:rPr lang="en-US" sz="2600" dirty="0" smtClean="0"/>
              <a:t>until 13:30 today</a:t>
            </a:r>
          </a:p>
          <a:p>
            <a:pPr>
              <a:lnSpc>
                <a:spcPct val="80000"/>
              </a:lnSpc>
            </a:pPr>
            <a:endParaRPr lang="en-US" b="0" dirty="0" smtClean="0"/>
          </a:p>
        </p:txBody>
      </p:sp>
    </p:spTree>
    <p:extLst>
      <p:ext uri="{BB962C8B-B14F-4D97-AF65-F5344CB8AC3E}">
        <p14:creationId xmlns:p14="http://schemas.microsoft.com/office/powerpoint/2010/main" val="263756114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113039</TotalTime>
  <Words>1911</Words>
  <Application>Microsoft Macintosh PowerPoint</Application>
  <PresentationFormat>On-screen Show (4:3)</PresentationFormat>
  <Paragraphs>307</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802-11-Submission</vt:lpstr>
      <vt:lpstr>November 2016 802.11ak Agenda</vt:lpstr>
      <vt:lpstr>IEEE 802.11ak/GLK: Enhancements For Transit Links Within Bridged Networks</vt:lpstr>
      <vt:lpstr>Venue</vt:lpstr>
      <vt:lpstr>TGak Timeline</vt:lpstr>
      <vt:lpstr>Sessions</vt:lpstr>
      <vt:lpstr>Monday, 7 November2016 16:00 – 18:00</vt:lpstr>
      <vt:lpstr>Monday, 7 November 2016 16:00 – 18:00</vt:lpstr>
      <vt:lpstr>Monday, 7 November 2016 16:00 – 18:00</vt:lpstr>
      <vt:lpstr>Participants, Patents, and Duty to Inform</vt:lpstr>
      <vt:lpstr>Patent Related Links</vt:lpstr>
      <vt:lpstr>Call for Potentially Essential Patents</vt:lpstr>
      <vt:lpstr>Other Guidelines for IEEE WG Meetings</vt:lpstr>
      <vt:lpstr>Tuesday, 8 November 2016 16:00 – 18:00</vt:lpstr>
      <vt:lpstr>Wednesday, 9 November 2016 16:00 – 18:00</vt:lpstr>
      <vt:lpstr>Thursday, 10 November 2016 08:00 – 10:00</vt:lpstr>
      <vt:lpstr>Thursday, 10 November 2016 08:00 – 10:00</vt:lpstr>
      <vt:lpstr>Thursday, 10 November 2016 16:00 – 18:00</vt:lpstr>
      <vt:lpstr>Thursday, 10 November 2016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1321</cp:revision>
  <cp:lastPrinted>2016-06-15T02:09:12Z</cp:lastPrinted>
  <dcterms:created xsi:type="dcterms:W3CDTF">2006-12-04T03:46:13Z</dcterms:created>
  <dcterms:modified xsi:type="dcterms:W3CDTF">2016-09-28T02:16:09Z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