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6"/>
  </p:notesMasterIdLst>
  <p:handoutMasterIdLst>
    <p:handoutMasterId r:id="rId117"/>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763" r:id="rId28"/>
    <p:sldId id="1764" r:id="rId29"/>
    <p:sldId id="1765" r:id="rId30"/>
    <p:sldId id="1766" r:id="rId31"/>
    <p:sldId id="1770" r:id="rId32"/>
    <p:sldId id="1745" r:id="rId33"/>
    <p:sldId id="1746" r:id="rId34"/>
    <p:sldId id="1747" r:id="rId35"/>
    <p:sldId id="1769" r:id="rId36"/>
    <p:sldId id="1689" r:id="rId37"/>
    <p:sldId id="1690" r:id="rId38"/>
    <p:sldId id="1691" r:id="rId39"/>
    <p:sldId id="1749" r:id="rId40"/>
    <p:sldId id="1754" r:id="rId41"/>
    <p:sldId id="1750" r:id="rId42"/>
    <p:sldId id="1755" r:id="rId43"/>
    <p:sldId id="1692" r:id="rId44"/>
    <p:sldId id="1694" r:id="rId45"/>
    <p:sldId id="1695" r:id="rId46"/>
    <p:sldId id="1696" r:id="rId47"/>
    <p:sldId id="1697" r:id="rId48"/>
    <p:sldId id="1716" r:id="rId49"/>
    <p:sldId id="1717" r:id="rId50"/>
    <p:sldId id="1718" r:id="rId51"/>
    <p:sldId id="1688" r:id="rId52"/>
    <p:sldId id="1702" r:id="rId53"/>
    <p:sldId id="1703" r:id="rId54"/>
    <p:sldId id="1704" r:id="rId55"/>
    <p:sldId id="1705" r:id="rId56"/>
    <p:sldId id="1706" r:id="rId57"/>
    <p:sldId id="1707" r:id="rId58"/>
    <p:sldId id="1708" r:id="rId59"/>
    <p:sldId id="1709" r:id="rId60"/>
    <p:sldId id="1710" r:id="rId61"/>
    <p:sldId id="1698" r:id="rId62"/>
    <p:sldId id="1699" r:id="rId63"/>
    <p:sldId id="1767" r:id="rId64"/>
    <p:sldId id="1768" r:id="rId65"/>
    <p:sldId id="1700" r:id="rId66"/>
    <p:sldId id="1701" r:id="rId67"/>
    <p:sldId id="1711" r:id="rId68"/>
    <p:sldId id="1712" r:id="rId69"/>
    <p:sldId id="1713" r:id="rId70"/>
    <p:sldId id="1679" r:id="rId71"/>
    <p:sldId id="1583" r:id="rId72"/>
    <p:sldId id="1629" r:id="rId73"/>
    <p:sldId id="1743" r:id="rId74"/>
    <p:sldId id="1762" r:id="rId75"/>
    <p:sldId id="1756" r:id="rId76"/>
    <p:sldId id="1744" r:id="rId77"/>
    <p:sldId id="1757" r:id="rId78"/>
    <p:sldId id="1758" r:id="rId79"/>
    <p:sldId id="1759" r:id="rId80"/>
    <p:sldId id="1760" r:id="rId81"/>
    <p:sldId id="1572" r:id="rId82"/>
    <p:sldId id="1641" r:id="rId83"/>
    <p:sldId id="1751" r:id="rId84"/>
    <p:sldId id="1752" r:id="rId85"/>
    <p:sldId id="1753" r:id="rId86"/>
    <p:sldId id="1730" r:id="rId87"/>
    <p:sldId id="1375" r:id="rId88"/>
    <p:sldId id="1376" r:id="rId89"/>
    <p:sldId id="1400" r:id="rId90"/>
    <p:sldId id="619" r:id="rId91"/>
    <p:sldId id="621" r:id="rId92"/>
    <p:sldId id="1561" r:id="rId93"/>
    <p:sldId id="1555" r:id="rId94"/>
    <p:sldId id="1601" r:id="rId95"/>
    <p:sldId id="1585" r:id="rId96"/>
    <p:sldId id="1586" r:id="rId97"/>
    <p:sldId id="1587" r:id="rId98"/>
    <p:sldId id="1588" r:id="rId99"/>
    <p:sldId id="1589" r:id="rId100"/>
    <p:sldId id="1590" r:id="rId101"/>
    <p:sldId id="1591" r:id="rId102"/>
    <p:sldId id="1592" r:id="rId103"/>
    <p:sldId id="1593" r:id="rId104"/>
    <p:sldId id="1594" r:id="rId105"/>
    <p:sldId id="1595" r:id="rId106"/>
    <p:sldId id="1596" r:id="rId107"/>
    <p:sldId id="1597" r:id="rId108"/>
    <p:sldId id="1598" r:id="rId109"/>
    <p:sldId id="1599" r:id="rId110"/>
    <p:sldId id="1600" r:id="rId111"/>
    <p:sldId id="1628" r:id="rId112"/>
    <p:sldId id="1638" r:id="rId113"/>
    <p:sldId id="1725" r:id="rId114"/>
    <p:sldId id="1726" r:id="rId11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115" d="100"/>
          <a:sy n="115" d="100"/>
        </p:scale>
        <p:origin x="-1116"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802.11-16/1299r1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321-00-0jtc-ieee-802-jtc1-sc-minutes-for-sep-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0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21 Sept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Sept 2016, as documented in </a:t>
            </a:r>
            <a:r>
              <a:rPr lang="en-AU" i="1" dirty="0" smtClean="0">
                <a:hlinkClick r:id="rId3"/>
              </a:rPr>
              <a:t>11-16-1321-00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87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87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7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0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6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5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112</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9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94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0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a:t>
            </a:r>
            <a:r>
              <a:rPr lang="en-AU" dirty="0" smtClean="0">
                <a:solidFill>
                  <a:srgbClr val="FF0000"/>
                </a:solidFill>
              </a:rPr>
              <a:t>updated in Sept 2016</a:t>
            </a:r>
            <a:r>
              <a:rPr lang="en-AU" dirty="0" smtClean="0"/>
              <a:t>)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79862365"/>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6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6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Antonio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pPr lvl="2"/>
            <a:r>
              <a:rPr lang="en-AU" dirty="0" smtClean="0"/>
              <a:t>It is currently a “bit stalled” in IEEE-SA approval process</a:t>
            </a:r>
          </a:p>
          <a:p>
            <a:pPr lvl="2"/>
            <a:r>
              <a:rPr lang="en-GB" dirty="0" smtClean="0"/>
              <a:t>There’s an </a:t>
            </a:r>
            <a:r>
              <a:rPr lang="en-GB" dirty="0" err="1" smtClean="0"/>
              <a:t>Ethertype</a:t>
            </a:r>
            <a:r>
              <a:rPr lang="en-GB" dirty="0" smtClean="0"/>
              <a:t> allocation problem that is part of that holdup</a:t>
            </a:r>
            <a:endParaRPr lang="en-AU" dirty="0" smtClean="0"/>
          </a:p>
          <a:p>
            <a:pPr lvl="2"/>
            <a:r>
              <a:rPr lang="en-GB" dirty="0" smtClean="0"/>
              <a:t>John Messenger has sent information to the IEEE 802 RAC to clear that up, but it’s not clear how fast the problem will be resolved</a:t>
            </a:r>
            <a:endParaRPr lang="en-AU" dirty="0" smtClean="0"/>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passed its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a:t>
            </a:r>
            <a:r>
              <a:rPr lang="en-AU" dirty="0">
                <a:solidFill>
                  <a:schemeClr val="accent2"/>
                </a:solidFill>
              </a:rPr>
              <a:t>response </a:t>
            </a:r>
            <a:r>
              <a:rPr lang="en-AU" dirty="0" smtClean="0">
                <a:solidFill>
                  <a:schemeClr val="accent2"/>
                </a:solidFill>
              </a:rPr>
              <a:t>outstanding</a:t>
            </a:r>
            <a:endParaRPr lang="en-AU" dirty="0">
              <a:solidFill>
                <a:schemeClr val="accent2"/>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comment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802.1QcdTM-2015 is an amendment to IEEE 802.1QTM-2014 that refers to IEEE 802.1x in several chapters, such as Chapter 8.13.9, 10.1, 25.2, 25.6-2010. However, as we have mentioned in the ballots of IEEE 802.1X, IEEE 802.1Xbx, IEEE 802.1AB, IEEE 802.1AR, IEEE 802.1AS and IEEE 802.1Q, there are technical flaws in IEEE 802.1X that China expressed in 6N15555. IEEE 802.1Xbx, IEEE 802.1AB, IEEE 802.1AR, IEEE 802.1AS and IEEE 802.1Q are implemented with IEEE 802.1X or based on IEEE 802.1X, which China has already submitted the comments in 6N16140, 6N16364, 6N15626, 6N16135. Moreover, many documents distributed in SC6 have already pointed out the existing problems in IEEE 802.1X, such as 6N15613, 6N15662, 6N15523.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41744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NB comment 1</a:t>
            </a:r>
          </a:p>
          <a:p>
            <a:pPr lvl="1"/>
            <a:r>
              <a:rPr lang="en-AU" i="1" dirty="0" smtClean="0"/>
              <a:t>…</a:t>
            </a:r>
            <a:endParaRPr lang="en-AU" i="1" dirty="0"/>
          </a:p>
          <a:p>
            <a:pPr lvl="1"/>
            <a:r>
              <a:rPr lang="en-AU" i="1" dirty="0"/>
              <a:t>For IEEE 802.1QTM-2014, China has already submitted the comments on IEEE 802.1QTM-2014 during its pre-FDIS ballot and FDIS ballot about these technical flaws (security problems) in IEEE 802.1x-2010 that is referenced by IEEE 802.1QTM-2014. Up to now, there is no reasonable and appropriate disposition on Chinese comments. IEEE 802.1QcdTM-2015 is based on a standard, in which the technical flaws exist. </a:t>
            </a:r>
          </a:p>
          <a:p>
            <a:pPr lvl="1"/>
            <a:r>
              <a:rPr lang="en-AU" i="1" dirty="0"/>
              <a:t>In summary, China suggests IEEE 802.1Qcd™-2015 should not reference the security mechanism from IEEE 802.1x-2010, or recommend enhancing its security mechanism. Otherwise, China NB will not give support on IEEE 802.1QTM-2014 and its amendment</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305945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802.1Qcd-2015 </a:t>
            </a:r>
          </a:p>
        </p:txBody>
      </p:sp>
      <p:sp>
        <p:nvSpPr>
          <p:cNvPr id="3" name="Content Placeholder 2"/>
          <p:cNvSpPr>
            <a:spLocks noGrp="1"/>
          </p:cNvSpPr>
          <p:nvPr>
            <p:ph idx="1"/>
          </p:nvPr>
        </p:nvSpPr>
        <p:spPr/>
        <p:txBody>
          <a:bodyPr/>
          <a:lstStyle/>
          <a:p>
            <a:r>
              <a:rPr lang="en-GB" dirty="0" smtClean="0"/>
              <a:t>China </a:t>
            </a:r>
            <a:r>
              <a:rPr lang="en-GB" dirty="0"/>
              <a:t>NB </a:t>
            </a:r>
            <a:r>
              <a:rPr lang="en-GB" dirty="0" smtClean="0"/>
              <a:t>change 1</a:t>
            </a:r>
            <a:endParaRPr lang="en-GB" dirty="0"/>
          </a:p>
          <a:p>
            <a:pPr lvl="1"/>
            <a:r>
              <a:rPr lang="en-AU" i="1" dirty="0"/>
              <a:t>Recommend not referencing the standard with technical flaws or enhancing its security mechanism</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5558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802.1Qcd-2015 </a:t>
            </a:r>
          </a:p>
        </p:txBody>
      </p:sp>
      <p:sp>
        <p:nvSpPr>
          <p:cNvPr id="3" name="Content Placeholder 2"/>
          <p:cNvSpPr>
            <a:spLocks noGrp="1"/>
          </p:cNvSpPr>
          <p:nvPr>
            <p:ph idx="1"/>
          </p:nvPr>
        </p:nvSpPr>
        <p:spPr/>
        <p:txBody>
          <a:bodyPr/>
          <a:lstStyle/>
          <a:p>
            <a:r>
              <a:rPr lang="en-AU" dirty="0" smtClean="0"/>
              <a:t>Proposed response to China NB comment </a:t>
            </a:r>
            <a:r>
              <a:rPr lang="en-AU" dirty="0" smtClean="0"/>
              <a:t>1</a:t>
            </a:r>
          </a:p>
          <a:p>
            <a:pPr lvl="1"/>
            <a:r>
              <a:rPr lang="en-AU" b="0" i="1" dirty="0"/>
              <a:t>The ballot response states that the China NB will not support IEEE 802.1Qcd-2015 because it </a:t>
            </a:r>
            <a:r>
              <a:rPr lang="en-AU" b="0" i="1" dirty="0" smtClean="0"/>
              <a:t>references IEEE </a:t>
            </a:r>
            <a:r>
              <a:rPr lang="en-AU" b="0" i="1" dirty="0"/>
              <a:t>802.1X-2010 (ISO/IEC /IEEE 8802-1X:2013), which the China NB has repeatedly asserted </a:t>
            </a:r>
            <a:r>
              <a:rPr lang="en-AU" b="0" i="1" dirty="0" smtClean="0"/>
              <a:t>is defective</a:t>
            </a:r>
            <a:r>
              <a:rPr lang="en-AU" b="0" i="1" dirty="0"/>
              <a:t>. However, China NB has failed to substantiate this assertion after numerous requests </a:t>
            </a:r>
            <a:r>
              <a:rPr lang="en-AU" b="0" i="1" dirty="0" smtClean="0"/>
              <a:t>from IEEE </a:t>
            </a:r>
            <a:r>
              <a:rPr lang="en-AU" b="0" i="1" dirty="0"/>
              <a:t>802. IEEE 802 declines to make any change to 802.1Qcd-2015. IEEE 802.1X-2010 (ISO/IEC /</a:t>
            </a:r>
            <a:r>
              <a:rPr lang="en-AU" b="0" i="1" dirty="0" smtClean="0"/>
              <a:t>IEEE 8802-1X:2013</a:t>
            </a:r>
            <a:r>
              <a:rPr lang="en-AU" b="0" i="1" dirty="0"/>
              <a:t>) is not defective. Furthermore, conformance to and use of IEEE 802.1X is not </a:t>
            </a:r>
            <a:r>
              <a:rPr lang="en-AU" b="0" i="1" dirty="0" smtClean="0"/>
              <a:t>a requirement </a:t>
            </a:r>
            <a:r>
              <a:rPr lang="en-AU" b="0" i="1" dirty="0"/>
              <a:t>of any of the possible claims of conformance to IEEE 802.1Q-2014.</a:t>
            </a:r>
          </a:p>
          <a:p>
            <a:pPr lvl="1"/>
            <a:r>
              <a:rPr lang="en-AU" b="0" i="1" dirty="0" smtClean="0"/>
              <a:t>…</a:t>
            </a:r>
            <a:endParaRPr lang="en-AU" i="1"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47926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802.1Qcd-2015 </a:t>
            </a:r>
          </a:p>
        </p:txBody>
      </p:sp>
      <p:sp>
        <p:nvSpPr>
          <p:cNvPr id="3" name="Content Placeholder 2"/>
          <p:cNvSpPr>
            <a:spLocks noGrp="1"/>
          </p:cNvSpPr>
          <p:nvPr>
            <p:ph idx="1"/>
          </p:nvPr>
        </p:nvSpPr>
        <p:spPr/>
        <p:txBody>
          <a:bodyPr/>
          <a:lstStyle/>
          <a:p>
            <a:r>
              <a:rPr lang="en-AU" dirty="0" smtClean="0"/>
              <a:t>Proposed response to China NB comment </a:t>
            </a:r>
            <a:r>
              <a:rPr lang="en-AU" dirty="0" smtClean="0"/>
              <a:t>1</a:t>
            </a:r>
          </a:p>
          <a:p>
            <a:pPr lvl="1"/>
            <a:r>
              <a:rPr lang="en-AU" b="0" dirty="0" smtClean="0"/>
              <a:t>…</a:t>
            </a:r>
            <a:endParaRPr lang="en-AU" b="0" dirty="0"/>
          </a:p>
          <a:p>
            <a:pPr lvl="1"/>
            <a:r>
              <a:rPr lang="en-AU" b="0" i="1" dirty="0"/>
              <a:t>IEEE 802 recognizes that the China NB has asserted in that past that there are technical flaws </a:t>
            </a:r>
            <a:r>
              <a:rPr lang="en-AU" b="0" i="1" dirty="0" smtClean="0"/>
              <a:t>and security </a:t>
            </a:r>
            <a:r>
              <a:rPr lang="en-AU" b="0" i="1" dirty="0"/>
              <a:t>problems in IEEE 802.1X-2010. However, the technical description of any of the alleged </a:t>
            </a:r>
            <a:r>
              <a:rPr lang="en-AU" b="0" i="1" dirty="0" smtClean="0"/>
              <a:t>flaws, security </a:t>
            </a:r>
            <a:r>
              <a:rPr lang="en-AU" b="0" i="1" dirty="0"/>
              <a:t>problems, or attacks have not yet been described by the China NB. IEEE 802 invites the </a:t>
            </a:r>
            <a:r>
              <a:rPr lang="en-AU" b="0" i="1" dirty="0" smtClean="0"/>
              <a:t>China NB </a:t>
            </a:r>
            <a:r>
              <a:rPr lang="en-AU" b="0" i="1" dirty="0"/>
              <a:t>to submit such technical details for </a:t>
            </a:r>
            <a:r>
              <a:rPr lang="en-AU" b="0" i="1" dirty="0" smtClean="0"/>
              <a:t> consideration</a:t>
            </a:r>
            <a:r>
              <a:rPr lang="en-AU" b="0" i="1" dirty="0"/>
              <a:t>. In the absence of technical substantiation of </a:t>
            </a:r>
            <a:r>
              <a:rPr lang="en-AU" b="0" i="1" dirty="0" smtClean="0"/>
              <a:t>the claims</a:t>
            </a:r>
            <a:r>
              <a:rPr lang="en-AU" b="0" i="1" dirty="0"/>
              <a:t>, IEEE 802.1 cannot consider modification of the existing ISO standards.</a:t>
            </a:r>
            <a:endParaRPr lang="en-AU" i="1"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09576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69846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passed with responses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&amp; responses required</a:t>
            </a:r>
            <a:endParaRPr lang="en-AU" dirty="0">
              <a:solidFill>
                <a:srgbClr val="FF000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2"/>
            <a:r>
              <a:rPr lang="en-AU" dirty="0" smtClean="0"/>
              <a:t>Canada, Japan, Korea, Spain, UK, US voted yes in both;  Russia votes yes in first question and abstains in other; Austria, Belgium, Czech Republic, Finland, Germany, Greece, Kazakhstan, Netherlands, Switzerland, Tunisia all abstained </a:t>
            </a:r>
          </a:p>
          <a:p>
            <a:r>
              <a:rPr lang="en-AU" dirty="0" smtClean="0"/>
              <a:t> 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802.3bw </a:t>
            </a:r>
          </a:p>
        </p:txBody>
      </p:sp>
      <p:sp>
        <p:nvSpPr>
          <p:cNvPr id="3" name="Content Placeholder 2"/>
          <p:cNvSpPr>
            <a:spLocks noGrp="1"/>
          </p:cNvSpPr>
          <p:nvPr>
            <p:ph idx="1"/>
          </p:nvPr>
        </p:nvSpPr>
        <p:spPr/>
        <p:txBody>
          <a:bodyPr/>
          <a:lstStyle/>
          <a:p>
            <a:r>
              <a:rPr lang="en-GB" dirty="0" smtClean="0"/>
              <a:t>China NB comment 1</a:t>
            </a:r>
          </a:p>
          <a:p>
            <a:pPr lvl="1"/>
            <a:r>
              <a:rPr lang="en-GB" i="1" dirty="0" smtClean="0"/>
              <a:t>IEEE 802.3bw</a:t>
            </a:r>
            <a:r>
              <a:rPr lang="en-GB" i="1" baseline="30000" dirty="0" smtClean="0"/>
              <a:t>TM</a:t>
            </a:r>
            <a:r>
              <a:rPr lang="en-GB" i="1" dirty="0" smtClean="0"/>
              <a:t>-2015 is the amendment to 802.3</a:t>
            </a:r>
            <a:r>
              <a:rPr lang="en-GB" i="1" baseline="30000" dirty="0" smtClean="0"/>
              <a:t>TM</a:t>
            </a:r>
            <a:r>
              <a:rPr lang="en-GB" i="1" dirty="0" smtClean="0"/>
              <a:t>-2015. Security is an essential part of network-related standards, especially to Ethernet. The lack of security mechanisms will enable Ethernet facing various security threats, such as forgery devices, communications from eavesdropping and tampering. However, The version of both IEEE 802.3</a:t>
            </a:r>
            <a:r>
              <a:rPr lang="en-GB" i="1" baseline="30000" dirty="0" smtClean="0"/>
              <a:t>TM</a:t>
            </a:r>
            <a:r>
              <a:rPr lang="en-GB" i="1" dirty="0" smtClean="0"/>
              <a:t>-2015 and IEEE 802.3bw</a:t>
            </a:r>
            <a:r>
              <a:rPr lang="en-GB" i="1" baseline="30000" dirty="0" smtClean="0"/>
              <a:t>TM</a:t>
            </a:r>
            <a:r>
              <a:rPr lang="en-GB" i="1" dirty="0" smtClean="0"/>
              <a:t>-2015 fail to add the specification of Ethernet security in the text, neither security mechanisms nor references to other security specifications, which results in an incomplete standard system, and is not conducive to the implementation and application of the standard</a:t>
            </a:r>
          </a:p>
          <a:p>
            <a:r>
              <a:rPr lang="en-GB" dirty="0"/>
              <a:t>China NB </a:t>
            </a:r>
            <a:r>
              <a:rPr lang="en-GB" dirty="0" smtClean="0"/>
              <a:t>change 1</a:t>
            </a:r>
            <a:endParaRPr lang="en-GB" dirty="0"/>
          </a:p>
          <a:p>
            <a:pPr lvl="1"/>
            <a:r>
              <a:rPr lang="en-GB" i="1" dirty="0" smtClean="0"/>
              <a:t>Recommend adding security mechanisms in IEEE 802.3bw</a:t>
            </a:r>
            <a:r>
              <a:rPr lang="en-GB" i="1" baseline="30000" dirty="0" smtClean="0"/>
              <a:t>TM</a:t>
            </a:r>
            <a:r>
              <a:rPr lang="en-GB" i="1" dirty="0" smtClean="0"/>
              <a:t>-2015.</a:t>
            </a:r>
            <a:endParaRPr lang="en-AU"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344199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comment 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18340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provided comments during the 60 ballot on IEEE 802.3bw </a:t>
            </a:r>
          </a:p>
        </p:txBody>
      </p:sp>
      <p:sp>
        <p:nvSpPr>
          <p:cNvPr id="3" name="Content Placeholder 2"/>
          <p:cNvSpPr>
            <a:spLocks noGrp="1"/>
          </p:cNvSpPr>
          <p:nvPr>
            <p:ph idx="1"/>
          </p:nvPr>
        </p:nvSpPr>
        <p:spPr/>
        <p:txBody>
          <a:bodyPr/>
          <a:lstStyle/>
          <a:p>
            <a:r>
              <a:rPr lang="en-GB" dirty="0"/>
              <a:t>China NB comment </a:t>
            </a:r>
            <a:r>
              <a:rPr lang="en-GB" dirty="0" smtClean="0"/>
              <a:t>2</a:t>
            </a:r>
            <a:endParaRPr lang="en-GB" dirty="0"/>
          </a:p>
          <a:p>
            <a:pPr lvl="1"/>
            <a:r>
              <a:rPr lang="en-US" i="1" dirty="0" smtClean="0"/>
              <a:t>IEEE </a:t>
            </a:r>
            <a:r>
              <a:rPr lang="en-US" i="1" dirty="0"/>
              <a:t>802.3 WG declared that it didn’t expect to submit any further versions to ISO/IEC for approval in 6N13919, now it has been submitting IEEE 802.3 standard series to SC6 in droves, including IEEE 802.3bw</a:t>
            </a:r>
            <a:r>
              <a:rPr lang="en-US" i="1" baseline="30000" dirty="0"/>
              <a:t>TM</a:t>
            </a:r>
            <a:r>
              <a:rPr lang="en-US" i="1" dirty="0"/>
              <a:t>-2015, it is inconsistent with the action mentioned in 6N13919. We noticed that IEEE 802.3 WG explained that they reconsidered the position in 6N16458. However, IEEE 802.3 WG hasn’t provided positive response or the basis for such an action</a:t>
            </a:r>
            <a:r>
              <a:rPr lang="en-US" i="1" dirty="0" smtClean="0"/>
              <a:t>.</a:t>
            </a:r>
          </a:p>
          <a:p>
            <a:r>
              <a:rPr lang="en-GB" dirty="0"/>
              <a:t>China NB change </a:t>
            </a:r>
            <a:r>
              <a:rPr lang="en-GB" dirty="0" smtClean="0"/>
              <a:t>2</a:t>
            </a:r>
          </a:p>
          <a:p>
            <a:pPr lvl="1"/>
            <a:r>
              <a:rPr lang="en-US" i="1" dirty="0"/>
              <a:t>Considering that IEEE 802.3 WG’s standards development plan in SC6 will impact a lot on SC6 NBs’ international contributions to the field of wired local area network. Therefore, please provide the development plan in SC6 and more bases for such a changed action.</a:t>
            </a:r>
            <a:endParaRPr lang="en-GB"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687567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802.3bw </a:t>
            </a:r>
          </a:p>
        </p:txBody>
      </p:sp>
      <p:sp>
        <p:nvSpPr>
          <p:cNvPr id="3" name="Content Placeholder 2"/>
          <p:cNvSpPr>
            <a:spLocks noGrp="1"/>
          </p:cNvSpPr>
          <p:nvPr>
            <p:ph idx="1"/>
          </p:nvPr>
        </p:nvSpPr>
        <p:spPr/>
        <p:txBody>
          <a:bodyPr/>
          <a:lstStyle/>
          <a:p>
            <a:r>
              <a:rPr lang="en-AU" dirty="0" smtClean="0"/>
              <a:t>Proposed response to China NB </a:t>
            </a:r>
            <a:r>
              <a:rPr lang="en-AU" smtClean="0"/>
              <a:t>comment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03089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smtClean="0"/>
              <a:t>is waiting for start of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indent="-182563"/>
            <a:r>
              <a:rPr lang="en-AU" dirty="0"/>
              <a:t>EC agreed on submission to PSDO process in Oct </a:t>
            </a:r>
            <a:r>
              <a:rPr lang="en-AU" dirty="0" smtClean="0"/>
              <a:t>2016</a:t>
            </a:r>
          </a:p>
          <a:p>
            <a:pPr lvl="2" indent="-182563"/>
            <a:r>
              <a:rPr lang="en-AU" dirty="0" smtClean="0"/>
              <a:t>David Law notified Jodi </a:t>
            </a:r>
            <a:r>
              <a:rPr lang="en-AU" dirty="0" err="1" smtClean="0"/>
              <a:t>Haasz</a:t>
            </a:r>
            <a:r>
              <a:rPr lang="en-AU" dirty="0" smtClean="0"/>
              <a:t> in Nov 2016</a:t>
            </a:r>
            <a:endParaRPr lang="en-AU" dirty="0"/>
          </a:p>
          <a:p>
            <a:r>
              <a:rPr lang="en-AU" dirty="0" smtClean="0"/>
              <a:t>FDIS </a:t>
            </a:r>
            <a:r>
              <a:rPr lang="en-AU" dirty="0" smtClean="0"/>
              <a:t>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is waiting for start of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r>
              <a:rPr lang="en-AU" dirty="0" smtClean="0"/>
              <a:t>FDIS </a:t>
            </a:r>
            <a:r>
              <a:rPr lang="en-AU" dirty="0" smtClean="0"/>
              <a:t>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waiting</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r>
              <a:rPr lang="en-AU" dirty="0" smtClean="0"/>
              <a:t>FDIS </a:t>
            </a:r>
            <a:r>
              <a:rPr lang="en-AU" dirty="0" smtClean="0"/>
              <a:t>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IEEE 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59926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last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432897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comment</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802.15.3-2016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802.15.3TM-2016 (N16463) specifies that a secure membership or relationship should be established between the devices in the security models. However, it clearly clarifies that the process of establishing a secure membership or a secure relationship is outside of the scope of this standard. It only specifies the related content about key management and secure communication, which will easily cause that the devices cannot be interconnected due to the undefined method of establishing a secure relationship between devices, and reduce the standard </a:t>
            </a:r>
            <a:r>
              <a:rPr lang="en-AU" i="1" dirty="0" smtClean="0"/>
              <a:t>availability</a:t>
            </a:r>
          </a:p>
          <a:p>
            <a:r>
              <a:rPr lang="en-GB" dirty="0" smtClean="0"/>
              <a:t>China </a:t>
            </a:r>
            <a:r>
              <a:rPr lang="en-GB" dirty="0"/>
              <a:t>NB </a:t>
            </a:r>
            <a:r>
              <a:rPr lang="en-GB" dirty="0" smtClean="0"/>
              <a:t>change 1</a:t>
            </a:r>
            <a:endParaRPr lang="en-GB" dirty="0"/>
          </a:p>
          <a:p>
            <a:pPr lvl="1"/>
            <a:r>
              <a:rPr lang="en-AU" i="1" dirty="0"/>
              <a:t>Recommend adding the relevant method to establish a secure relationship or providing a method that can be referenced in the document.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258302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802.15.3-2016 </a:t>
            </a:r>
          </a:p>
        </p:txBody>
      </p:sp>
      <p:sp>
        <p:nvSpPr>
          <p:cNvPr id="3" name="Content Placeholder 2"/>
          <p:cNvSpPr>
            <a:spLocks noGrp="1"/>
          </p:cNvSpPr>
          <p:nvPr>
            <p:ph idx="1"/>
          </p:nvPr>
        </p:nvSpPr>
        <p:spPr/>
        <p:txBody>
          <a:bodyPr/>
          <a:lstStyle/>
          <a:p>
            <a:r>
              <a:rPr lang="en-AU" dirty="0" smtClean="0"/>
              <a:t>Proposed response to China NB comment 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739702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it has not been liaised as of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submitted for 60 ballot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chemeClr val="accent2"/>
                </a:solidFill>
              </a:rPr>
              <a:t>closes 23 Nov 2016</a:t>
            </a:r>
          </a:p>
          <a:p>
            <a:pPr lvl="1"/>
            <a:r>
              <a:rPr lang="en-GB" dirty="0"/>
              <a:t>The plan to submit it to PSDO in July 2016 was delayed</a:t>
            </a:r>
          </a:p>
          <a:p>
            <a:pPr lvl="2"/>
            <a:r>
              <a:rPr lang="en-GB" dirty="0"/>
              <a:t>Submission was approved in EC teleconference in Feb 2016</a:t>
            </a:r>
          </a:p>
          <a:p>
            <a:pPr lvl="2"/>
            <a:r>
              <a:rPr lang="en-GB" dirty="0"/>
              <a:t>Was finally submitted in Sep </a:t>
            </a:r>
            <a:r>
              <a:rPr lang="en-GB" dirty="0" smtClean="0"/>
              <a:t>2016</a:t>
            </a:r>
          </a:p>
          <a:p>
            <a:pPr lvl="1"/>
            <a:r>
              <a:rPr lang="en-GB" dirty="0" smtClean="0"/>
              <a:t>The ballot closes on 23 Nov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99791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accent2"/>
                          </a:solidFill>
                          <a:latin typeface="+mj-lt"/>
                        </a:rPr>
                        <a:t>Waiting</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a:t>
            </a:r>
            <a:r>
              <a:rPr lang="en-AU" dirty="0" smtClean="0"/>
              <a:t>was approved for liaison </a:t>
            </a:r>
            <a:r>
              <a:rPr lang="en-AU" dirty="0"/>
              <a:t>for information in July </a:t>
            </a:r>
            <a:r>
              <a:rPr lang="en-AU" dirty="0" smtClean="0"/>
              <a:t>2016</a:t>
            </a:r>
          </a:p>
          <a:p>
            <a:pPr lvl="1"/>
            <a:r>
              <a:rPr lang="en-AU" dirty="0" smtClean="0"/>
              <a:t>It will actually happen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IEEE 802.21.1 </a:t>
            </a:r>
            <a:r>
              <a:rPr lang="en-AU" dirty="0"/>
              <a:t>was approved for liaison for information in July 2016</a:t>
            </a:r>
          </a:p>
          <a:p>
            <a:pPr lvl="1"/>
            <a:r>
              <a:rPr lang="en-AU" dirty="0"/>
              <a:t>It will actually happen in Oct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Nov Plenary meeting in San Antonio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8 Nov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a:t>
            </a:r>
            <a:r>
              <a:rPr lang="en-AU" dirty="0" smtClean="0">
                <a:solidFill>
                  <a:srgbClr val="FF0000"/>
                </a:solidFill>
              </a:rPr>
              <a:t>was approved </a:t>
            </a:r>
            <a:r>
              <a:rPr lang="en-AU" dirty="0">
                <a:solidFill>
                  <a:srgbClr val="FF0000"/>
                </a:solidFill>
              </a:rPr>
              <a:t>by LB after July </a:t>
            </a:r>
            <a:r>
              <a:rPr lang="en-AU" dirty="0" smtClean="0">
                <a:solidFill>
                  <a:srgbClr val="FF0000"/>
                </a:solidFill>
              </a:rPr>
              <a:t>2016 and will be affirmed by IEEE 802 EC on 4 Oct 2016</a:t>
            </a:r>
          </a:p>
          <a:p>
            <a:pPr lvl="2"/>
            <a:r>
              <a:rPr lang="en-AU" dirty="0">
                <a:solidFill>
                  <a:srgbClr val="FF0000"/>
                </a:solidFill>
              </a:rPr>
              <a:t>Apurva reminded by Jodi on 31 </a:t>
            </a:r>
            <a:r>
              <a:rPr lang="en-AU" dirty="0" smtClean="0">
                <a:solidFill>
                  <a:srgbClr val="FF0000"/>
                </a:solidFill>
              </a:rPr>
              <a:t>Oct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response was approved by LB after July 2016 and will be affirmed by IEEE 802 EC </a:t>
            </a:r>
            <a:r>
              <a:rPr lang="en-AU" dirty="0" smtClean="0">
                <a:solidFill>
                  <a:srgbClr val="FF0000"/>
                </a:solidFill>
              </a:rPr>
              <a:t>on 4 Oct 2016</a:t>
            </a:r>
          </a:p>
          <a:p>
            <a:pPr lvl="2"/>
            <a:r>
              <a:rPr lang="en-AU" dirty="0" smtClean="0">
                <a:solidFill>
                  <a:srgbClr val="FF0000"/>
                </a:solidFill>
              </a:rPr>
              <a:t>Apurva reminded by Jodi on 31 Oct</a:t>
            </a:r>
            <a:endParaRPr lang="en-AU" dirty="0">
              <a:solidFill>
                <a:srgbClr val="FF0000"/>
              </a:solidFill>
            </a:endParaRPr>
          </a:p>
          <a:p>
            <a:r>
              <a:rPr lang="en-AU" dirty="0"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641429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AU" dirty="0" smtClean="0"/>
              <a:t>Some possibilities include</a:t>
            </a:r>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512375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want to address the increasing PSDO </a:t>
            </a:r>
            <a:r>
              <a:rPr lang="en-AU" smtClean="0"/>
              <a:t>abstain trend?</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008586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a:t>
            </a:r>
            <a:r>
              <a:rPr lang="en-GB" dirty="0" smtClean="0"/>
              <a:t>has conferred </a:t>
            </a:r>
            <a:r>
              <a:rPr lang="en-GB" dirty="0"/>
              <a:t>with her ISO colleagues </a:t>
            </a:r>
            <a:r>
              <a:rPr lang="en-GB" dirty="0" smtClean="0"/>
              <a:t>on how to </a:t>
            </a:r>
            <a:r>
              <a:rPr lang="en-GB" dirty="0"/>
              <a:t>optimize the transfer of IEEE </a:t>
            </a:r>
            <a:r>
              <a:rPr lang="en-GB" dirty="0" smtClean="0"/>
              <a:t>corrigenda</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61495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t>
            </a:r>
            <a:r>
              <a:rPr lang="en-AU" dirty="0" smtClean="0"/>
              <a:t>a possible process for sending </a:t>
            </a:r>
            <a:r>
              <a:rPr lang="en-AU" dirty="0"/>
              <a:t>corrigenda to SC6</a:t>
            </a:r>
          </a:p>
        </p:txBody>
      </p:sp>
      <p:sp>
        <p:nvSpPr>
          <p:cNvPr id="3" name="Content Placeholder 2"/>
          <p:cNvSpPr>
            <a:spLocks noGrp="1"/>
          </p:cNvSpPr>
          <p:nvPr>
            <p:ph idx="1"/>
          </p:nvPr>
        </p:nvSpPr>
        <p:spPr/>
        <p:txBody>
          <a:bodyPr/>
          <a:lstStyle/>
          <a:p>
            <a:pPr lvl="1"/>
            <a:r>
              <a:rPr lang="en-AU" dirty="0" smtClean="0"/>
              <a:t>Jodi </a:t>
            </a:r>
            <a:r>
              <a:rPr lang="en-AU" dirty="0" err="1" smtClean="0"/>
              <a:t>Hasz</a:t>
            </a:r>
            <a:r>
              <a:rPr lang="en-AU" dirty="0" smtClean="0"/>
              <a:t> reports that she has spoken to the ISO </a:t>
            </a:r>
            <a:r>
              <a:rPr lang="en-AU" dirty="0"/>
              <a:t>Central Secretariat about the submittal of corrigendum for IEEE 802 standards that have been adopted by ISO/IEC JTC </a:t>
            </a:r>
            <a:r>
              <a:rPr lang="en-AU" dirty="0" smtClean="0"/>
              <a:t>1</a:t>
            </a:r>
          </a:p>
          <a:p>
            <a:pPr lvl="1"/>
            <a:r>
              <a:rPr lang="en-AU" dirty="0" smtClean="0"/>
              <a:t>ISO </a:t>
            </a:r>
            <a:r>
              <a:rPr lang="en-AU" dirty="0"/>
              <a:t>would like to adopt the corrigendum so that they have them in their library so that the standards that they adopt from IEEE are as complete as </a:t>
            </a:r>
            <a:r>
              <a:rPr lang="en-AU" dirty="0" smtClean="0"/>
              <a:t>possible</a:t>
            </a:r>
          </a:p>
          <a:p>
            <a:pPr lvl="1"/>
            <a:r>
              <a:rPr lang="en-AU" dirty="0"/>
              <a:t>Glenn Parsons subsequently raised a concern about the time to process the adoption of the corrigenda and the time it would take to respond to comments</a:t>
            </a:r>
          </a:p>
          <a:p>
            <a:pPr lvl="1"/>
            <a:r>
              <a:rPr lang="en-AU" dirty="0"/>
              <a:t>Jodi </a:t>
            </a:r>
            <a:r>
              <a:rPr lang="en-AU" dirty="0" err="1"/>
              <a:t>Hasz</a:t>
            </a:r>
            <a:r>
              <a:rPr lang="en-AU" dirty="0"/>
              <a:t> brought this to the attention of ISO and received the </a:t>
            </a:r>
            <a:r>
              <a:rPr lang="en-AU" dirty="0" smtClean="0"/>
              <a:t>proposal on the next page</a:t>
            </a:r>
            <a:endParaRPr lang="en-AU" dirty="0"/>
          </a:p>
          <a:p>
            <a:pPr lvl="1"/>
            <a:r>
              <a:rPr lang="en-AU" dirty="0" smtClean="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400583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r>
              <a:rPr lang="en-AU" dirty="0" smtClean="0"/>
              <a:t>Proposed process for corrigenda</a:t>
            </a:r>
          </a:p>
          <a:p>
            <a:pPr lvl="1"/>
            <a:r>
              <a:rPr lang="en-AU" dirty="0" smtClean="0"/>
              <a:t>Launch </a:t>
            </a:r>
            <a:r>
              <a:rPr lang="en-AU" dirty="0"/>
              <a:t>one single ballot of 90 days instead of an initial 60 day and 90 day ballot </a:t>
            </a:r>
            <a:r>
              <a:rPr lang="en-AU" dirty="0" smtClean="0"/>
              <a:t>(note: 90 </a:t>
            </a:r>
            <a:r>
              <a:rPr lang="en-AU" dirty="0"/>
              <a:t>days are equivalent to the Draft </a:t>
            </a:r>
            <a:r>
              <a:rPr lang="en-AU" dirty="0" err="1"/>
              <a:t>Cor</a:t>
            </a:r>
            <a:r>
              <a:rPr lang="en-AU" dirty="0"/>
              <a:t> ballot period in JTC 1) by the JTC </a:t>
            </a:r>
            <a:r>
              <a:rPr lang="en-AU" dirty="0" smtClean="0"/>
              <a:t>1/SC</a:t>
            </a:r>
          </a:p>
          <a:p>
            <a:pPr lvl="1"/>
            <a:r>
              <a:rPr lang="en-AU" dirty="0" smtClean="0"/>
              <a:t>Ask the following questions (note: </a:t>
            </a:r>
            <a:r>
              <a:rPr lang="en-US" dirty="0"/>
              <a:t>Q2 and Q3 are the two questions asked for a JTC 1 DCOR </a:t>
            </a:r>
            <a:r>
              <a:rPr lang="en-US" dirty="0" smtClean="0"/>
              <a:t>ballot):</a:t>
            </a:r>
            <a:endParaRPr lang="en-AU" dirty="0"/>
          </a:p>
          <a:p>
            <a:pPr lvl="2"/>
            <a:r>
              <a:rPr lang="en-AU" dirty="0" smtClean="0"/>
              <a:t>Q1: Do </a:t>
            </a:r>
            <a:r>
              <a:rPr lang="en-AU" dirty="0"/>
              <a:t>you support the need for a corrigendum to the subject ISO/IEC/IEEE International Standard? </a:t>
            </a:r>
            <a:endParaRPr lang="en-AU" dirty="0" smtClean="0"/>
          </a:p>
          <a:p>
            <a:pPr lvl="3"/>
            <a:r>
              <a:rPr lang="en-AU" dirty="0" smtClean="0"/>
              <a:t>Approval</a:t>
            </a:r>
            <a:endParaRPr lang="en-AU" dirty="0"/>
          </a:p>
          <a:p>
            <a:pPr lvl="3"/>
            <a:r>
              <a:rPr lang="en-AU" dirty="0" smtClean="0"/>
              <a:t>Approval </a:t>
            </a:r>
            <a:r>
              <a:rPr lang="en-AU" dirty="0"/>
              <a:t>with comments  *</a:t>
            </a:r>
          </a:p>
          <a:p>
            <a:pPr lvl="3"/>
            <a:r>
              <a:rPr lang="en-AU" dirty="0" smtClean="0"/>
              <a:t>Disapproval </a:t>
            </a:r>
            <a:r>
              <a:rPr lang="en-AU" dirty="0"/>
              <a:t> *</a:t>
            </a:r>
          </a:p>
          <a:p>
            <a:pPr lvl="3"/>
            <a:r>
              <a:rPr lang="en-AU" dirty="0" smtClean="0"/>
              <a:t>Abstention</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02479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r>
              <a:rPr lang="en-AU" dirty="0" smtClean="0"/>
              <a:t>Proposed process for corrigenda</a:t>
            </a:r>
          </a:p>
          <a:p>
            <a:pPr lvl="2"/>
            <a:r>
              <a:rPr lang="en-AU" dirty="0" smtClean="0"/>
              <a:t>…</a:t>
            </a:r>
            <a:endParaRPr lang="en-AU" dirty="0"/>
          </a:p>
          <a:p>
            <a:pPr lvl="2"/>
            <a:r>
              <a:rPr lang="en-AU" dirty="0" smtClean="0"/>
              <a:t>Q2: Do </a:t>
            </a:r>
            <a:r>
              <a:rPr lang="en-AU" dirty="0"/>
              <a:t>you approve the draft for publication? </a:t>
            </a:r>
            <a:endParaRPr lang="en-AU" dirty="0" smtClean="0"/>
          </a:p>
          <a:p>
            <a:pPr lvl="3"/>
            <a:r>
              <a:rPr lang="en-AU" dirty="0" smtClean="0"/>
              <a:t>Approval</a:t>
            </a:r>
            <a:endParaRPr lang="en-AU" dirty="0"/>
          </a:p>
          <a:p>
            <a:pPr lvl="3"/>
            <a:r>
              <a:rPr lang="en-AU" dirty="0" smtClean="0"/>
              <a:t>Approval </a:t>
            </a:r>
            <a:r>
              <a:rPr lang="en-AU" dirty="0"/>
              <a:t>with comments  *</a:t>
            </a:r>
          </a:p>
          <a:p>
            <a:pPr lvl="3"/>
            <a:r>
              <a:rPr lang="en-AU" dirty="0" smtClean="0"/>
              <a:t>Disapproval </a:t>
            </a:r>
            <a:r>
              <a:rPr lang="en-AU" dirty="0"/>
              <a:t> *</a:t>
            </a:r>
          </a:p>
          <a:p>
            <a:pPr lvl="3"/>
            <a:r>
              <a:rPr lang="en-AU" dirty="0" smtClean="0"/>
              <a:t>Abstention</a:t>
            </a:r>
            <a:r>
              <a:rPr lang="en-AU" dirty="0"/>
              <a:t> </a:t>
            </a:r>
          </a:p>
          <a:p>
            <a:pPr lvl="2"/>
            <a:r>
              <a:rPr lang="en-AU" dirty="0" smtClean="0"/>
              <a:t>Q3: If </a:t>
            </a:r>
            <a:r>
              <a:rPr lang="en-AU" dirty="0"/>
              <a:t>you disapprove the draft, would you please indicate if you accept to change your vote to approval if the reasons and appropriate changes will be accepted? </a:t>
            </a:r>
          </a:p>
          <a:p>
            <a:pPr lvl="3"/>
            <a:r>
              <a:rPr lang="en-AU" dirty="0" smtClean="0"/>
              <a:t>Yes</a:t>
            </a:r>
            <a:endParaRPr lang="en-AU" dirty="0"/>
          </a:p>
          <a:p>
            <a:pPr lvl="3"/>
            <a:r>
              <a:rPr lang="en-AU" dirty="0" smtClean="0"/>
              <a:t>No</a:t>
            </a:r>
            <a:endParaRPr lang="en-AU" dirty="0"/>
          </a:p>
          <a:p>
            <a:pPr lvl="3"/>
            <a:r>
              <a:rPr lang="en-AU" dirty="0" smtClean="0"/>
              <a:t>Ignore</a:t>
            </a:r>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6892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Sept 2016 in Warsaw</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a possible process for sending corrigenda to SC6</a:t>
            </a:r>
          </a:p>
        </p:txBody>
      </p:sp>
      <p:sp>
        <p:nvSpPr>
          <p:cNvPr id="3" name="Content Placeholder 2"/>
          <p:cNvSpPr>
            <a:spLocks noGrp="1"/>
          </p:cNvSpPr>
          <p:nvPr>
            <p:ph idx="1"/>
          </p:nvPr>
        </p:nvSpPr>
        <p:spPr/>
        <p:txBody>
          <a:bodyPr/>
          <a:lstStyle/>
          <a:p>
            <a:pPr lvl="1"/>
            <a:r>
              <a:rPr lang="en-AU" dirty="0" smtClean="0"/>
              <a:t>If </a:t>
            </a:r>
            <a:r>
              <a:rPr lang="en-AU" dirty="0"/>
              <a:t>the results are positive, </a:t>
            </a:r>
            <a:r>
              <a:rPr lang="en-AU" dirty="0" smtClean="0"/>
              <a:t>the corrigenda </a:t>
            </a:r>
            <a:r>
              <a:rPr lang="en-AU" dirty="0"/>
              <a:t>text </a:t>
            </a:r>
            <a:r>
              <a:rPr lang="en-AU" dirty="0" smtClean="0"/>
              <a:t>is sent to IEEE-SA staff for publication</a:t>
            </a:r>
            <a:endParaRPr lang="en-AU" dirty="0"/>
          </a:p>
          <a:p>
            <a:pPr lvl="1"/>
            <a:r>
              <a:rPr lang="en-AU" dirty="0" smtClean="0"/>
              <a:t>Essentially</a:t>
            </a:r>
            <a:r>
              <a:rPr lang="en-AU" dirty="0"/>
              <a:t>, they have removed the 60 day ballot and incorporated this as a Question 1 in the 90 day ballot for corrigendum.  </a:t>
            </a:r>
          </a:p>
          <a:p>
            <a:pPr lvl="1"/>
            <a:r>
              <a:rPr lang="en-AU" dirty="0" smtClean="0"/>
              <a:t>Jodi suggests </a:t>
            </a:r>
            <a:r>
              <a:rPr lang="en-AU" dirty="0"/>
              <a:t>that we agree to try the process with the submittal of one corrigenda and see how it </a:t>
            </a:r>
            <a:r>
              <a:rPr lang="en-AU" dirty="0" smtClean="0"/>
              <a:t>goes</a:t>
            </a:r>
          </a:p>
          <a:p>
            <a:pPr lvl="2"/>
            <a:r>
              <a:rPr lang="en-US" dirty="0" smtClean="0"/>
              <a:t>She suspects we </a:t>
            </a:r>
            <a:r>
              <a:rPr lang="en-US" dirty="0"/>
              <a:t>will get comments that we will need to </a:t>
            </a:r>
            <a:r>
              <a:rPr lang="en-US" dirty="0" smtClean="0"/>
              <a:t>address</a:t>
            </a:r>
          </a:p>
          <a:p>
            <a:pPr lvl="2"/>
            <a:r>
              <a:rPr lang="en-US" dirty="0"/>
              <a:t>H</a:t>
            </a:r>
            <a:r>
              <a:rPr lang="en-US" dirty="0" smtClean="0"/>
              <a:t>owever</a:t>
            </a:r>
            <a:r>
              <a:rPr lang="en-US" dirty="0"/>
              <a:t>, if the ballot passes, the document will move forward for </a:t>
            </a:r>
            <a:r>
              <a:rPr lang="en-US" dirty="0" smtClean="0"/>
              <a:t>publication</a:t>
            </a:r>
          </a:p>
          <a:p>
            <a:pPr lvl="1"/>
            <a:r>
              <a:rPr lang="en-US" dirty="0" smtClean="0"/>
              <a:t>Karen Randell has suggested we use </a:t>
            </a:r>
            <a:r>
              <a:rPr lang="en-US" dirty="0"/>
              <a:t>IEEE 802.1Q-2014/</a:t>
            </a:r>
            <a:r>
              <a:rPr lang="en-US" dirty="0" err="1"/>
              <a:t>Cor</a:t>
            </a:r>
            <a:r>
              <a:rPr lang="en-US" dirty="0"/>
              <a:t> </a:t>
            </a:r>
            <a:r>
              <a:rPr lang="en-US" dirty="0" smtClean="0"/>
              <a:t>1-2015 as a guinea pig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023450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a:t>
            </a:r>
            <a:r>
              <a:rPr kumimoji="0" lang="en-AU" sz="1800" b="0" i="0" u="none" strike="noStrike" cap="none" normalizeH="0" baseline="0" dirty="0" smtClean="0">
                <a:ln>
                  <a:noFill/>
                </a:ln>
                <a:solidFill>
                  <a:srgbClr val="FF0000"/>
                </a:solidFill>
                <a:effectLst/>
                <a:latin typeface="+mj-lt"/>
              </a:rPr>
              <a:t>;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696"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697"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57412713"/>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680"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 Chairs need to develop an update </a:t>
            </a:r>
            <a:endParaRPr lang="en-AU" dirty="0"/>
          </a:p>
        </p:txBody>
      </p:sp>
      <p:sp>
        <p:nvSpPr>
          <p:cNvPr id="3" name="Content Placeholder 2"/>
          <p:cNvSpPr>
            <a:spLocks noGrp="1"/>
          </p:cNvSpPr>
          <p:nvPr>
            <p:ph idx="1"/>
          </p:nvPr>
        </p:nvSpPr>
        <p:spPr/>
        <p:txBody>
          <a:bodyPr/>
          <a:lstStyle/>
          <a:p>
            <a:pPr lvl="1"/>
            <a:r>
              <a:rPr lang="en-AU" dirty="0" smtClean="0"/>
              <a:t>Each IEEE 802.11 WG that is contributing standards to SC6 under the PSDO is required to provide an update to each SC6 meeting</a:t>
            </a:r>
          </a:p>
          <a:p>
            <a:pPr lvl="1"/>
            <a:r>
              <a:rPr lang="en-AU" dirty="0" smtClean="0"/>
              <a:t>The scheduling of the next meeting means these updates should be available for review by the IEEE 802 JTC1 SC by early January</a:t>
            </a:r>
          </a:p>
          <a:p>
            <a:pPr lvl="1"/>
            <a:r>
              <a:rPr lang="en-AU" dirty="0" smtClean="0"/>
              <a:t>The Vice Chair is asked to coordinate with all WG Chairs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162242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2171319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
            </a:r>
            <a:r>
              <a:rPr lang="en-AU" dirty="0"/>
              <a:t>San Antonio </a:t>
            </a:r>
            <a:r>
              <a:rPr lang="en-AU" dirty="0" smtClean="0"/>
              <a:t>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Antonio in Nov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23317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8523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9805</Words>
  <Application>Microsoft Office PowerPoint</Application>
  <PresentationFormat>On-screen Show (4:3)</PresentationFormat>
  <Paragraphs>1576</Paragraphs>
  <Slides>114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17" baseType="lpstr">
      <vt:lpstr>802-11-Submission</vt:lpstr>
      <vt:lpstr>Acrobat Document</vt:lpstr>
      <vt:lpstr>Packager Shell Object</vt:lpstr>
      <vt:lpstr>IEEE 802 JTC1 Standing Committee Nov 2016 agenda</vt:lpstr>
      <vt:lpstr>This document will be used to run the IEEE 802 JTC1 SC meetings in San Antonio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Nov Plenary meeting in San Antonio</vt:lpstr>
      <vt:lpstr>The IEEE 802 JTC1 SC regular meeting has a high level list of agenda items to be considered</vt:lpstr>
      <vt:lpstr>The IEEE 802 JTC1 SC will consider approving its agenda for its San Antonio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passed its 60 day pre-ballot</vt:lpstr>
      <vt:lpstr>The China NB provided comments during the 60 ballot on IEEE 802.1Qcd-2015 </vt:lpstr>
      <vt:lpstr>The China NB provided comments during the 60 ballot on IEEE 802.1Qcd-2015 </vt:lpstr>
      <vt:lpstr>The China NB provided comments during the 60 ballot on IEEE 802.1Qcd-2015 </vt:lpstr>
      <vt:lpstr>The SC needs to determine a response to China NB comments on IEEE 802.1Qcd-2015 </vt:lpstr>
      <vt:lpstr>The SC needs to determine a response to China NB comments on IEEE 802.1Qcd-2015 </vt:lpstr>
      <vt:lpstr>IEEE 802d will be submitted to PSDO</vt:lpstr>
      <vt:lpstr>IEEE 802.1AEcg will be submitted to PSDO</vt:lpstr>
      <vt:lpstr>IEEE 802.1CB will be submitted to PSDO</vt:lpstr>
      <vt:lpstr>IEEE 802.1Qci will be submitted to PSDO</vt:lpstr>
      <vt:lpstr>IEEE 802.3 has ten standards in the pipeline for ratification under the PSDO</vt:lpstr>
      <vt:lpstr>IEEE 802.3-2015 is waiting for FDIS start</vt:lpstr>
      <vt:lpstr>IEEE 802.3bw 60-day pre-ballot passed with responses required</vt:lpstr>
      <vt:lpstr>The China NB provided comments during the 60 ballot on IEEE 802.3bw </vt:lpstr>
      <vt:lpstr>The SC needs to determine a response to China NB comments on IEEE 802.3bw </vt:lpstr>
      <vt:lpstr>The China NB provided comments during the 60 ballot on IEEE 802.3bw </vt:lpstr>
      <vt:lpstr>The SC needs to determine a response to China NB comments on IEEE 802.3bw </vt:lpstr>
      <vt:lpstr>IEEE 802.3bp is waiting for start of 60 day pre-ballot</vt:lpstr>
      <vt:lpstr>IEEE 802.3bn was liaised for information in Feb 2016</vt:lpstr>
      <vt:lpstr>IEEE 802.3bq is waiting for start of 60 day pre-ballot</vt:lpstr>
      <vt:lpstr>IEEE 802.3br was liaised for information in Feb 2016</vt:lpstr>
      <vt:lpstr>IEEE 802.3by is waiting for start of 60 day pre-ballot</vt:lpstr>
      <vt:lpstr>IEEE 802.3bv has been liaised</vt:lpstr>
      <vt:lpstr>IEEE 802.3bu has been liaised</vt:lpstr>
      <vt:lpstr>IEEE 802.3bz was liaised in June 2016 </vt:lpstr>
      <vt:lpstr>IEEE 802.11 has nine standards in the pipeline for ratification under the PSDO</vt:lpstr>
      <vt:lpstr>IEEE 802.11mc was last liaised for information in July 2016</vt:lpstr>
      <vt:lpstr>IEEE 802.11ah was last liaised for information in Sep 2016</vt:lpstr>
      <vt:lpstr>IEEE 802.11ai was last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passed 60 day pre-ballot on 23 Oct 2016</vt:lpstr>
      <vt:lpstr>The China NB provided comments during the 60 ballot on IEEE 802.15.3-2016 </vt:lpstr>
      <vt:lpstr>The SC needs to determine a response to China NB comments on IEEE 802.15.3-2016 </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Oct 2016</vt:lpstr>
      <vt:lpstr>IEEE 802.21.1 will be liaised for information in Oct 2016</vt:lpstr>
      <vt:lpstr>IEEE 802.22 has two standards in the pipeline for ratification under the PSDO</vt:lpstr>
      <vt:lpstr>IEEE 802.22a is waiting for FDIS ballot to start</vt:lpstr>
      <vt:lpstr>IEEE 802.22b is waiting for FDIS ballot to start</vt:lpstr>
      <vt:lpstr>The SC will discuss the general issue of security comments from China NB in Nov 2016</vt:lpstr>
      <vt:lpstr>The SC will discuss the general issue of security comments from China NB in Nov 2016</vt:lpstr>
      <vt:lpstr>Do we want to address the increasing PSDO abstain trend?</vt:lpstr>
      <vt:lpstr>The SC will discuss the question of sending corrigenda to SC6</vt:lpstr>
      <vt:lpstr>The SC will discuss a possible process for sending corrigenda to SC6</vt:lpstr>
      <vt:lpstr>The SC will discuss a possible process for sending corrigenda to SC6</vt:lpstr>
      <vt:lpstr>The SC will discuss a possible process for sending corrigenda to SC6</vt:lpstr>
      <vt:lpstr>The SC will discuss a possible process for sending corrigenda to SC6</vt:lpstr>
      <vt:lpstr>The last SC6 meeting was held in late February 2016  in Xi'an, China </vt:lpstr>
      <vt:lpstr>The next SC6 meeting is scheduled for February 2017  in Tunisia</vt:lpstr>
      <vt:lpstr>WG1 has a proposed agenda with not much of obvious interest to IEEE 802</vt:lpstr>
      <vt:lpstr>WG7 has a proposed agenda with not much of obvious interest to IEEE 802</vt:lpstr>
      <vt:lpstr>WG Chairs need to develop an update </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2016-11-03T02:59:50Z</dcterms:modified>
</cp:coreProperties>
</file>