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69" r:id="rId2"/>
    <p:sldId id="429" r:id="rId3"/>
    <p:sldId id="455" r:id="rId4"/>
    <p:sldId id="483" r:id="rId5"/>
    <p:sldId id="485" r:id="rId6"/>
    <p:sldId id="434" r:id="rId7"/>
    <p:sldId id="440" r:id="rId8"/>
    <p:sldId id="441" r:id="rId9"/>
    <p:sldId id="442" r:id="rId10"/>
    <p:sldId id="443" r:id="rId11"/>
    <p:sldId id="444" r:id="rId12"/>
    <p:sldId id="445" r:id="rId13"/>
    <p:sldId id="446" r:id="rId14"/>
    <p:sldId id="447"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97" autoAdjust="0"/>
    <p:restoredTop sz="94671" autoAdjust="0"/>
  </p:normalViewPr>
  <p:slideViewPr>
    <p:cSldViewPr>
      <p:cViewPr>
        <p:scale>
          <a:sx n="100" d="100"/>
          <a:sy n="100" d="100"/>
        </p:scale>
        <p:origin x="-1684" y="-40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960"/>
    </p:cViewPr>
  </p:sorterViewPr>
  <p:notesViewPr>
    <p:cSldViewPr>
      <p:cViewPr varScale="1">
        <p:scale>
          <a:sx n="86" d="100"/>
          <a:sy n="86" d="100"/>
        </p:scale>
        <p:origin x="-3240" y="-6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9</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10</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13</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January 2014</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January 2014</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802.11-16/1298r0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541128" cy="276999"/>
          </a:xfrm>
          <a:noFill/>
        </p:spPr>
        <p:txBody>
          <a:bodyPr/>
          <a:lstStyle/>
          <a:p>
            <a:r>
              <a:rPr lang="en-US" altLang="ko-KR" dirty="0" smtClean="0"/>
              <a:t>November </a:t>
            </a:r>
            <a:r>
              <a:rPr lang="en-US" dirty="0" smtClean="0"/>
              <a:t>2016</a:t>
            </a:r>
            <a:endParaRPr lang="en-US" dirty="0" smtClean="0"/>
          </a:p>
        </p:txBody>
      </p:sp>
      <p:sp>
        <p:nvSpPr>
          <p:cNvPr id="1028" name="Footer Placeholder 4"/>
          <p:cNvSpPr>
            <a:spLocks noGrp="1"/>
          </p:cNvSpPr>
          <p:nvPr>
            <p:ph type="ftr" sz="quarter" idx="11"/>
          </p:nvPr>
        </p:nvSpPr>
        <p:spPr>
          <a:xfrm>
            <a:off x="6662961" y="6475413"/>
            <a:ext cx="1880964" cy="184666"/>
          </a:xfrm>
          <a:noFill/>
        </p:spPr>
        <p:txBody>
          <a:bodyPr/>
          <a:lstStyle/>
          <a:p>
            <a:r>
              <a:rPr lang="en-US" altLang="ko-KR" dirty="0" smtClean="0"/>
              <a:t>Yongho </a:t>
            </a:r>
            <a:r>
              <a:rPr lang="en-US" altLang="ko-KR" dirty="0" err="1" smtClean="0"/>
              <a:t>Seok</a:t>
            </a:r>
            <a:r>
              <a:rPr lang="en-US" altLang="ko-KR" dirty="0" smtClean="0"/>
              <a:t> (NEWRACOM)</a:t>
            </a:r>
            <a:endParaRPr lang="en-US" altLang="ko-KR" dirty="0"/>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a:t>
            </a:r>
            <a:r>
              <a:rPr lang="en-US" dirty="0" smtClean="0"/>
              <a:t>November 2016</a:t>
            </a:r>
            <a:endParaRPr lang="en-US" dirty="0" smtClean="0"/>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a:t>
            </a:r>
            <a:r>
              <a:rPr lang="en-US" sz="2000" b="0" dirty="0" smtClean="0"/>
              <a:t>2016-09-30</a:t>
            </a:r>
            <a:endParaRPr lang="en-US" sz="2000" b="0" dirty="0" smtClean="0"/>
          </a:p>
        </p:txBody>
      </p:sp>
      <p:graphicFrame>
        <p:nvGraphicFramePr>
          <p:cNvPr id="1026" name="Object 11"/>
          <p:cNvGraphicFramePr>
            <a:graphicFrameLocks noChangeAspect="1"/>
          </p:cNvGraphicFramePr>
          <p:nvPr>
            <p:extLst>
              <p:ext uri="{D42A27DB-BD31-4B8C-83A1-F6EECF244321}">
                <p14:modId xmlns:p14="http://schemas.microsoft.com/office/powerpoint/2010/main" val="2129479509"/>
              </p:ext>
            </p:extLst>
          </p:nvPr>
        </p:nvGraphicFramePr>
        <p:xfrm>
          <a:off x="539750" y="2654300"/>
          <a:ext cx="7962900" cy="3790950"/>
        </p:xfrm>
        <a:graphic>
          <a:graphicData uri="http://schemas.openxmlformats.org/presentationml/2006/ole">
            <mc:AlternateContent xmlns:mc="http://schemas.openxmlformats.org/markup-compatibility/2006">
              <mc:Choice xmlns:v="urn:schemas-microsoft-com:vml" Requires="v">
                <p:oleObj spid="_x0000_s2344" name="Document" r:id="rId4" imgW="9030463" imgH="4283639" progId="Word.Document.8">
                  <p:embed/>
                </p:oleObj>
              </mc:Choice>
              <mc:Fallback>
                <p:oleObj name="Document" r:id="rId4" imgW="9030463" imgH="4283639" progId="Word.Document.8">
                  <p:embed/>
                  <p:pic>
                    <p:nvPicPr>
                      <p:cNvPr id="0" name="Picture 889"/>
                      <p:cNvPicPr>
                        <a:picLocks noChangeAspect="1" noChangeArrowheads="1"/>
                      </p:cNvPicPr>
                      <p:nvPr/>
                    </p:nvPicPr>
                    <p:blipFill>
                      <a:blip r:embed="rId5"/>
                      <a:srcRect/>
                      <a:stretch>
                        <a:fillRect/>
                      </a:stretch>
                    </p:blipFill>
                    <p:spPr bwMode="auto">
                      <a:xfrm>
                        <a:off x="539750" y="2654300"/>
                        <a:ext cx="7962900" cy="3790950"/>
                      </a:xfrm>
                      <a:prstGeom prst="rect">
                        <a:avLst/>
                      </a:prstGeom>
                      <a:noFill/>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
        <p:nvSpPr>
          <p:cNvPr id="9" name="Footer Placeholder 4"/>
          <p:cNvSpPr>
            <a:spLocks noGrp="1"/>
          </p:cNvSpPr>
          <p:nvPr>
            <p:ph type="ftr" sz="quarter" idx="11"/>
          </p:nvPr>
        </p:nvSpPr>
        <p:spPr>
          <a:xfrm>
            <a:off x="6662962" y="6475413"/>
            <a:ext cx="1880963"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579600" cy="276999"/>
          </a:xfrm>
          <a:noFill/>
        </p:spPr>
        <p:txBody>
          <a:bodyPr/>
          <a:lstStyle/>
          <a:p>
            <a:r>
              <a:rPr lang="en-US" altLang="ko-KR" dirty="0"/>
              <a:t>November 2016</a:t>
            </a:r>
          </a:p>
        </p:txBody>
      </p:sp>
    </p:spTree>
    <p:extLst>
      <p:ext uri="{BB962C8B-B14F-4D97-AF65-F5344CB8AC3E}">
        <p14:creationId xmlns:p14="http://schemas.microsoft.com/office/powerpoint/2010/main" val="2525575592"/>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
        <p:nvSpPr>
          <p:cNvPr id="9" name="Footer Placeholder 4"/>
          <p:cNvSpPr>
            <a:spLocks noGrp="1"/>
          </p:cNvSpPr>
          <p:nvPr>
            <p:ph type="ftr" sz="quarter" idx="11"/>
          </p:nvPr>
        </p:nvSpPr>
        <p:spPr>
          <a:xfrm>
            <a:off x="6662962" y="6475413"/>
            <a:ext cx="1880963"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579600" cy="276999"/>
          </a:xfrm>
          <a:noFill/>
        </p:spPr>
        <p:txBody>
          <a:bodyPr/>
          <a:lstStyle/>
          <a:p>
            <a:r>
              <a:rPr lang="en-US" altLang="ko-KR" dirty="0"/>
              <a:t>November 2016</a:t>
            </a:r>
          </a:p>
        </p:txBody>
      </p:sp>
    </p:spTree>
    <p:extLst>
      <p:ext uri="{BB962C8B-B14F-4D97-AF65-F5344CB8AC3E}">
        <p14:creationId xmlns:p14="http://schemas.microsoft.com/office/powerpoint/2010/main" val="7782552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
        <p:nvSpPr>
          <p:cNvPr id="8" name="Footer Placeholder 4"/>
          <p:cNvSpPr>
            <a:spLocks noGrp="1"/>
          </p:cNvSpPr>
          <p:nvPr>
            <p:ph type="ftr" sz="quarter" idx="11"/>
          </p:nvPr>
        </p:nvSpPr>
        <p:spPr>
          <a:xfrm>
            <a:off x="6662962" y="6475413"/>
            <a:ext cx="1880963" cy="184666"/>
          </a:xfrm>
          <a:noFill/>
        </p:spPr>
        <p:txBody>
          <a:bodyPr/>
          <a:lstStyle/>
          <a:p>
            <a:r>
              <a:rPr lang="en-US" altLang="ko-KR" dirty="0" smtClean="0"/>
              <a:t>Yongho </a:t>
            </a:r>
            <a:r>
              <a:rPr lang="en-US" altLang="ko-KR" dirty="0" err="1" smtClean="0"/>
              <a:t>Seok</a:t>
            </a:r>
            <a:r>
              <a:rPr lang="en-US" altLang="ko-KR" dirty="0" smtClean="0"/>
              <a:t> (NEWRACOM)</a:t>
            </a:r>
            <a:endParaRPr lang="en-US" altLang="ko-KR" dirty="0"/>
          </a:p>
        </p:txBody>
      </p:sp>
      <p:sp>
        <p:nvSpPr>
          <p:cNvPr id="10" name="Date Placeholder 3"/>
          <p:cNvSpPr>
            <a:spLocks noGrp="1"/>
          </p:cNvSpPr>
          <p:nvPr>
            <p:ph type="dt" sz="quarter" idx="10"/>
          </p:nvPr>
        </p:nvSpPr>
        <p:spPr>
          <a:xfrm>
            <a:off x="696913" y="332601"/>
            <a:ext cx="1579600" cy="276999"/>
          </a:xfrm>
          <a:noFill/>
        </p:spPr>
        <p:txBody>
          <a:bodyPr/>
          <a:lstStyle/>
          <a:p>
            <a:r>
              <a:rPr lang="en-US" altLang="ko-KR" dirty="0"/>
              <a:t>November 2016</a:t>
            </a:r>
          </a:p>
        </p:txBody>
      </p:sp>
    </p:spTree>
    <p:extLst>
      <p:ext uri="{BB962C8B-B14F-4D97-AF65-F5344CB8AC3E}">
        <p14:creationId xmlns:p14="http://schemas.microsoft.com/office/powerpoint/2010/main" val="243952586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9" name="Footer Placeholder 4"/>
          <p:cNvSpPr>
            <a:spLocks noGrp="1"/>
          </p:cNvSpPr>
          <p:nvPr>
            <p:ph type="ftr" sz="quarter" idx="11"/>
          </p:nvPr>
        </p:nvSpPr>
        <p:spPr>
          <a:xfrm>
            <a:off x="6662962" y="6475413"/>
            <a:ext cx="1880963"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579600" cy="276999"/>
          </a:xfrm>
          <a:noFill/>
        </p:spPr>
        <p:txBody>
          <a:bodyPr/>
          <a:lstStyle/>
          <a:p>
            <a:r>
              <a:rPr lang="en-US" altLang="ko-KR" dirty="0"/>
              <a:t>November 2016</a:t>
            </a:r>
          </a:p>
        </p:txBody>
      </p:sp>
    </p:spTree>
    <p:extLst>
      <p:ext uri="{BB962C8B-B14F-4D97-AF65-F5344CB8AC3E}">
        <p14:creationId xmlns:p14="http://schemas.microsoft.com/office/powerpoint/2010/main" val="2871260686"/>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1</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t>
            </a:r>
            <a:r>
              <a:rPr lang="en-GB" altLang="ko-KR" dirty="0" smtClean="0"/>
              <a:t>approve </a:t>
            </a:r>
            <a:r>
              <a:rPr lang="en-GB" altLang="ko-KR" dirty="0"/>
              <a:t>minutes </a:t>
            </a:r>
            <a:r>
              <a:rPr lang="en-GB" altLang="ko-KR" dirty="0" smtClean="0"/>
              <a:t>of </a:t>
            </a:r>
            <a:r>
              <a:rPr lang="en-GB" altLang="ko-KR" dirty="0"/>
              <a:t>F2F </a:t>
            </a:r>
            <a:r>
              <a:rPr lang="en-GB" altLang="ko-KR" dirty="0" smtClean="0"/>
              <a:t>September meeting </a:t>
            </a:r>
            <a:r>
              <a:rPr lang="en-GB" altLang="ko-KR" dirty="0" smtClean="0"/>
              <a:t>(</a:t>
            </a:r>
            <a:r>
              <a:rPr lang="en-US" altLang="ko-KR" dirty="0" smtClean="0"/>
              <a:t>11-16/1297r1</a:t>
            </a:r>
            <a:r>
              <a:rPr lang="en-GB" altLang="ko-KR" dirty="0" smtClean="0"/>
              <a:t>) </a:t>
            </a:r>
            <a:r>
              <a:rPr lang="en-US" altLang="ko-KR" dirty="0" smtClean="0"/>
              <a:t>and </a:t>
            </a:r>
            <a:r>
              <a:rPr lang="en-US" altLang="ko-KR" dirty="0" err="1"/>
              <a:t>conf</a:t>
            </a:r>
            <a:r>
              <a:rPr lang="en-US" altLang="ko-KR" dirty="0"/>
              <a:t> call minutes </a:t>
            </a:r>
            <a:r>
              <a:rPr lang="en-US" altLang="ko-KR" dirty="0" smtClean="0"/>
              <a:t>(TBD)</a:t>
            </a:r>
            <a:endParaRPr lang="en-GB" altLang="ko-KR" dirty="0" smtClean="0"/>
          </a:p>
          <a:p>
            <a:endParaRPr lang="ko-KR" altLang="ko-KR" dirty="0"/>
          </a:p>
          <a:p>
            <a:pPr lvl="1"/>
            <a:r>
              <a:rPr lang="en-US" altLang="ko-KR" b="1" dirty="0" smtClean="0"/>
              <a:t>Move: 	Second:</a:t>
            </a:r>
          </a:p>
          <a:p>
            <a:pPr lvl="1"/>
            <a:r>
              <a:rPr lang="en-US" altLang="ko-KR" b="1" dirty="0" smtClean="0"/>
              <a:t>Discussions:</a:t>
            </a:r>
            <a:endParaRPr lang="ko-KR" altLang="ko-KR" b="1" dirty="0"/>
          </a:p>
          <a:p>
            <a:pPr lvl="1"/>
            <a:r>
              <a:rPr lang="en-US" altLang="ko-KR" b="1" dirty="0" smtClean="0"/>
              <a:t>Result:</a:t>
            </a:r>
            <a:endParaRPr lang="ko-KR" altLang="en-US" b="1" dirty="0"/>
          </a:p>
        </p:txBody>
      </p:sp>
      <p:sp>
        <p:nvSpPr>
          <p:cNvPr id="5" name="바닥글 개체 틀 4"/>
          <p:cNvSpPr>
            <a:spLocks noGrp="1"/>
          </p:cNvSpPr>
          <p:nvPr>
            <p:ph type="ftr" sz="quarter" idx="11"/>
          </p:nvPr>
        </p:nvSpPr>
        <p:spPr>
          <a:xfrm>
            <a:off x="6662962" y="6475413"/>
            <a:ext cx="1880963"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November 2016</a:t>
            </a:r>
          </a:p>
        </p:txBody>
      </p:sp>
    </p:spTree>
    <p:extLst>
      <p:ext uri="{BB962C8B-B14F-4D97-AF65-F5344CB8AC3E}">
        <p14:creationId xmlns:p14="http://schemas.microsoft.com/office/powerpoint/2010/main" val="40489683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8006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meeting minutes</a:t>
            </a:r>
          </a:p>
          <a:p>
            <a:pPr marL="1009650" lvl="1" indent="-609600"/>
            <a:r>
              <a:rPr lang="en-US" dirty="0" smtClean="0"/>
              <a:t>September </a:t>
            </a:r>
            <a:r>
              <a:rPr lang="en-US" dirty="0" smtClean="0"/>
              <a:t>meeting </a:t>
            </a:r>
            <a:r>
              <a:rPr lang="en-US" dirty="0" smtClean="0"/>
              <a:t>minutes (</a:t>
            </a:r>
            <a:r>
              <a:rPr lang="en-US" dirty="0" smtClean="0"/>
              <a:t>11-16/1297r1)</a:t>
            </a:r>
            <a:endParaRPr lang="en-US" dirty="0" smtClean="0"/>
          </a:p>
          <a:p>
            <a:pPr marL="1009650" lvl="1" indent="-609600"/>
            <a:r>
              <a:rPr lang="en-US" dirty="0"/>
              <a:t>Conference call </a:t>
            </a:r>
            <a:r>
              <a:rPr lang="en-US" dirty="0" smtClean="0"/>
              <a:t>minutes </a:t>
            </a:r>
            <a:r>
              <a:rPr lang="en-US" dirty="0" smtClean="0"/>
              <a:t>(TBD)</a:t>
            </a:r>
            <a:endParaRPr lang="en-US" dirty="0" smtClean="0"/>
          </a:p>
          <a:p>
            <a:pPr marL="609600" indent="-609600"/>
            <a:r>
              <a:rPr lang="en-US" altLang="ko-KR" dirty="0" smtClean="0"/>
              <a:t>Conference </a:t>
            </a:r>
            <a:r>
              <a:rPr lang="en-US" altLang="ko-KR" dirty="0"/>
              <a:t>call plan</a:t>
            </a:r>
          </a:p>
          <a:p>
            <a:pPr marL="609600" indent="-609600"/>
            <a:r>
              <a:rPr lang="en-US" altLang="ko-KR" dirty="0"/>
              <a:t>Timeline </a:t>
            </a:r>
            <a:r>
              <a:rPr lang="en-US" altLang="ko-KR" dirty="0" smtClean="0"/>
              <a:t>review</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
        <p:nvSpPr>
          <p:cNvPr id="8" name="Footer Placeholder 4"/>
          <p:cNvSpPr>
            <a:spLocks noGrp="1"/>
          </p:cNvSpPr>
          <p:nvPr>
            <p:ph type="ftr" sz="quarter" idx="11"/>
          </p:nvPr>
        </p:nvSpPr>
        <p:spPr>
          <a:xfrm>
            <a:off x="6662962" y="6475413"/>
            <a:ext cx="1880963" cy="184666"/>
          </a:xfrm>
          <a:noFill/>
        </p:spPr>
        <p:txBody>
          <a:bodyPr/>
          <a:lstStyle/>
          <a:p>
            <a:r>
              <a:rPr lang="en-US" altLang="ko-KR" dirty="0"/>
              <a:t>Yongho </a:t>
            </a:r>
            <a:r>
              <a:rPr lang="en-US" altLang="ko-KR" dirty="0" err="1"/>
              <a:t>Seok</a:t>
            </a:r>
            <a:r>
              <a:rPr lang="en-US" altLang="ko-KR" dirty="0"/>
              <a:t> (NEWRACOM)</a:t>
            </a:r>
          </a:p>
        </p:txBody>
      </p:sp>
      <p:sp>
        <p:nvSpPr>
          <p:cNvPr id="7" name="Date Placeholder 3"/>
          <p:cNvSpPr>
            <a:spLocks noGrp="1"/>
          </p:cNvSpPr>
          <p:nvPr>
            <p:ph type="dt" sz="quarter" idx="10"/>
          </p:nvPr>
        </p:nvSpPr>
        <p:spPr>
          <a:xfrm>
            <a:off x="696913" y="332601"/>
            <a:ext cx="1579600" cy="276999"/>
          </a:xfrm>
          <a:noFill/>
        </p:spPr>
        <p:txBody>
          <a:bodyPr/>
          <a:lstStyle/>
          <a:p>
            <a:r>
              <a:rPr lang="en-US" altLang="ko-KR" dirty="0"/>
              <a:t>November 2016</a:t>
            </a:r>
          </a:p>
        </p:txBody>
      </p:sp>
    </p:spTree>
    <p:extLst>
      <p:ext uri="{BB962C8B-B14F-4D97-AF65-F5344CB8AC3E}">
        <p14:creationId xmlns:p14="http://schemas.microsoft.com/office/powerpoint/2010/main" val="42830935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a:spLocks noGrp="1"/>
          </p:cNvSpPr>
          <p:nvPr>
            <p:ph idx="1"/>
          </p:nvPr>
        </p:nvSpPr>
        <p:spPr>
          <a:xfrm>
            <a:off x="685800" y="1676400"/>
            <a:ext cx="7772400" cy="4114800"/>
          </a:xfrm>
        </p:spPr>
        <p:txBody>
          <a:bodyPr/>
          <a:lstStyle/>
          <a:p>
            <a:r>
              <a:rPr lang="en-US" dirty="0" err="1" smtClean="0"/>
              <a:t>TGah</a:t>
            </a:r>
            <a:r>
              <a:rPr lang="en-US" dirty="0" smtClean="0"/>
              <a:t> Status Reports</a:t>
            </a:r>
          </a:p>
          <a:p>
            <a:pPr lvl="1"/>
            <a:r>
              <a:rPr lang="en-US" altLang="ko-KR" dirty="0" err="1" smtClean="0"/>
              <a:t>TGah</a:t>
            </a:r>
            <a:r>
              <a:rPr lang="en-US" altLang="ko-KR" dirty="0" smtClean="0"/>
              <a:t> Letter Ballots Status</a:t>
            </a:r>
          </a:p>
          <a:p>
            <a:pPr lvl="1"/>
            <a:endParaRPr lang="en-US" altLang="ko-KR" dirty="0" smtClean="0"/>
          </a:p>
          <a:p>
            <a:pPr lvl="1"/>
            <a:endParaRPr lang="en-US" altLang="ko-KR" dirty="0"/>
          </a:p>
          <a:p>
            <a:pPr lvl="1"/>
            <a:endParaRPr lang="en-US" altLang="ko-KR" dirty="0" smtClean="0"/>
          </a:p>
          <a:p>
            <a:pPr lvl="1"/>
            <a:endParaRPr lang="en-US" altLang="ko-KR" dirty="0"/>
          </a:p>
          <a:p>
            <a:pPr lvl="1"/>
            <a:endParaRPr lang="en-US" altLang="ko-KR" dirty="0" smtClean="0"/>
          </a:p>
          <a:p>
            <a:pPr lvl="1"/>
            <a:endParaRPr lang="en-US" altLang="ko-KR" dirty="0" smtClean="0"/>
          </a:p>
          <a:p>
            <a:pPr lvl="1"/>
            <a:endParaRPr lang="en-US" altLang="ko-KR" dirty="0"/>
          </a:p>
          <a:p>
            <a:pPr lvl="1"/>
            <a:endParaRPr lang="en-US" altLang="ko-KR" dirty="0" smtClean="0"/>
          </a:p>
          <a:p>
            <a:endParaRPr lang="en-US" altLang="ko-KR" dirty="0" smtClean="0"/>
          </a:p>
          <a:p>
            <a:pPr lvl="1"/>
            <a:endParaRPr lang="en-US" dirty="0"/>
          </a:p>
          <a:p>
            <a:pPr lvl="1"/>
            <a:endParaRPr lang="en-US" dirty="0"/>
          </a:p>
        </p:txBody>
      </p:sp>
      <p:sp>
        <p:nvSpPr>
          <p:cNvPr id="2" name="제목 1"/>
          <p:cNvSpPr>
            <a:spLocks noGrp="1"/>
          </p:cNvSpPr>
          <p:nvPr>
            <p:ph type="title"/>
          </p:nvPr>
        </p:nvSpPr>
        <p:spPr/>
        <p:txBody>
          <a:bodyPr/>
          <a:lstStyle/>
          <a:p>
            <a:r>
              <a:rPr lang="en-US" altLang="ko-KR" dirty="0"/>
              <a:t>Submissions </a:t>
            </a:r>
            <a:r>
              <a:rPr lang="en-US" altLang="ko-KR" dirty="0" smtClean="0"/>
              <a:t>(</a:t>
            </a:r>
            <a:r>
              <a:rPr lang="en-US" altLang="ko-KR" dirty="0" smtClean="0"/>
              <a:t>Tuesday A</a:t>
            </a:r>
            <a:r>
              <a:rPr lang="en-US" altLang="ko-KR" dirty="0" smtClean="0"/>
              <a:t>M1</a:t>
            </a:r>
            <a:r>
              <a:rPr lang="en-US" altLang="ko-KR" dirty="0" smtClean="0"/>
              <a:t>)</a:t>
            </a:r>
            <a:endParaRPr lang="ko-KR" altLang="en-US" dirty="0"/>
          </a:p>
        </p:txBody>
      </p:sp>
      <p:sp>
        <p:nvSpPr>
          <p:cNvPr id="4" name="날짜 개체 틀 3"/>
          <p:cNvSpPr>
            <a:spLocks noGrp="1"/>
          </p:cNvSpPr>
          <p:nvPr>
            <p:ph type="dt" sz="half" idx="10"/>
          </p:nvPr>
        </p:nvSpPr>
        <p:spPr>
          <a:xfrm>
            <a:off x="696913" y="332601"/>
            <a:ext cx="1579600" cy="276999"/>
          </a:xfrm>
        </p:spPr>
        <p:txBody>
          <a:bodyPr/>
          <a:lstStyle/>
          <a:p>
            <a:r>
              <a:rPr lang="en-US" altLang="ko-KR" dirty="0"/>
              <a:t>November 2016</a:t>
            </a:r>
          </a:p>
        </p:txBody>
      </p:sp>
      <p:sp>
        <p:nvSpPr>
          <p:cNvPr id="5" name="바닥글 개체 틀 4"/>
          <p:cNvSpPr>
            <a:spLocks noGrp="1"/>
          </p:cNvSpPr>
          <p:nvPr>
            <p:ph type="ftr" sz="quarter" idx="11"/>
          </p:nvPr>
        </p:nvSpPr>
        <p:spPr>
          <a:xfrm>
            <a:off x="6662962" y="6475413"/>
            <a:ext cx="1880963"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graphicFrame>
        <p:nvGraphicFramePr>
          <p:cNvPr id="9" name="표 8"/>
          <p:cNvGraphicFramePr>
            <a:graphicFrameLocks noGrp="1"/>
          </p:cNvGraphicFramePr>
          <p:nvPr>
            <p:extLst>
              <p:ext uri="{D42A27DB-BD31-4B8C-83A1-F6EECF244321}">
                <p14:modId xmlns:p14="http://schemas.microsoft.com/office/powerpoint/2010/main" val="3339119978"/>
              </p:ext>
            </p:extLst>
          </p:nvPr>
        </p:nvGraphicFramePr>
        <p:xfrm>
          <a:off x="457202" y="2514600"/>
          <a:ext cx="8381998" cy="3009900"/>
        </p:xfrm>
        <a:graphic>
          <a:graphicData uri="http://schemas.openxmlformats.org/drawingml/2006/table">
            <a:tbl>
              <a:tblPr/>
              <a:tblGrid>
                <a:gridCol w="533400"/>
                <a:gridCol w="533398"/>
                <a:gridCol w="533400"/>
                <a:gridCol w="762000"/>
                <a:gridCol w="762000"/>
                <a:gridCol w="475840"/>
                <a:gridCol w="588220"/>
                <a:gridCol w="588220"/>
                <a:gridCol w="588220"/>
                <a:gridCol w="588220"/>
                <a:gridCol w="588220"/>
                <a:gridCol w="697860"/>
                <a:gridCol w="685800"/>
                <a:gridCol w="457200"/>
              </a:tblGrid>
              <a:tr h="0">
                <a:tc>
                  <a:txBody>
                    <a:bodyPr/>
                    <a:lstStyle/>
                    <a:p>
                      <a:pPr marL="0" marR="0" algn="ctr">
                        <a:spcBef>
                          <a:spcPts val="0"/>
                        </a:spcBef>
                        <a:spcAft>
                          <a:spcPts val="0"/>
                        </a:spcAft>
                      </a:pPr>
                      <a:r>
                        <a:rPr lang="en-US" sz="1000" b="1" dirty="0">
                          <a:solidFill>
                            <a:srgbClr val="000000"/>
                          </a:solidFill>
                          <a:effectLst/>
                          <a:latin typeface="Arial"/>
                        </a:rPr>
                        <a:t>TG/WG</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err="1">
                          <a:solidFill>
                            <a:srgbClr val="000000"/>
                          </a:solidFill>
                          <a:effectLst/>
                          <a:latin typeface="Arial"/>
                        </a:rPr>
                        <a:t>BallotID</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Ballot Close Date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Title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BallotType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Pool</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Approve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Disapprove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Invalid</a:t>
                      </a:r>
                      <a:endParaRPr lang="en-US" dirty="0">
                        <a:effectLst/>
                        <a:latin typeface="arial"/>
                      </a:endParaRPr>
                    </a:p>
                  </a:txBody>
                  <a:tcPr marL="9525" marR="9525" marT="9525" marB="9525" anchor="ctr">
                    <a:lnL>
                      <a:noFill/>
                    </a:lnL>
                    <a:lnR>
                      <a:noFill/>
                    </a:lnR>
                    <a:lnT>
                      <a:noFill/>
                    </a:lnT>
                    <a:lnB>
                      <a:noFill/>
                    </a:lnB>
                    <a:solidFill>
                      <a:srgbClr val="C0C0C0"/>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203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a:solidFill>
                            <a:srgbClr val="000000"/>
                          </a:solidFill>
                          <a:effectLst/>
                          <a:latin typeface="Arial"/>
                        </a:rPr>
                        <a:t>05 July 2014</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2.0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330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43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274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83.03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82.59</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3</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rgbClr val="000000"/>
                          </a:solidFill>
                          <a:effectLst/>
                          <a:latin typeface="Arial"/>
                        </a:rPr>
                        <a:t>25 October 2014</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3.0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rgbClr val="000000"/>
                          </a:solidFill>
                          <a:effectLst/>
                          <a:latin typeface="Arial"/>
                        </a:rPr>
                        <a:t>Recirculation</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330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234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280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84.85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6.07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89.66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207</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chemeClr val="tx1"/>
                          </a:solidFill>
                          <a:effectLst/>
                          <a:latin typeface="Arial"/>
                        </a:rPr>
                        <a:t>14 February 2015</a:t>
                      </a: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chemeClr val="tx1"/>
                          </a:solidFill>
                          <a:effectLst/>
                          <a:latin typeface="Arial"/>
                        </a:rPr>
                        <a:t>IEEE 802.11ah Draft </a:t>
                      </a:r>
                      <a:r>
                        <a:rPr lang="en-US" sz="1000" dirty="0" smtClean="0">
                          <a:solidFill>
                            <a:schemeClr val="tx1"/>
                          </a:solidFill>
                          <a:effectLst/>
                          <a:latin typeface="Arial"/>
                        </a:rPr>
                        <a:t>4.0</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chemeClr val="tx1"/>
                          </a:solidFill>
                          <a:effectLst/>
                          <a:latin typeface="Arial"/>
                        </a:rPr>
                        <a:t>Recirculation</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245</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19</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284</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86.06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6.34</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92.8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211</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chemeClr val="tx1"/>
                          </a:solidFill>
                          <a:effectLst/>
                          <a:latin typeface="Arial"/>
                        </a:rPr>
                        <a:t>14 April 2015</a:t>
                      </a: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chemeClr val="tx1"/>
                          </a:solidFill>
                          <a:effectLst/>
                          <a:latin typeface="Arial"/>
                        </a:rPr>
                        <a:t>IEEE 802.11ah Draft </a:t>
                      </a:r>
                      <a:r>
                        <a:rPr lang="en-US" sz="1000" dirty="0" smtClean="0">
                          <a:solidFill>
                            <a:schemeClr val="tx1"/>
                          </a:solidFill>
                          <a:effectLst/>
                          <a:latin typeface="Arial"/>
                        </a:rPr>
                        <a:t>5.0</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chemeClr val="tx1"/>
                          </a:solidFill>
                          <a:effectLst/>
                          <a:latin typeface="Arial"/>
                        </a:rPr>
                        <a:t>Recirculation</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248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19</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285</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86.36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5.61</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92.88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215</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altLang="ko-KR" sz="1000" dirty="0" smtClean="0">
                          <a:solidFill>
                            <a:schemeClr val="tx1"/>
                          </a:solidFill>
                          <a:effectLst/>
                          <a:latin typeface="Arial"/>
                        </a:rPr>
                        <a:t>3 October 2015</a:t>
                      </a:r>
                    </a:p>
                    <a:p>
                      <a:pPr marL="0" marR="0" algn="r">
                        <a:spcBef>
                          <a:spcPts val="0"/>
                        </a:spcBef>
                        <a:spcAft>
                          <a:spcPts val="0"/>
                        </a:spcAft>
                      </a:pPr>
                      <a:endParaRPr lang="en-US" sz="1000" dirty="0" smtClean="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spcBef>
                          <a:spcPts val="0"/>
                        </a:spcBef>
                        <a:spcAft>
                          <a:spcPts val="0"/>
                        </a:spcAft>
                      </a:pPr>
                      <a:r>
                        <a:rPr lang="en-US" altLang="ko-KR" sz="1000" dirty="0" smtClean="0">
                          <a:solidFill>
                            <a:schemeClr val="tx1"/>
                          </a:solidFill>
                          <a:effectLst/>
                          <a:latin typeface="Arial"/>
                        </a:rPr>
                        <a:t>IEEE 802.11ah Draft 5.0 (Unchanged)</a:t>
                      </a:r>
                      <a:endParaRPr lang="en-US" altLang="ko-KR" sz="1000"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000" dirty="0" smtClean="0">
                          <a:solidFill>
                            <a:srgbClr val="000000"/>
                          </a:solidFill>
                          <a:effectLst/>
                          <a:latin typeface="Arial"/>
                        </a:rPr>
                        <a:t>Recirculation</a:t>
                      </a:r>
                      <a:endParaRPr lang="en-US" altLang="ko-KR" sz="1000" dirty="0" smtClean="0">
                        <a:effectLst/>
                        <a:latin typeface="arial"/>
                      </a:endParaRPr>
                    </a:p>
                    <a:p>
                      <a:pPr marL="0" marR="0">
                        <a:spcBef>
                          <a:spcPts val="0"/>
                        </a:spcBef>
                        <a:spcAft>
                          <a:spcPts val="0"/>
                        </a:spcAft>
                      </a:pPr>
                      <a:endParaRPr lang="en-US" sz="1000"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262</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6</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15</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285</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86.36</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5.26</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97.76</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noFill/>
                  </a:tcPr>
                </a:tc>
              </a:tr>
            </a:tbl>
          </a:graphicData>
        </a:graphic>
      </p:graphicFrame>
    </p:spTree>
    <p:extLst>
      <p:ext uri="{BB962C8B-B14F-4D97-AF65-F5344CB8AC3E}">
        <p14:creationId xmlns:p14="http://schemas.microsoft.com/office/powerpoint/2010/main" val="1517368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a:spLocks noGrp="1"/>
          </p:cNvSpPr>
          <p:nvPr>
            <p:ph idx="1"/>
          </p:nvPr>
        </p:nvSpPr>
        <p:spPr>
          <a:xfrm>
            <a:off x="685800" y="1676400"/>
            <a:ext cx="7772400" cy="4114800"/>
          </a:xfrm>
        </p:spPr>
        <p:txBody>
          <a:bodyPr/>
          <a:lstStyle/>
          <a:p>
            <a:r>
              <a:rPr lang="en-US" dirty="0" err="1" smtClean="0"/>
              <a:t>TGah</a:t>
            </a:r>
            <a:r>
              <a:rPr lang="en-US" dirty="0" smtClean="0"/>
              <a:t> Status Reports</a:t>
            </a:r>
          </a:p>
          <a:p>
            <a:pPr lvl="1"/>
            <a:r>
              <a:rPr lang="en-US" altLang="ko-KR" dirty="0" err="1" smtClean="0"/>
              <a:t>TGah</a:t>
            </a:r>
            <a:r>
              <a:rPr lang="en-US" altLang="ko-KR" dirty="0" smtClean="0"/>
              <a:t> Sponsor Ballot Status</a:t>
            </a:r>
          </a:p>
          <a:p>
            <a:pPr lvl="1"/>
            <a:endParaRPr lang="en-US" altLang="ko-KR" dirty="0"/>
          </a:p>
          <a:p>
            <a:pPr lvl="1"/>
            <a:endParaRPr lang="en-US" altLang="ko-KR" dirty="0" smtClean="0"/>
          </a:p>
          <a:p>
            <a:pPr lvl="1"/>
            <a:endParaRPr lang="en-US" altLang="ko-KR" dirty="0"/>
          </a:p>
          <a:p>
            <a:pPr lvl="1"/>
            <a:endParaRPr lang="en-US" altLang="ko-KR" dirty="0" smtClean="0"/>
          </a:p>
          <a:p>
            <a:pPr lvl="1"/>
            <a:endParaRPr lang="en-US" altLang="ko-KR" dirty="0"/>
          </a:p>
          <a:p>
            <a:pPr lvl="1"/>
            <a:endParaRPr lang="en-US" altLang="ko-KR" dirty="0" smtClean="0"/>
          </a:p>
          <a:p>
            <a:pPr lvl="1"/>
            <a:endParaRPr lang="en-US" altLang="ko-KR" dirty="0" smtClean="0"/>
          </a:p>
          <a:p>
            <a:pPr lvl="1"/>
            <a:endParaRPr lang="en-US" altLang="ko-KR" dirty="0"/>
          </a:p>
          <a:p>
            <a:pPr lvl="1"/>
            <a:r>
              <a:rPr lang="en-US" altLang="ko-KR" dirty="0" err="1"/>
              <a:t>TGah</a:t>
            </a:r>
            <a:r>
              <a:rPr lang="en-US" altLang="ko-KR" dirty="0"/>
              <a:t> Draft Status </a:t>
            </a:r>
          </a:p>
          <a:p>
            <a:pPr lvl="2"/>
            <a:r>
              <a:rPr lang="en-US" altLang="ko-KR" sz="1800" dirty="0" err="1"/>
              <a:t>TGah</a:t>
            </a:r>
            <a:r>
              <a:rPr lang="en-US" altLang="ko-KR" sz="1800" dirty="0"/>
              <a:t> Draft 2.0, 3.0, 4.0, </a:t>
            </a:r>
            <a:r>
              <a:rPr lang="en-US" altLang="ko-KR" sz="1800" dirty="0" smtClean="0"/>
              <a:t>5.0, 6.0, 7.0 and 9.0 passed</a:t>
            </a:r>
            <a:endParaRPr lang="en-US" altLang="ko-KR" sz="1800" dirty="0"/>
          </a:p>
          <a:p>
            <a:pPr lvl="2"/>
            <a:r>
              <a:rPr lang="en-US" altLang="ko-KR" sz="1800" dirty="0"/>
              <a:t>Can access </a:t>
            </a:r>
            <a:r>
              <a:rPr lang="en-US" altLang="ko-KR" sz="1800" dirty="0" err="1"/>
              <a:t>TGah</a:t>
            </a:r>
            <a:r>
              <a:rPr lang="en-US" altLang="ko-KR" sz="1800" dirty="0"/>
              <a:t> Draft 9</a:t>
            </a:r>
            <a:r>
              <a:rPr lang="en-US" altLang="ko-KR" sz="1800" dirty="0" smtClean="0"/>
              <a:t>.0 </a:t>
            </a:r>
            <a:r>
              <a:rPr lang="en-US" altLang="ko-KR" sz="1800" dirty="0"/>
              <a:t>from IEEE store</a:t>
            </a:r>
          </a:p>
          <a:p>
            <a:pPr lvl="1"/>
            <a:endParaRPr lang="en-US" altLang="ko-KR" dirty="0" smtClean="0"/>
          </a:p>
          <a:p>
            <a:pPr lvl="1"/>
            <a:endParaRPr lang="en-US" altLang="ko-KR" dirty="0" smtClean="0"/>
          </a:p>
          <a:p>
            <a:pPr lvl="1"/>
            <a:endParaRPr lang="en-US" altLang="ko-KR" dirty="0"/>
          </a:p>
          <a:p>
            <a:pPr marL="457200" lvl="1" indent="0">
              <a:buNone/>
            </a:pPr>
            <a:endParaRPr lang="en-US" altLang="ko-KR" dirty="0"/>
          </a:p>
          <a:p>
            <a:pPr marL="457200" lvl="1" indent="0">
              <a:buNone/>
            </a:pPr>
            <a:endParaRPr lang="en-US" altLang="ko-KR" dirty="0" smtClean="0"/>
          </a:p>
          <a:p>
            <a:pPr lvl="1"/>
            <a:endParaRPr lang="en-US" altLang="ko-KR" dirty="0" smtClean="0"/>
          </a:p>
          <a:p>
            <a:pPr lvl="1"/>
            <a:endParaRPr lang="en-US" altLang="ko-KR" dirty="0"/>
          </a:p>
          <a:p>
            <a:pPr marL="457200" lvl="1" indent="0">
              <a:buNone/>
            </a:pPr>
            <a:endParaRPr lang="en-US" altLang="ko-KR" dirty="0" smtClean="0"/>
          </a:p>
        </p:txBody>
      </p:sp>
      <p:sp>
        <p:nvSpPr>
          <p:cNvPr id="2" name="제목 1"/>
          <p:cNvSpPr>
            <a:spLocks noGrp="1"/>
          </p:cNvSpPr>
          <p:nvPr>
            <p:ph type="title"/>
          </p:nvPr>
        </p:nvSpPr>
        <p:spPr/>
        <p:txBody>
          <a:bodyPr/>
          <a:lstStyle/>
          <a:p>
            <a:r>
              <a:rPr lang="en-US" altLang="ko-KR" dirty="0"/>
              <a:t>Submissions </a:t>
            </a:r>
            <a:r>
              <a:rPr lang="en-US" altLang="ko-KR" dirty="0"/>
              <a:t>(Tuesday AM1)</a:t>
            </a:r>
            <a:endParaRPr lang="ko-KR" altLang="en-US" dirty="0"/>
          </a:p>
        </p:txBody>
      </p:sp>
      <p:sp>
        <p:nvSpPr>
          <p:cNvPr id="4" name="날짜 개체 틀 3"/>
          <p:cNvSpPr>
            <a:spLocks noGrp="1"/>
          </p:cNvSpPr>
          <p:nvPr>
            <p:ph type="dt" sz="half" idx="10"/>
          </p:nvPr>
        </p:nvSpPr>
        <p:spPr>
          <a:xfrm>
            <a:off x="696913" y="332601"/>
            <a:ext cx="1579600" cy="276999"/>
          </a:xfrm>
        </p:spPr>
        <p:txBody>
          <a:bodyPr/>
          <a:lstStyle/>
          <a:p>
            <a:r>
              <a:rPr lang="en-US" altLang="ko-KR" dirty="0"/>
              <a:t>November 2016</a:t>
            </a:r>
          </a:p>
        </p:txBody>
      </p:sp>
      <p:sp>
        <p:nvSpPr>
          <p:cNvPr id="5" name="바닥글 개체 틀 4"/>
          <p:cNvSpPr>
            <a:spLocks noGrp="1"/>
          </p:cNvSpPr>
          <p:nvPr>
            <p:ph type="ftr" sz="quarter" idx="11"/>
          </p:nvPr>
        </p:nvSpPr>
        <p:spPr>
          <a:xfrm>
            <a:off x="6662962" y="6475413"/>
            <a:ext cx="1880963"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graphicFrame>
        <p:nvGraphicFramePr>
          <p:cNvPr id="8" name="표 7"/>
          <p:cNvGraphicFramePr>
            <a:graphicFrameLocks noGrp="1"/>
          </p:cNvGraphicFramePr>
          <p:nvPr>
            <p:extLst>
              <p:ext uri="{D42A27DB-BD31-4B8C-83A1-F6EECF244321}">
                <p14:modId xmlns:p14="http://schemas.microsoft.com/office/powerpoint/2010/main" val="6502166"/>
              </p:ext>
            </p:extLst>
          </p:nvPr>
        </p:nvGraphicFramePr>
        <p:xfrm>
          <a:off x="457202" y="2514600"/>
          <a:ext cx="8381998" cy="2857500"/>
        </p:xfrm>
        <a:graphic>
          <a:graphicData uri="http://schemas.openxmlformats.org/drawingml/2006/table">
            <a:tbl>
              <a:tblPr/>
              <a:tblGrid>
                <a:gridCol w="533400"/>
                <a:gridCol w="533398"/>
                <a:gridCol w="533400"/>
                <a:gridCol w="762000"/>
                <a:gridCol w="762000"/>
                <a:gridCol w="475840"/>
                <a:gridCol w="588220"/>
                <a:gridCol w="588220"/>
                <a:gridCol w="588220"/>
                <a:gridCol w="588220"/>
                <a:gridCol w="588220"/>
                <a:gridCol w="697860"/>
                <a:gridCol w="685800"/>
                <a:gridCol w="457200"/>
              </a:tblGrid>
              <a:tr h="0">
                <a:tc>
                  <a:txBody>
                    <a:bodyPr/>
                    <a:lstStyle/>
                    <a:p>
                      <a:pPr marL="0" marR="0" algn="ctr">
                        <a:spcBef>
                          <a:spcPts val="0"/>
                        </a:spcBef>
                        <a:spcAft>
                          <a:spcPts val="0"/>
                        </a:spcAft>
                      </a:pPr>
                      <a:r>
                        <a:rPr lang="en-US" sz="1000" b="1" dirty="0">
                          <a:solidFill>
                            <a:srgbClr val="000000"/>
                          </a:solidFill>
                          <a:effectLst/>
                          <a:latin typeface="Arial"/>
                        </a:rPr>
                        <a:t>TG/WG</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err="1">
                          <a:solidFill>
                            <a:srgbClr val="000000"/>
                          </a:solidFill>
                          <a:effectLst/>
                          <a:latin typeface="Arial"/>
                        </a:rPr>
                        <a:t>BallotID</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Ballot Close Date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Title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BallotType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Pool</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Approve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Disapprove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Invalid</a:t>
                      </a:r>
                      <a:endParaRPr lang="en-US" dirty="0">
                        <a:effectLst/>
                        <a:latin typeface="arial"/>
                      </a:endParaRPr>
                    </a:p>
                  </a:txBody>
                  <a:tcPr marL="9525" marR="9525" marT="9525" marB="9525" anchor="ctr">
                    <a:lnL>
                      <a:noFill/>
                    </a:lnL>
                    <a:lnR>
                      <a:noFill/>
                    </a:lnR>
                    <a:lnT>
                      <a:noFill/>
                    </a:lnT>
                    <a:lnB>
                      <a:noFill/>
                    </a:lnB>
                    <a:solidFill>
                      <a:srgbClr val="C0C0C0"/>
                    </a:solidFill>
                  </a:tcPr>
                </a:tc>
              </a:tr>
              <a:tr h="0">
                <a:tc>
                  <a:txBody>
                    <a:bodyPr/>
                    <a:lstStyle/>
                    <a:p>
                      <a:pPr marL="0" marR="0">
                        <a:spcBef>
                          <a:spcPts val="0"/>
                        </a:spcBef>
                        <a:spcAft>
                          <a:spcPts val="0"/>
                        </a:spcAft>
                      </a:pPr>
                      <a:r>
                        <a:rPr lang="en-US" sz="1000" dirty="0" err="1" smtClean="0">
                          <a:solidFill>
                            <a:srgbClr val="000000"/>
                          </a:solidFill>
                          <a:effectLst/>
                          <a:latin typeface="Arial"/>
                        </a:rPr>
                        <a:t>TGah</a:t>
                      </a:r>
                      <a:r>
                        <a:rPr lang="en-US" sz="1000" dirty="0" smtClean="0">
                          <a:solidFill>
                            <a:srgbClr val="000000"/>
                          </a:solidFill>
                          <a:effectLst/>
                          <a:latin typeface="Arial"/>
                        </a:rPr>
                        <a:t>  </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1000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a:solidFill>
                            <a:srgbClr val="000000"/>
                          </a:solidFill>
                          <a:effectLst/>
                          <a:latin typeface="Arial"/>
                        </a:rPr>
                        <a:t>05 </a:t>
                      </a:r>
                      <a:r>
                        <a:rPr lang="en-US" sz="1000" dirty="0" smtClean="0">
                          <a:solidFill>
                            <a:srgbClr val="000000"/>
                          </a:solidFill>
                          <a:effectLst/>
                          <a:latin typeface="Arial"/>
                        </a:rPr>
                        <a:t>November 2015</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5.0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115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12</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11</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138</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78.40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7.97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90.55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0</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smtClean="0">
                          <a:solidFill>
                            <a:srgbClr val="000000"/>
                          </a:solidFill>
                          <a:effectLst/>
                          <a:latin typeface="Arial"/>
                        </a:rPr>
                        <a:t>TGah</a:t>
                      </a:r>
                      <a:r>
                        <a:rPr lang="en-US" sz="1000" dirty="0" smtClean="0">
                          <a:solidFill>
                            <a:srgbClr val="000000"/>
                          </a:solidFill>
                          <a:effectLst/>
                          <a:latin typeface="Arial"/>
                        </a:rPr>
                        <a:t> </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1001</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rgbClr val="000000"/>
                          </a:solidFill>
                          <a:effectLst/>
                          <a:latin typeface="Arial"/>
                        </a:rPr>
                        <a:t>02 March 2016</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6.0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000" dirty="0" smtClean="0">
                          <a:solidFill>
                            <a:srgbClr val="000000"/>
                          </a:solidFill>
                          <a:effectLst/>
                          <a:latin typeface="Arial"/>
                        </a:rPr>
                        <a:t>Recirculation</a:t>
                      </a:r>
                      <a:endParaRPr lang="en-US" altLang="ko-KR" sz="1000" dirty="0" smtClean="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119</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12</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12</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143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81.25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8.39</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90.83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0</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smtClean="0">
                          <a:solidFill>
                            <a:srgbClr val="000000"/>
                          </a:solidFill>
                          <a:effectLst/>
                          <a:latin typeface="Arial"/>
                        </a:rPr>
                        <a:t>TGah</a:t>
                      </a:r>
                      <a:r>
                        <a:rPr lang="en-US" sz="1000" dirty="0" smtClean="0">
                          <a:solidFill>
                            <a:srgbClr val="000000"/>
                          </a:solidFill>
                          <a:effectLst/>
                          <a:latin typeface="Arial"/>
                        </a:rPr>
                        <a:t> </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1002</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rgbClr val="000000"/>
                          </a:solidFill>
                          <a:effectLst/>
                          <a:latin typeface="Arial"/>
                        </a:rPr>
                        <a:t>14 April 2016</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7.0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000" dirty="0" smtClean="0">
                          <a:solidFill>
                            <a:srgbClr val="000000"/>
                          </a:solidFill>
                          <a:effectLst/>
                          <a:latin typeface="Arial"/>
                        </a:rPr>
                        <a:t>Recirculation</a:t>
                      </a:r>
                      <a:endParaRPr lang="en-US" altLang="ko-KR" sz="1000" dirty="0" smtClean="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124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11</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12</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147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83.52</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8.16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91.85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0</a:t>
                      </a:r>
                      <a:endParaRPr lang="ko-KR" altLang="en-US" dirty="0">
                        <a:effectLst/>
                        <a:latin typeface="arial"/>
                      </a:endParaRPr>
                    </a:p>
                  </a:txBody>
                  <a:tcPr marL="9525" marR="9525" marT="9525" marB="9525">
                    <a:lnL>
                      <a:noFill/>
                    </a:lnL>
                    <a:lnR>
                      <a:noFill/>
                    </a:lnR>
                    <a:lnT>
                      <a:noFill/>
                    </a:lnT>
                    <a:lnB>
                      <a:noFill/>
                    </a:lnB>
                    <a:solidFill>
                      <a:srgbClr val="FFFFFF"/>
                    </a:solidFill>
                  </a:tcPr>
                </a:tc>
              </a:tr>
              <a:tr h="457200">
                <a:tc>
                  <a:txBody>
                    <a:bodyPr/>
                    <a:lstStyle/>
                    <a:p>
                      <a:pPr marL="0" marR="0">
                        <a:spcBef>
                          <a:spcPts val="0"/>
                        </a:spcBef>
                        <a:spcAft>
                          <a:spcPts val="0"/>
                        </a:spcAft>
                      </a:pPr>
                      <a:r>
                        <a:rPr lang="en-US" sz="1000" dirty="0" err="1" smtClean="0">
                          <a:solidFill>
                            <a:srgbClr val="000000"/>
                          </a:solidFill>
                          <a:effectLst/>
                          <a:latin typeface="Arial"/>
                        </a:rPr>
                        <a:t>TGah</a:t>
                      </a:r>
                      <a:r>
                        <a:rPr lang="en-US" sz="1000" dirty="0" smtClean="0">
                          <a:solidFill>
                            <a:srgbClr val="000000"/>
                          </a:solidFill>
                          <a:effectLst/>
                          <a:latin typeface="Arial"/>
                        </a:rPr>
                        <a:t> </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1003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rgbClr val="000000"/>
                          </a:solidFill>
                          <a:effectLst/>
                          <a:latin typeface="Arial"/>
                        </a:rPr>
                        <a:t>17 May 2016</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8.0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000" dirty="0" smtClean="0">
                          <a:solidFill>
                            <a:srgbClr val="000000"/>
                          </a:solidFill>
                          <a:effectLst/>
                          <a:latin typeface="Arial"/>
                        </a:rPr>
                        <a:t>Recirculation</a:t>
                      </a:r>
                      <a:endParaRPr lang="en-US" altLang="ko-KR" sz="1000" dirty="0" smtClean="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129</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149</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84.65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8.72</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94.85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0</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smtClean="0">
                          <a:solidFill>
                            <a:srgbClr val="000000"/>
                          </a:solidFill>
                          <a:effectLst/>
                          <a:latin typeface="Arial"/>
                        </a:rPr>
                        <a:t>TGah</a:t>
                      </a:r>
                      <a:r>
                        <a:rPr lang="en-US" sz="1000" dirty="0" smtClean="0">
                          <a:solidFill>
                            <a:srgbClr val="000000"/>
                          </a:solidFill>
                          <a:effectLst/>
                          <a:latin typeface="Arial"/>
                        </a:rPr>
                        <a:t> </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1004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rgbClr val="000000"/>
                          </a:solidFill>
                          <a:effectLst/>
                          <a:latin typeface="Arial"/>
                        </a:rPr>
                        <a:t>09 September 2016</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9.0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000" dirty="0" smtClean="0">
                          <a:solidFill>
                            <a:srgbClr val="000000"/>
                          </a:solidFill>
                          <a:effectLst/>
                          <a:latin typeface="Arial"/>
                        </a:rPr>
                        <a:t>Recirculation</a:t>
                      </a:r>
                      <a:endParaRPr lang="en-US" altLang="ko-KR" sz="1000" dirty="0" smtClean="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129</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151</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85.79</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9.27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94.16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a:t>
                      </a:r>
                      <a:endParaRPr lang="ko-KR" altLang="en-US" dirty="0">
                        <a:effectLst/>
                        <a:latin typeface="arial"/>
                      </a:endParaRPr>
                    </a:p>
                  </a:txBody>
                  <a:tcPr marL="9525" marR="9525" marT="9525" marB="9525">
                    <a:lnL>
                      <a:noFill/>
                    </a:lnL>
                    <a:lnR>
                      <a:noFill/>
                    </a:lnR>
                    <a:lnT>
                      <a:noFill/>
                    </a:lnT>
                    <a:lnB>
                      <a:noFill/>
                    </a:lnB>
                    <a:solidFill>
                      <a:srgbClr val="FFFFFF"/>
                    </a:solidFill>
                  </a:tcPr>
                </a:tc>
              </a:tr>
            </a:tbl>
          </a:graphicData>
        </a:graphic>
      </p:graphicFrame>
    </p:spTree>
    <p:extLst>
      <p:ext uri="{BB962C8B-B14F-4D97-AF65-F5344CB8AC3E}">
        <p14:creationId xmlns:p14="http://schemas.microsoft.com/office/powerpoint/2010/main" val="25781675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a:spLocks noGrp="1"/>
          </p:cNvSpPr>
          <p:nvPr>
            <p:ph idx="1"/>
          </p:nvPr>
        </p:nvSpPr>
        <p:spPr>
          <a:xfrm>
            <a:off x="685800" y="1676400"/>
            <a:ext cx="7772400" cy="4114800"/>
          </a:xfrm>
        </p:spPr>
        <p:txBody>
          <a:bodyPr/>
          <a:lstStyle/>
          <a:p>
            <a:r>
              <a:rPr lang="en-US" altLang="ko-KR" dirty="0" smtClean="0"/>
              <a:t>Sponsor Ballot </a:t>
            </a:r>
            <a:r>
              <a:rPr lang="en-US" altLang="ko-KR" dirty="0"/>
              <a:t>Resolution </a:t>
            </a:r>
            <a:r>
              <a:rPr lang="en-US" altLang="ko-KR" dirty="0" smtClean="0"/>
              <a:t>Committee operation rule</a:t>
            </a:r>
          </a:p>
          <a:p>
            <a:pPr lvl="1"/>
            <a:r>
              <a:rPr lang="en-US" altLang="ko-KR" dirty="0" smtClean="0"/>
              <a:t>Any </a:t>
            </a:r>
            <a:r>
              <a:rPr lang="en-US" altLang="ko-KR" dirty="0"/>
              <a:t>voting member of </a:t>
            </a:r>
            <a:r>
              <a:rPr lang="en-US" altLang="ko-KR" dirty="0" smtClean="0"/>
              <a:t>IEEE 802.11 can </a:t>
            </a:r>
            <a:r>
              <a:rPr lang="en-US" altLang="ko-KR" dirty="0"/>
              <a:t>vote at </a:t>
            </a:r>
            <a:r>
              <a:rPr lang="en-US" altLang="ko-KR" dirty="0" err="1" smtClean="0"/>
              <a:t>TGah</a:t>
            </a:r>
            <a:r>
              <a:rPr lang="en-US" altLang="ko-KR" dirty="0" smtClean="0"/>
              <a:t> </a:t>
            </a:r>
            <a:r>
              <a:rPr lang="en-US" altLang="ko-KR" dirty="0"/>
              <a:t>meetings</a:t>
            </a:r>
          </a:p>
          <a:p>
            <a:pPr lvl="1"/>
            <a:r>
              <a:rPr lang="en-US" altLang="ko-KR" dirty="0" err="1" smtClean="0"/>
              <a:t>TGah</a:t>
            </a:r>
            <a:r>
              <a:rPr lang="en-US" altLang="ko-KR" dirty="0" smtClean="0"/>
              <a:t> </a:t>
            </a:r>
            <a:r>
              <a:rPr lang="en-US" altLang="ko-KR" dirty="0"/>
              <a:t>can consider motions (e.g. comment resolution,  other changes to the draft, to recirculate) in any of its meetings – including </a:t>
            </a:r>
            <a:r>
              <a:rPr lang="en-US" altLang="ko-KR" dirty="0" smtClean="0"/>
              <a:t>teleconferences</a:t>
            </a:r>
          </a:p>
          <a:p>
            <a:pPr lvl="1"/>
            <a:r>
              <a:rPr lang="en-US" altLang="ko-KR" dirty="0" smtClean="0"/>
              <a:t>Intellectual Property (IP) related comment is not discussed in teleconferences</a:t>
            </a:r>
          </a:p>
          <a:p>
            <a:pPr lvl="1"/>
            <a:r>
              <a:rPr lang="en-US" altLang="ko-KR" dirty="0" err="1" smtClean="0"/>
              <a:t>TGah</a:t>
            </a:r>
            <a:r>
              <a:rPr lang="en-US" altLang="ko-KR" dirty="0" smtClean="0"/>
              <a:t> </a:t>
            </a:r>
            <a:r>
              <a:rPr lang="en-US" altLang="ko-KR" dirty="0"/>
              <a:t>will meet during </a:t>
            </a:r>
            <a:r>
              <a:rPr lang="en-US" altLang="ko-KR" dirty="0" smtClean="0"/>
              <a:t>IEEE 802.11 </a:t>
            </a:r>
            <a:r>
              <a:rPr lang="en-US" altLang="ko-KR" dirty="0"/>
              <a:t>F2F meetings</a:t>
            </a:r>
          </a:p>
          <a:p>
            <a:pPr lvl="1"/>
            <a:endParaRPr lang="en-US" altLang="ko-KR" dirty="0" smtClean="0"/>
          </a:p>
        </p:txBody>
      </p:sp>
      <p:sp>
        <p:nvSpPr>
          <p:cNvPr id="2" name="제목 1"/>
          <p:cNvSpPr>
            <a:spLocks noGrp="1"/>
          </p:cNvSpPr>
          <p:nvPr>
            <p:ph type="title"/>
          </p:nvPr>
        </p:nvSpPr>
        <p:spPr/>
        <p:txBody>
          <a:bodyPr/>
          <a:lstStyle/>
          <a:p>
            <a:r>
              <a:rPr lang="en-US" altLang="ko-KR" dirty="0"/>
              <a:t>Submissions </a:t>
            </a:r>
            <a:r>
              <a:rPr lang="en-US" altLang="ko-KR" dirty="0"/>
              <a:t>(Tuesday AM1)</a:t>
            </a:r>
            <a:endParaRPr lang="ko-KR" altLang="en-US" dirty="0"/>
          </a:p>
        </p:txBody>
      </p:sp>
      <p:sp>
        <p:nvSpPr>
          <p:cNvPr id="4" name="날짜 개체 틀 3"/>
          <p:cNvSpPr>
            <a:spLocks noGrp="1"/>
          </p:cNvSpPr>
          <p:nvPr>
            <p:ph type="dt" sz="half" idx="10"/>
          </p:nvPr>
        </p:nvSpPr>
        <p:spPr>
          <a:xfrm>
            <a:off x="696913" y="332601"/>
            <a:ext cx="1579600" cy="276999"/>
          </a:xfrm>
        </p:spPr>
        <p:txBody>
          <a:bodyPr/>
          <a:lstStyle/>
          <a:p>
            <a:r>
              <a:rPr lang="en-US" altLang="ko-KR" dirty="0"/>
              <a:t>November 2016</a:t>
            </a:r>
          </a:p>
        </p:txBody>
      </p:sp>
      <p:sp>
        <p:nvSpPr>
          <p:cNvPr id="5" name="바닥글 개체 틀 4"/>
          <p:cNvSpPr>
            <a:spLocks noGrp="1"/>
          </p:cNvSpPr>
          <p:nvPr>
            <p:ph type="ftr" sz="quarter" idx="11"/>
          </p:nvPr>
        </p:nvSpPr>
        <p:spPr>
          <a:xfrm>
            <a:off x="6662962" y="6475413"/>
            <a:ext cx="1880963"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spTree>
    <p:extLst>
      <p:ext uri="{BB962C8B-B14F-4D97-AF65-F5344CB8AC3E}">
        <p14:creationId xmlns:p14="http://schemas.microsoft.com/office/powerpoint/2010/main" val="18280039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a:t>(Tuesday AM1)</a:t>
            </a:r>
            <a:endParaRPr lang="en-US" dirty="0"/>
          </a:p>
        </p:txBody>
      </p:sp>
      <p:sp>
        <p:nvSpPr>
          <p:cNvPr id="3" name="Content Placeholder 2"/>
          <p:cNvSpPr>
            <a:spLocks noGrp="1"/>
          </p:cNvSpPr>
          <p:nvPr>
            <p:ph idx="1"/>
          </p:nvPr>
        </p:nvSpPr>
        <p:spPr/>
        <p:txBody>
          <a:bodyPr/>
          <a:lstStyle/>
          <a:p>
            <a:r>
              <a:rPr lang="en-US" altLang="ko-KR" dirty="0" smtClean="0"/>
              <a:t>TBD</a:t>
            </a:r>
            <a:endParaRPr lang="en-US" altLang="ko-KR" dirty="0" smtClean="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
        <p:nvSpPr>
          <p:cNvPr id="7" name="Footer Placeholder 4"/>
          <p:cNvSpPr>
            <a:spLocks noGrp="1"/>
          </p:cNvSpPr>
          <p:nvPr>
            <p:ph type="ftr" sz="quarter" idx="11"/>
          </p:nvPr>
        </p:nvSpPr>
        <p:spPr>
          <a:xfrm>
            <a:off x="6662962" y="6475413"/>
            <a:ext cx="1880963"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November 2016</a:t>
            </a:r>
          </a:p>
        </p:txBody>
      </p:sp>
    </p:spTree>
    <p:extLst>
      <p:ext uri="{BB962C8B-B14F-4D97-AF65-F5344CB8AC3E}">
        <p14:creationId xmlns:p14="http://schemas.microsoft.com/office/powerpoint/2010/main" val="26850499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r>
              <a:rPr lang="en-US" altLang="ko-KR" dirty="0"/>
              <a:t>Weekly teleconferences </a:t>
            </a:r>
            <a:r>
              <a:rPr lang="en-US" altLang="ko-KR" dirty="0" smtClean="0"/>
              <a:t>TBD</a:t>
            </a:r>
            <a:endParaRPr lang="en-US" altLang="ko-KR" dirty="0"/>
          </a:p>
          <a:p>
            <a:pPr lvl="1">
              <a:defRPr/>
            </a:pPr>
            <a:r>
              <a:rPr lang="en-US" altLang="ja-JP" dirty="0"/>
              <a:t>Tuesday 8PM ET</a:t>
            </a:r>
            <a:r>
              <a:rPr lang="ja-JP" altLang="en-US" dirty="0"/>
              <a:t> </a:t>
            </a:r>
            <a:r>
              <a:rPr lang="en-US" altLang="ja-JP" dirty="0"/>
              <a:t>for </a:t>
            </a:r>
            <a:r>
              <a:rPr lang="en-US" altLang="ja-JP" dirty="0" smtClean="0"/>
              <a:t>1 hours</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
        <p:nvSpPr>
          <p:cNvPr id="7" name="Footer Placeholder 4"/>
          <p:cNvSpPr>
            <a:spLocks noGrp="1"/>
          </p:cNvSpPr>
          <p:nvPr>
            <p:ph type="ftr" sz="quarter" idx="11"/>
          </p:nvPr>
        </p:nvSpPr>
        <p:spPr>
          <a:xfrm>
            <a:off x="6662962" y="6475413"/>
            <a:ext cx="1880963"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November 2016</a:t>
            </a:r>
          </a:p>
        </p:txBody>
      </p:sp>
    </p:spTree>
    <p:extLst>
      <p:ext uri="{BB962C8B-B14F-4D97-AF65-F5344CB8AC3E}">
        <p14:creationId xmlns:p14="http://schemas.microsoft.com/office/powerpoint/2010/main" val="15540274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
        <p:nvSpPr>
          <p:cNvPr id="7" name="Footer Placeholder 4"/>
          <p:cNvSpPr>
            <a:spLocks noGrp="1"/>
          </p:cNvSpPr>
          <p:nvPr>
            <p:ph type="ftr" sz="quarter" idx="11"/>
          </p:nvPr>
        </p:nvSpPr>
        <p:spPr>
          <a:xfrm>
            <a:off x="6662962" y="6475413"/>
            <a:ext cx="1880963"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November 2016</a:t>
            </a:r>
          </a:p>
        </p:txBody>
      </p:sp>
    </p:spTree>
    <p:extLst>
      <p:ext uri="{BB962C8B-B14F-4D97-AF65-F5344CB8AC3E}">
        <p14:creationId xmlns:p14="http://schemas.microsoft.com/office/powerpoint/2010/main" val="20848420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
        <p:nvSpPr>
          <p:cNvPr id="10" name="Footer Placeholder 4"/>
          <p:cNvSpPr>
            <a:spLocks noGrp="1"/>
          </p:cNvSpPr>
          <p:nvPr>
            <p:ph type="ftr" sz="quarter" idx="11"/>
          </p:nvPr>
        </p:nvSpPr>
        <p:spPr>
          <a:xfrm>
            <a:off x="6662962" y="6475413"/>
            <a:ext cx="1880963"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579600" cy="276999"/>
          </a:xfrm>
          <a:noFill/>
        </p:spPr>
        <p:txBody>
          <a:bodyPr/>
          <a:lstStyle/>
          <a:p>
            <a:r>
              <a:rPr lang="en-US" altLang="ko-KR" dirty="0"/>
              <a:t>November 2016</a:t>
            </a:r>
          </a:p>
        </p:txBody>
      </p:sp>
    </p:spTree>
    <p:extLst>
      <p:ext uri="{BB962C8B-B14F-4D97-AF65-F5344CB8AC3E}">
        <p14:creationId xmlns:p14="http://schemas.microsoft.com/office/powerpoint/2010/main" val="163180252"/>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11913</TotalTime>
  <Words>898</Words>
  <Application>Microsoft Office PowerPoint</Application>
  <PresentationFormat>화면 슬라이드 쇼(4:3)</PresentationFormat>
  <Paragraphs>343</Paragraphs>
  <Slides>14</Slides>
  <Notes>5</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14</vt:i4>
      </vt:variant>
    </vt:vector>
  </HeadingPairs>
  <TitlesOfParts>
    <vt:vector size="16" baseType="lpstr">
      <vt:lpstr>802-11-PathProtection</vt:lpstr>
      <vt:lpstr>Document</vt:lpstr>
      <vt:lpstr>IEEE 802.11ah Sub 1 GHz license-exempt operation Agenda for November 2016</vt:lpstr>
      <vt:lpstr>IEEE 802.11ah Agenda</vt:lpstr>
      <vt:lpstr>Submissions (Tuesday AM1)</vt:lpstr>
      <vt:lpstr>Submissions (Tuesday AM1)</vt:lpstr>
      <vt:lpstr>Submissions (Tuesday AM1)</vt:lpstr>
      <vt:lpstr>Submissions (Tuesday AM1)</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lpstr>Motion 1</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Yongho</cp:lastModifiedBy>
  <cp:revision>1165</cp:revision>
  <cp:lastPrinted>1998-02-10T13:28:06Z</cp:lastPrinted>
  <dcterms:created xsi:type="dcterms:W3CDTF">2009-11-09T00:32:22Z</dcterms:created>
  <dcterms:modified xsi:type="dcterms:W3CDTF">2016-10-01T00:16:20Z</dcterms:modified>
</cp:coreProperties>
</file>