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05" r:id="rId6"/>
    <p:sldId id="425" r:id="rId7"/>
    <p:sldId id="371" r:id="rId8"/>
    <p:sldId id="407" r:id="rId9"/>
    <p:sldId id="409" r:id="rId10"/>
    <p:sldId id="372" r:id="rId11"/>
    <p:sldId id="373" r:id="rId12"/>
    <p:sldId id="378" r:id="rId13"/>
    <p:sldId id="374" r:id="rId14"/>
    <p:sldId id="422" r:id="rId15"/>
    <p:sldId id="423" r:id="rId16"/>
    <p:sldId id="397" r:id="rId17"/>
    <p:sldId id="398" r:id="rId18"/>
    <p:sldId id="379" r:id="rId19"/>
    <p:sldId id="424" r:id="rId20"/>
    <p:sldId id="383" r:id="rId21"/>
    <p:sldId id="381" r:id="rId22"/>
    <p:sldId id="395" r:id="rId23"/>
    <p:sldId id="393" r:id="rId24"/>
    <p:sldId id="420" r:id="rId25"/>
    <p:sldId id="403" r:id="rId26"/>
    <p:sldId id="3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99"/>
    <a:srgbClr val="FFFFCC"/>
    <a:srgbClr val="FF97DA"/>
    <a:srgbClr val="99FF66"/>
    <a:srgbClr val="99CCFF"/>
    <a:srgbClr val="85FFE0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2" autoAdjust="0"/>
    <p:restoredTop sz="86393" autoAdjust="0"/>
  </p:normalViewPr>
  <p:slideViewPr>
    <p:cSldViewPr>
      <p:cViewPr varScale="1">
        <p:scale>
          <a:sx n="73" d="100"/>
          <a:sy n="73" d="100"/>
        </p:scale>
        <p:origin x="6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2988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802.11-16/1293r0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58-00-00EC-final-liaison-1-to-pcg-from-802.pdf" TargetMode="External"/><Relationship Id="rId2" Type="http://schemas.openxmlformats.org/officeDocument/2006/relationships/hyperlink" Target="https://mentor.ieee.org/802.11/dcn/16/11-16-1101-10-0000-draft-ls-from-802-11-to-3gpp-ran-and-sa-on-imt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secmail/msg20609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84-00-0000-liaison-from-3gpp-ran2-on-estimated-throughput.doc" TargetMode="External"/><Relationship Id="rId2" Type="http://schemas.openxmlformats.org/officeDocument/2006/relationships/hyperlink" Target="https://mentor.ieee.org/802.11/dcn/16/11-16-0772-00-0000-liaison-from-3gpp-ran4-on-rssi-test-cases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1343-00-0000-liaison-from-3gpp-ran1-on-laa.doc" TargetMode="External"/><Relationship Id="rId4" Type="http://schemas.openxmlformats.org/officeDocument/2006/relationships/hyperlink" Target="https://mentor.ieee.org/802.11/dcn/16/11-16-1338-00-0000-liaison-from-3gpp-ran4-on-rtt-measurement-accuracy.do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1294" TargetMode="External"/><Relationship Id="rId3" Type="http://schemas.openxmlformats.org/officeDocument/2006/relationships/hyperlink" Target="https://mentor.ieee.org/802.11/dcn/11-16-1293" TargetMode="External"/><Relationship Id="rId7" Type="http://schemas.openxmlformats.org/officeDocument/2006/relationships/hyperlink" Target="https://mentor.ieee.org/802.11/dcn/11-16-1330" TargetMode="External"/><Relationship Id="rId12" Type="http://schemas.openxmlformats.org/officeDocument/2006/relationships/hyperlink" Target="https://mentor.ieee.org/802.11/dcn/11-16-1107" TargetMode="External"/><Relationship Id="rId2" Type="http://schemas.openxmlformats.org/officeDocument/2006/relationships/hyperlink" Target="https://mentor.ieee.org/802.11/dcn/11-16-12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1312" TargetMode="External"/><Relationship Id="rId11" Type="http://schemas.openxmlformats.org/officeDocument/2006/relationships/hyperlink" Target="https://mentor.ieee.org/802.11/dcn/11-16-" TargetMode="External"/><Relationship Id="rId5" Type="http://schemas.openxmlformats.org/officeDocument/2006/relationships/hyperlink" Target="https://mentor.ieee.org/802.11/dcn/11-16-1327" TargetMode="External"/><Relationship Id="rId10" Type="http://schemas.openxmlformats.org/officeDocument/2006/relationships/hyperlink" Target="https://mentor.ieee.org/802.11/dcn/11-16-1314" TargetMode="External"/><Relationship Id="rId4" Type="http://schemas.openxmlformats.org/officeDocument/2006/relationships/hyperlink" Target="https://mentor.ieee.org/802.11/dcn/11-16-1311" TargetMode="External"/><Relationship Id="rId9" Type="http://schemas.openxmlformats.org/officeDocument/2006/relationships/hyperlink" Target="https://mentor.ieee.org/802.11/dcn/11-16-131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2016-11-08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6" name="Document" r:id="rId4" imgW="8268548" imgH="2779627" progId="Word.Document.8">
                  <p:embed/>
                </p:oleObj>
              </mc:Choice>
              <mc:Fallback>
                <p:oleObj name="Document" r:id="rId4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3011161"/>
              </p:ext>
            </p:extLst>
          </p:nvPr>
        </p:nvGraphicFramePr>
        <p:xfrm>
          <a:off x="571500" y="609600"/>
          <a:ext cx="8077200" cy="578618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2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L="86541" marR="86541" marT="25965" marB="259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L="86541" marR="86541" marT="25965" marB="259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031808"/>
              </p:ext>
            </p:extLst>
          </p:nvPr>
        </p:nvGraphicFramePr>
        <p:xfrm>
          <a:off x="851592" y="1335055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29400" y="19050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Extensions approved 2016-09-22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Robert Stacey</a:t>
            </a:r>
          </a:p>
          <a:p>
            <a:pPr>
              <a:defRPr/>
            </a:pPr>
            <a:r>
              <a:rPr lang="en-US" sz="2600" dirty="0" smtClean="0"/>
              <a:t>WG Technical Editors – Robert Stacey,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904344"/>
              </p:ext>
            </p:extLst>
          </p:nvPr>
        </p:nvGraphicFramePr>
        <p:xfrm>
          <a:off x="228599" y="614404"/>
          <a:ext cx="8688308" cy="5786396"/>
        </p:xfrm>
        <a:graphic>
          <a:graphicData uri="http://schemas.openxmlformats.org/drawingml/2006/table">
            <a:tbl>
              <a:tblPr/>
              <a:tblGrid>
                <a:gridCol w="497001"/>
                <a:gridCol w="681075"/>
                <a:gridCol w="1748706"/>
                <a:gridCol w="2197092"/>
                <a:gridCol w="1930735"/>
                <a:gridCol w="16336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0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5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WUR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</a:t>
                      </a: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Wilhelmsson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 – Nov Session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108995"/>
              </p:ext>
            </p:extLst>
          </p:nvPr>
        </p:nvGraphicFramePr>
        <p:xfrm>
          <a:off x="228599" y="614404"/>
          <a:ext cx="8688308" cy="5786396"/>
        </p:xfrm>
        <a:graphic>
          <a:graphicData uri="http://schemas.openxmlformats.org/drawingml/2006/table">
            <a:tbl>
              <a:tblPr/>
              <a:tblGrid>
                <a:gridCol w="497001"/>
                <a:gridCol w="681075"/>
                <a:gridCol w="1748706"/>
                <a:gridCol w="2197092"/>
                <a:gridCol w="1930735"/>
                <a:gridCol w="16336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0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5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WUR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</a:t>
                      </a: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Wilhelmsson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4955270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WUR SG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Wake-up 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Radio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 rot="1542614">
            <a:off x="3083468" y="1462249"/>
            <a:ext cx="2020973" cy="757954"/>
          </a:xfrm>
          <a:prstGeom prst="rightArrow">
            <a:avLst/>
          </a:prstGeom>
          <a:solidFill>
            <a:srgbClr val="FF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770262"/>
              </p:ext>
            </p:extLst>
          </p:nvPr>
        </p:nvGraphicFramePr>
        <p:xfrm>
          <a:off x="61840" y="1300716"/>
          <a:ext cx="9103425" cy="50592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WR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09-10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09-20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160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SR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err="1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09-20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6+1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10-05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b="1" kern="1200" dirty="0" smtClean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235</a:t>
                      </a:r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4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M4.1.5 – P802.11aq comment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5673"/>
            <a:ext cx="7772400" cy="4114800"/>
          </a:xfrm>
        </p:spPr>
        <p:txBody>
          <a:bodyPr/>
          <a:lstStyle/>
          <a:p>
            <a:r>
              <a:rPr lang="en-GB" dirty="0" smtClean="0"/>
              <a:t>The WG chair delegates resolution of sponsor ballot comments to </a:t>
            </a:r>
            <a:r>
              <a:rPr lang="en-GB" dirty="0" err="1" smtClean="0"/>
              <a:t>TGaq</a:t>
            </a:r>
            <a:r>
              <a:rPr lang="en-GB" dirty="0" smtClean="0"/>
              <a:t>, acting as a comment resolution committee (CRC).</a:t>
            </a:r>
          </a:p>
          <a:p>
            <a:r>
              <a:rPr lang="en-GB" dirty="0" smtClean="0"/>
              <a:t>Any voting member of 802.11 can vote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TGaq</a:t>
            </a:r>
            <a:r>
              <a:rPr lang="en-GB" dirty="0" smtClean="0"/>
              <a:t> CRC will meet during 802.11 F2F sessions.  It can also meet by </a:t>
            </a:r>
            <a:r>
              <a:rPr lang="en-GB" dirty="0" err="1" smtClean="0"/>
              <a:t>telecon</a:t>
            </a:r>
            <a:r>
              <a:rPr lang="en-GB" dirty="0" smtClean="0"/>
              <a:t>.  The </a:t>
            </a:r>
            <a:r>
              <a:rPr lang="en-GB" dirty="0" err="1" smtClean="0"/>
              <a:t>TGaq</a:t>
            </a:r>
            <a:r>
              <a:rPr lang="en-GB" dirty="0" smtClean="0"/>
              <a:t> CRC can approve resolutions and initiate </a:t>
            </a:r>
            <a:r>
              <a:rPr lang="en-GB" dirty="0" err="1" smtClean="0"/>
              <a:t>recirculations</a:t>
            </a:r>
            <a:r>
              <a:rPr lang="en-GB" dirty="0" smtClean="0"/>
              <a:t> without further WG involvement.</a:t>
            </a:r>
          </a:p>
          <a:p>
            <a:r>
              <a:rPr lang="en-GB" dirty="0" smtClean="0"/>
              <a:t>At the end of the recirculation series,  the report to the EC and request to the EC to forward P802.11aq to </a:t>
            </a:r>
            <a:r>
              <a:rPr lang="en-GB" dirty="0" err="1" smtClean="0"/>
              <a:t>RevCom</a:t>
            </a:r>
            <a:r>
              <a:rPr lang="en-GB" dirty="0" smtClean="0"/>
              <a:t> requires WG approval.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2016-09-21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672224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105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38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389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November 2016.</a:t>
            </a:r>
          </a:p>
          <a:p>
            <a:r>
              <a:rPr lang="en-GB" sz="2800" b="0" dirty="0" smtClean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343746"/>
              </p:ext>
            </p:extLst>
          </p:nvPr>
        </p:nvGraphicFramePr>
        <p:xfrm>
          <a:off x="1414463" y="1165225"/>
          <a:ext cx="5861050" cy="492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63" name="Binary Worksheet" r:id="rId4" imgW="8134243" imgH="6810480" progId="Excel.SheetBinaryMacroEnabled.12">
                  <p:embed/>
                </p:oleObj>
              </mc:Choice>
              <mc:Fallback>
                <p:oleObj name="Binary Worksheet" r:id="rId4" imgW="8134243" imgH="6810480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1165225"/>
                        <a:ext cx="5861050" cy="492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65940"/>
            <a:ext cx="3440722" cy="52910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187525"/>
            <a:ext cx="4953000" cy="5237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856" y="652130"/>
            <a:ext cx="7962487" cy="578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163716"/>
            <a:ext cx="8781045" cy="53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351205"/>
              </p:ext>
            </p:extLst>
          </p:nvPr>
        </p:nvGraphicFramePr>
        <p:xfrm>
          <a:off x="152400" y="1250802"/>
          <a:ext cx="8586788" cy="515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6" name="Worksheet" r:id="rId3" imgW="7934385" imgH="4771940" progId="Excel.Sheet.12">
                  <p:embed/>
                </p:oleObj>
              </mc:Choice>
              <mc:Fallback>
                <p:oleObj name="Worksheet" r:id="rId3" imgW="7934385" imgH="47719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0802"/>
                        <a:ext cx="8586788" cy="515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</a:t>
            </a:r>
            <a:r>
              <a:rPr lang="en-GB" sz="2000"/>
              <a:t>December </a:t>
            </a:r>
            <a:r>
              <a:rPr lang="en-GB" sz="200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 - Outgoing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599" y="1295400"/>
            <a:ext cx="7934325" cy="5029200"/>
          </a:xfrm>
        </p:spPr>
        <p:txBody>
          <a:bodyPr/>
          <a:lstStyle/>
          <a:p>
            <a:r>
              <a:rPr lang="en-GB" altLang="en-US" sz="2800" dirty="0" smtClean="0"/>
              <a:t>Outgoing from </a:t>
            </a:r>
            <a:r>
              <a:rPr lang="en-GB" altLang="en-US" sz="2800" dirty="0"/>
              <a:t>802.11 to </a:t>
            </a:r>
            <a:r>
              <a:rPr lang="en-GB" altLang="en-US" sz="2800" dirty="0" smtClean="0"/>
              <a:t>3GPP: </a:t>
            </a:r>
            <a:r>
              <a:rPr lang="en-GB" altLang="en-US" sz="2800" dirty="0">
                <a:hlinkClick r:id="rId2"/>
              </a:rPr>
              <a:t>11-16/1101r10</a:t>
            </a:r>
            <a:r>
              <a:rPr lang="en-GB" altLang="en-US" sz="2800" dirty="0" smtClean="0"/>
              <a:t>.  No Response received.</a:t>
            </a:r>
          </a:p>
          <a:p>
            <a:r>
              <a:rPr lang="en-GB" altLang="en-US" sz="2800" dirty="0" smtClean="0"/>
              <a:t>Outgoing from 802 </a:t>
            </a:r>
            <a:r>
              <a:rPr lang="en-GB" altLang="en-US" sz="2800" dirty="0"/>
              <a:t>to 3GPP: </a:t>
            </a:r>
            <a:r>
              <a:rPr lang="en-GB" altLang="en-US" sz="2800" dirty="0">
                <a:hlinkClick r:id="rId3"/>
              </a:rPr>
              <a:t>https://</a:t>
            </a:r>
            <a:r>
              <a:rPr lang="en-GB" altLang="en-US" sz="2800" dirty="0" smtClean="0">
                <a:hlinkClick r:id="rId3"/>
              </a:rPr>
              <a:t>mentor.ieee.org/802-ec/dcn/16/ec-16-0158-00-00EC-final-liaison-1-to-pcg-from-802.pdf</a:t>
            </a:r>
            <a:r>
              <a:rPr lang="en-GB" altLang="en-US" sz="2800" dirty="0" smtClean="0"/>
              <a:t>.  </a:t>
            </a:r>
          </a:p>
          <a:p>
            <a:pPr lvl="1"/>
            <a:r>
              <a:rPr lang="en-GB" altLang="en-US" sz="2800" dirty="0" smtClean="0"/>
              <a:t>Response</a:t>
            </a:r>
            <a:r>
              <a:rPr lang="en-GB" altLang="en-US" sz="2800" dirty="0"/>
              <a:t>: </a:t>
            </a:r>
            <a:r>
              <a:rPr lang="en-GB" altLang="en-US" sz="2800" dirty="0">
                <a:hlinkClick r:id="rId4"/>
              </a:rPr>
              <a:t>http://</a:t>
            </a:r>
            <a:r>
              <a:rPr lang="en-GB" altLang="en-US" sz="2800" dirty="0" smtClean="0">
                <a:hlinkClick r:id="rId4"/>
              </a:rPr>
              <a:t>www.ieee802.org/secmail/msg20609.html</a:t>
            </a:r>
            <a:r>
              <a:rPr lang="en-GB" altLang="en-US" sz="2800" dirty="0" smtClean="0"/>
              <a:t> </a:t>
            </a:r>
          </a:p>
          <a:p>
            <a:pPr lvl="1"/>
            <a:r>
              <a:rPr lang="en-GB" altLang="en-US" sz="2800" dirty="0" smtClean="0"/>
              <a:t>Assigned to AANI for information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M2.3.1 Summary of Liaisons - Incoming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72000"/>
          </a:xfrm>
        </p:spPr>
        <p:txBody>
          <a:bodyPr/>
          <a:lstStyle/>
          <a:p>
            <a:r>
              <a:rPr lang="en-GB" altLang="en-US" sz="2000" dirty="0" smtClean="0"/>
              <a:t>Old</a:t>
            </a:r>
          </a:p>
          <a:p>
            <a:pPr lvl="1"/>
            <a:r>
              <a:rPr lang="en-GB" sz="1800" dirty="0" smtClean="0"/>
              <a:t>From 3GPP RAN4 on RSSI test case </a:t>
            </a:r>
            <a:r>
              <a:rPr lang="en-GB" sz="1800" u="sng" dirty="0" smtClean="0">
                <a:hlinkClick r:id="rId2"/>
              </a:rPr>
              <a:t>https://mentor.ieee.org/802.11/dcn/16/11-16-0772-00-0000-liaison-from-3gpp-ran4-on-rssi-test-cases.doc</a:t>
            </a:r>
            <a:endParaRPr lang="en-GB" sz="1800" dirty="0" smtClean="0"/>
          </a:p>
          <a:p>
            <a:pPr lvl="2"/>
            <a:r>
              <a:rPr lang="en-GB" dirty="0" smtClean="0"/>
              <a:t>Action: Peter </a:t>
            </a:r>
            <a:r>
              <a:rPr lang="en-GB" dirty="0" err="1" smtClean="0"/>
              <a:t>Ecclesine</a:t>
            </a:r>
            <a:r>
              <a:rPr lang="en-GB" dirty="0" smtClean="0"/>
              <a:t> </a:t>
            </a:r>
            <a:r>
              <a:rPr lang="en-GB" dirty="0" smtClean="0"/>
              <a:t>will generate a liaison response</a:t>
            </a:r>
            <a:endParaRPr lang="en-GB" altLang="en-US" dirty="0" smtClean="0"/>
          </a:p>
          <a:p>
            <a:r>
              <a:rPr lang="en-GB" altLang="en-US" sz="2000" dirty="0" smtClean="0"/>
              <a:t>New</a:t>
            </a:r>
          </a:p>
          <a:p>
            <a:pPr lvl="1"/>
            <a:r>
              <a:rPr lang="en-GB" sz="1800" dirty="0" smtClean="0"/>
              <a:t>From 3GPP RAN2 on Estimated WLAN Throughput </a:t>
            </a:r>
            <a:r>
              <a:rPr lang="en-GB" sz="1800" dirty="0" smtClean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mentor.ieee.org/802.11/dcn/16/11-16-1384-00-0000-liaison-from-3gpp-ran2-on-estimated-throughput.doc</a:t>
            </a:r>
            <a:endParaRPr lang="en-GB" sz="1800" dirty="0" smtClean="0"/>
          </a:p>
          <a:p>
            <a:pPr lvl="2"/>
            <a:r>
              <a:rPr lang="en-GB" sz="1600" dirty="0" smtClean="0"/>
              <a:t>Call for a volunteer to consider generating a response</a:t>
            </a:r>
            <a:endParaRPr lang="en-GB" sz="1600" dirty="0" smtClean="0"/>
          </a:p>
          <a:p>
            <a:pPr lvl="1"/>
            <a:r>
              <a:rPr lang="en-GB" sz="1800" dirty="0" smtClean="0"/>
              <a:t>From 3GPP RAN4 on RTT accuracy </a:t>
            </a:r>
            <a:r>
              <a:rPr lang="en-GB" sz="1800" u="sng" dirty="0" smtClean="0">
                <a:hlinkClick r:id="rId4"/>
              </a:rPr>
              <a:t>https://mentor.ieee.org/802.11/dcn/16/11-16-1338-00-0000-liaison-from-3gpp-ran4-on-rtt-measurement-accuracy.doc</a:t>
            </a:r>
            <a:endParaRPr lang="en-GB" sz="1800" dirty="0" smtClean="0"/>
          </a:p>
          <a:p>
            <a:pPr lvl="2"/>
            <a:r>
              <a:rPr lang="en-GB" dirty="0" smtClean="0"/>
              <a:t>Assigned to </a:t>
            </a:r>
            <a:r>
              <a:rPr lang="en-GB" dirty="0" err="1" smtClean="0"/>
              <a:t>TGaz</a:t>
            </a:r>
            <a:endParaRPr lang="en-GB" dirty="0" smtClean="0"/>
          </a:p>
          <a:p>
            <a:pPr lvl="1"/>
            <a:r>
              <a:rPr lang="en-GB" sz="1800" dirty="0" smtClean="0"/>
              <a:t>LS on LAA </a:t>
            </a:r>
            <a:r>
              <a:rPr lang="en-GB" sz="1800" u="sng" dirty="0" smtClean="0">
                <a:hlinkClick r:id="rId5"/>
              </a:rPr>
              <a:t>https://mentor.ieee.org/802.11/dcn/16/11-16-1343-00-0000-liaison-from-3gpp-ran1-on-laa.doc</a:t>
            </a:r>
            <a:endParaRPr lang="en-GB" sz="1800" dirty="0" smtClean="0"/>
          </a:p>
          <a:p>
            <a:pPr lvl="2"/>
            <a:r>
              <a:rPr lang="en-GB" dirty="0" smtClean="0"/>
              <a:t>Assigned to PDED</a:t>
            </a:r>
            <a:endParaRPr lang="en-GB" altLang="en-US" sz="1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284892"/>
              </p:ext>
            </p:extLst>
          </p:nvPr>
        </p:nvGraphicFramePr>
        <p:xfrm>
          <a:off x="696912" y="1752600"/>
          <a:ext cx="8042519" cy="2819402"/>
        </p:xfrm>
        <a:graphic>
          <a:graphicData uri="http://schemas.openxmlformats.org/drawingml/2006/table">
            <a:tbl>
              <a:tblPr/>
              <a:tblGrid>
                <a:gridCol w="2262382"/>
                <a:gridCol w="5780137"/>
              </a:tblGrid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https://mentor.ieee.org/802.11/dcn/11-16-1292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https://mentor.ieee.org/802.11/dcn/11-16-1293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https://mentor.ieee.org/802.11/dcn/11-16-1311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57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https://mentor.ieee.org/802.11/dcn/11-16-1327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575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4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https://mentor.ieee.org/802.11/dcn/11-16-1312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https://mentor.ieee.org/802.11/dcn/11-16-1330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https://mentor.ieee.org/802.11/dcn/11-16-1294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https://mentor.ieee.org/802.11/dcn/11-16-1313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https://mentor.ieee.org/802.11/dcn/11-16-1314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Current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https://mentor.ieee.org/802.11/dcn/11-16-</a:t>
                      </a:r>
                      <a:endParaRPr lang="en-GB" sz="14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043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https://mentor.ieee.org/802.11/dcn/11-16-1107</a:t>
                      </a:r>
                      <a:endParaRPr lang="en-GB" sz="14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 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 &amp; ARC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 smtClean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 2016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Sept Standards Board – approved PAR extensions</a:t>
            </a:r>
          </a:p>
          <a:p>
            <a:pPr lvl="2"/>
            <a:r>
              <a:rPr lang="en-GB" altLang="en-US" dirty="0"/>
              <a:t>P802.11 (revision mc</a:t>
            </a:r>
            <a:r>
              <a:rPr lang="en-GB" altLang="en-US" dirty="0" smtClean="0"/>
              <a:t>)</a:t>
            </a:r>
            <a:endParaRPr lang="en-GB" altLang="en-US" dirty="0"/>
          </a:p>
          <a:p>
            <a:pPr lvl="2"/>
            <a:r>
              <a:rPr lang="en-GB" altLang="en-US" dirty="0"/>
              <a:t>P802.11ah</a:t>
            </a:r>
          </a:p>
          <a:p>
            <a:pPr lvl="2"/>
            <a:r>
              <a:rPr lang="en-GB" altLang="en-US" dirty="0"/>
              <a:t>P802.11ai</a:t>
            </a:r>
          </a:p>
          <a:p>
            <a:pPr lvl="2"/>
            <a:r>
              <a:rPr lang="en-GB" altLang="en-US" dirty="0"/>
              <a:t>P802.11aj</a:t>
            </a:r>
          </a:p>
          <a:p>
            <a:pPr lvl="2"/>
            <a:r>
              <a:rPr lang="en-GB" altLang="en-US" dirty="0"/>
              <a:t>P802.11ak</a:t>
            </a:r>
          </a:p>
          <a:p>
            <a:pPr lvl="2"/>
            <a:r>
              <a:rPr lang="en-GB" altLang="en-US" dirty="0"/>
              <a:t>P802.11aq</a:t>
            </a:r>
            <a:endParaRPr lang="en-GB" altLang="en-US" dirty="0" smtClean="0"/>
          </a:p>
          <a:p>
            <a:r>
              <a:rPr lang="en-GB" altLang="en-US" dirty="0" smtClean="0"/>
              <a:t>Oct 4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EC (see doc 11-16/1289r1) - approved:</a:t>
            </a:r>
          </a:p>
          <a:p>
            <a:pPr lvl="1"/>
            <a:r>
              <a:rPr lang="en-GB" altLang="en-US" dirty="0" smtClean="0"/>
              <a:t>802.11REVmc liaison to ISO/IEC JTC1/SC6</a:t>
            </a:r>
          </a:p>
          <a:p>
            <a:pPr lvl="1"/>
            <a:r>
              <a:rPr lang="en-GB" altLang="en-US" dirty="0" smtClean="0"/>
              <a:t>802.11aq to sponsor ballot</a:t>
            </a:r>
          </a:p>
          <a:p>
            <a:pPr lvl="1"/>
            <a:r>
              <a:rPr lang="en-GB" altLang="en-US" dirty="0" smtClean="0"/>
              <a:t>802.11mc, 802.11ai, 802.11ah to </a:t>
            </a:r>
            <a:r>
              <a:rPr lang="en-GB" altLang="en-US" dirty="0" err="1" smtClean="0"/>
              <a:t>RevCom</a:t>
            </a:r>
            <a:endParaRPr lang="en-GB" alt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92472</TotalTime>
  <Words>1844</Words>
  <Application>Microsoft Office PowerPoint</Application>
  <PresentationFormat>On-screen Show (4:3)</PresentationFormat>
  <Paragraphs>711</Paragraphs>
  <Slides>25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September 2016</vt:lpstr>
      <vt:lpstr>Introduction</vt:lpstr>
      <vt:lpstr>M1.3 Meeting Decorum</vt:lpstr>
      <vt:lpstr>M2.3.1 Summary of Liaisons - Outgoing</vt:lpstr>
      <vt:lpstr>M2.3.1 Summary of Liaisons - Incoming</vt:lpstr>
      <vt:lpstr>M3.1 802.11 Working Group Session Documents</vt:lpstr>
      <vt:lpstr>M3.2 Joint meetings and Reciprocal Credit</vt:lpstr>
      <vt:lpstr>M3.10 802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– Nov Session</vt:lpstr>
      <vt:lpstr>IEEE 802.11 Revisions</vt:lpstr>
      <vt:lpstr>IEEE 802.11 Standards Pipeline</vt:lpstr>
      <vt:lpstr>M4.1.5 Summary of ballots and comment collections</vt:lpstr>
      <vt:lpstr>M4.1.5 – P802.11aq comment resolution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AdrianX</cp:lastModifiedBy>
  <cp:revision>1754</cp:revision>
  <cp:lastPrinted>1998-02-10T13:28:06Z</cp:lastPrinted>
  <dcterms:created xsi:type="dcterms:W3CDTF">1998-02-10T13:07:52Z</dcterms:created>
  <dcterms:modified xsi:type="dcterms:W3CDTF">2016-11-07T00:53:07Z</dcterms:modified>
  <cp:category>Adrian Stephens, Intel Corporation</cp:category>
</cp:coreProperties>
</file>