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6" r:id="rId2"/>
    <p:sldId id="285" r:id="rId3"/>
    <p:sldId id="284" r:id="rId4"/>
    <p:sldId id="277" r:id="rId5"/>
    <p:sldId id="283" r:id="rId6"/>
    <p:sldId id="282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8849" autoAdjust="0"/>
  </p:normalViewPr>
  <p:slideViewPr>
    <p:cSldViewPr>
      <p:cViewPr>
        <p:scale>
          <a:sx n="90" d="100"/>
          <a:sy n="90" d="100"/>
        </p:scale>
        <p:origin x="-99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100" y="15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802.11-16/01285r0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38CC2637-1985-412C-994C-3901D4FC1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155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15156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2248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802.11-16/01285r0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972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C4CDFAE-F895-48F6-BF6B-C54B41AC9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9728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729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0681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13337" cy="215444"/>
          </a:xfrm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 smtClean="0"/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6586" y="9000621"/>
            <a:ext cx="2456122" cy="184666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 Corporation</a:t>
            </a:r>
            <a:endParaRPr lang="en-US" smtClean="0"/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802.11-16/01285r0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73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802.11-16/01285r0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13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13337" cy="215444"/>
          </a:xfrm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 smtClean="0"/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6586" y="9000621"/>
            <a:ext cx="2456122" cy="184666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 Corporation</a:t>
            </a:r>
            <a:endParaRPr lang="en-US" smtClean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261184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 smtClean="0"/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 Corporation</a:t>
            </a:r>
            <a:endParaRPr lang="en-US" smtClean="0"/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43259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2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FF75A2-6F5B-4D4B-A1CF-EDEEA4E4B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0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EE1C41-13CA-4068-AF87-F2963A445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0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B1EE72-AEBD-4C27-8447-805D14E1A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07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C10F9D-9D4C-4E46-A08D-B0355AB77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14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19CDBFA-76A2-4597-AA38-8543ED035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28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81101DF-3CCF-4DBE-9F6F-C2C8287AA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9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DB990D-5677-42C3-8409-B86316F68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9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E0127D-EA26-47D7-BEDD-43594B1CA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2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C8A6EB5-1BF3-4B79-A25A-A80C2579D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2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3E2874-852B-40F2-A72B-30C3B22A2F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53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B4D0AE-50A3-4374-B97B-94DD77DA9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0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5BC343-D255-4229-A3C1-C2A825309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6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38392" y="6475413"/>
            <a:ext cx="5434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F5DBBF94-17B0-4983-A36A-09B6DE69082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802.11-16/1285r0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LRA@tiac.net" TargetMode="External"/><Relationship Id="rId13" Type="http://schemas.openxmlformats.org/officeDocument/2006/relationships/hyperlink" Target="mailto:nfinn@cisco.com" TargetMode="External"/><Relationship Id="rId18" Type="http://schemas.openxmlformats.org/officeDocument/2006/relationships/hyperlink" Target="mailto:henry@LOGOUT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aasterja@qti.qualcomm.com" TargetMode="External"/><Relationship Id="rId12" Type="http://schemas.openxmlformats.org/officeDocument/2006/relationships/hyperlink" Target="mailto:d3e3e3@gmail.com" TargetMode="External"/><Relationship Id="rId17" Type="http://schemas.openxmlformats.org/officeDocument/2006/relationships/hyperlink" Target="mailto:alex.ashley@hotmail.co.uk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chaochun.wang@mediatek.com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ngho.seok@gmail.com" TargetMode="External"/><Relationship Id="rId11" Type="http://schemas.openxmlformats.org/officeDocument/2006/relationships/hyperlink" Target="mailto:shiwenhe@seu.edu.cn" TargetMode="External"/><Relationship Id="rId5" Type="http://schemas.openxmlformats.org/officeDocument/2006/relationships/hyperlink" Target="mailto:emily.h.qi@intel.com" TargetMode="External"/><Relationship Id="rId15" Type="http://schemas.openxmlformats.org/officeDocument/2006/relationships/hyperlink" Target="mailto:carlos.cordeiro@intel.com" TargetMode="External"/><Relationship Id="rId10" Type="http://schemas.openxmlformats.org/officeDocument/2006/relationships/hyperlink" Target="mailto:jiamin.chen@mail01.huawei.com" TargetMode="External"/><Relationship Id="rId19" Type="http://schemas.openxmlformats.org/officeDocument/2006/relationships/hyperlink" Target="mailto:pecclesi@cisco.com" TargetMode="External"/><Relationship Id="rId4" Type="http://schemas.openxmlformats.org/officeDocument/2006/relationships/hyperlink" Target="mailto:edward.ks.au@huawei.com" TargetMode="External"/><Relationship Id="rId9" Type="http://schemas.openxmlformats.org/officeDocument/2006/relationships/hyperlink" Target="mailto:Ping.FANG@huawei.com" TargetMode="External"/><Relationship Id="rId14" Type="http://schemas.openxmlformats.org/officeDocument/2006/relationships/hyperlink" Target="mailto:robert.stacey@intel.co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(Sept ‘16)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2016-09-15</a:t>
            </a:r>
            <a:endParaRPr lang="en-US" sz="2000" b="0" dirty="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178059"/>
              </p:ext>
            </p:extLst>
          </p:nvPr>
        </p:nvGraphicFramePr>
        <p:xfrm>
          <a:off x="530225" y="2506663"/>
          <a:ext cx="7847013" cy="255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Document" r:id="rId4" imgW="8593900" imgH="2812386" progId="Word.Document.8">
                  <p:embed/>
                </p:oleObj>
              </mc:Choice>
              <mc:Fallback>
                <p:oleObj name="Document" r:id="rId4" imgW="8593900" imgH="28123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506663"/>
                        <a:ext cx="7847013" cy="2557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Robert Stacey, Intel Corporation</a:t>
            </a:r>
            <a:endParaRPr lang="en-US" smtClean="0"/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5795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20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Adrian Stephens gave an overview of the publication process as </a:t>
            </a:r>
            <a:r>
              <a:rPr lang="en-US" dirty="0" err="1" smtClean="0"/>
              <a:t>REVmc</a:t>
            </a:r>
            <a:r>
              <a:rPr lang="en-US" dirty="0" smtClean="0"/>
              <a:t>, </a:t>
            </a:r>
            <a:r>
              <a:rPr lang="en-US" dirty="0" err="1" smtClean="0"/>
              <a:t>TGai</a:t>
            </a:r>
            <a:r>
              <a:rPr lang="en-US" dirty="0" smtClean="0"/>
              <a:t> and </a:t>
            </a:r>
            <a:r>
              <a:rPr lang="en-US" dirty="0" err="1" smtClean="0"/>
              <a:t>TGah</a:t>
            </a:r>
            <a:r>
              <a:rPr lang="en-US" dirty="0" smtClean="0"/>
              <a:t> </a:t>
            </a:r>
            <a:r>
              <a:rPr lang="en-US" dirty="0" smtClean="0"/>
              <a:t>near </a:t>
            </a:r>
            <a:r>
              <a:rPr lang="en-US" dirty="0" smtClean="0"/>
              <a:t>publication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CDBFA-76A2-4597-AA38-8543ED035B5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31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and </a:t>
            </a:r>
            <a:r>
              <a:rPr lang="en-US" dirty="0" err="1" smtClean="0"/>
              <a:t>TGah</a:t>
            </a:r>
            <a:r>
              <a:rPr lang="en-US" dirty="0" smtClean="0"/>
              <a:t> amendment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dirty="0" smtClean="0"/>
              <a:t>The group discussed changing the amendment order of </a:t>
            </a:r>
            <a:r>
              <a:rPr lang="en-US" sz="2000" dirty="0" err="1" smtClean="0"/>
              <a:t>TGai</a:t>
            </a:r>
            <a:r>
              <a:rPr lang="en-US" sz="2000" dirty="0" smtClean="0"/>
              <a:t> and </a:t>
            </a:r>
            <a:r>
              <a:rPr lang="en-US" sz="2000" dirty="0" err="1" smtClean="0"/>
              <a:t>TGah</a:t>
            </a:r>
            <a:endParaRPr lang="en-US" sz="2000" dirty="0" smtClean="0"/>
          </a:p>
          <a:p>
            <a:r>
              <a:rPr lang="en-US" sz="2000" dirty="0" err="1" smtClean="0"/>
              <a:t>TGai</a:t>
            </a:r>
            <a:r>
              <a:rPr lang="en-US" sz="2000" dirty="0" smtClean="0"/>
              <a:t> chair:</a:t>
            </a:r>
          </a:p>
          <a:p>
            <a:pPr lvl="1"/>
            <a:r>
              <a:rPr lang="en-US" sz="1800" dirty="0" smtClean="0"/>
              <a:t>No real technical changes from comments of the last round</a:t>
            </a:r>
          </a:p>
          <a:p>
            <a:r>
              <a:rPr lang="en-US" sz="2000" dirty="0" smtClean="0"/>
              <a:t>Might get a lot of comments in next round because of the attention given to security issue</a:t>
            </a:r>
          </a:p>
          <a:p>
            <a:r>
              <a:rPr lang="en-US" sz="2000" dirty="0" smtClean="0"/>
              <a:t>Risk of errors is high if we reverse the order</a:t>
            </a:r>
          </a:p>
          <a:p>
            <a:r>
              <a:rPr lang="en-US" sz="2000" dirty="0" smtClean="0"/>
              <a:t>Changing the order has technical implication:</a:t>
            </a:r>
          </a:p>
          <a:p>
            <a:pPr lvl="1"/>
            <a:r>
              <a:rPr lang="en-US" sz="1800" dirty="0" smtClean="0"/>
              <a:t>Will someone build a FILS S1G STA?</a:t>
            </a:r>
          </a:p>
          <a:p>
            <a:r>
              <a:rPr lang="en-US" sz="2000" dirty="0" smtClean="0"/>
              <a:t>Dan Harkins has 4 pages of changes to </a:t>
            </a:r>
            <a:r>
              <a:rPr lang="en-US" sz="2000" dirty="0" err="1" smtClean="0"/>
              <a:t>TGai</a:t>
            </a:r>
            <a:endParaRPr lang="en-US" sz="2000" dirty="0" smtClean="0"/>
          </a:p>
          <a:p>
            <a:pPr lvl="1"/>
            <a:r>
              <a:rPr lang="en-US" sz="1800" dirty="0" smtClean="0"/>
              <a:t>Remove security feature. Does not seem to be an objection to this.</a:t>
            </a:r>
          </a:p>
          <a:p>
            <a:r>
              <a:rPr lang="en-US" sz="2000" dirty="0" smtClean="0"/>
              <a:t>No objection to keeping current order</a:t>
            </a:r>
          </a:p>
          <a:p>
            <a:r>
              <a:rPr lang="en-US" sz="2000" dirty="0" smtClean="0"/>
              <a:t>The group accepts the risk of </a:t>
            </a:r>
            <a:r>
              <a:rPr lang="en-US" sz="2000" dirty="0" err="1" smtClean="0"/>
              <a:t>TGai</a:t>
            </a:r>
            <a:r>
              <a:rPr lang="en-US" sz="2000" dirty="0" smtClean="0"/>
              <a:t> pushing out </a:t>
            </a:r>
            <a:r>
              <a:rPr lang="en-US" sz="2000" dirty="0" err="1" smtClean="0"/>
              <a:t>TGah</a:t>
            </a:r>
            <a:r>
              <a:rPr lang="en-US" sz="2000" dirty="0" smtClean="0"/>
              <a:t> publication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81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r>
              <a:rPr lang="en-US" sz="1600" dirty="0" smtClean="0"/>
              <a:t>, Edward Au – </a:t>
            </a:r>
            <a:r>
              <a:rPr lang="en-US" sz="1600" b="0" u="sng" dirty="0">
                <a:hlinkClick r:id="rId4"/>
              </a:rPr>
              <a:t>edward.ks.au@huawei.com</a:t>
            </a:r>
            <a:r>
              <a:rPr lang="en-US" sz="1600" dirty="0" smtClean="0"/>
              <a:t>, Emily Qi – </a:t>
            </a:r>
            <a:r>
              <a:rPr lang="en-US" sz="1600" b="0" dirty="0" smtClean="0">
                <a:hlinkClick r:id="rId5"/>
              </a:rPr>
              <a:t>emily.h.qi@intel.com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Yongho Seok </a:t>
            </a:r>
            <a:r>
              <a:rPr lang="en-US" sz="1600" b="0" dirty="0" smtClean="0">
                <a:hlinkClick r:id="rId6"/>
              </a:rPr>
              <a:t>yongho.seok@gmail.com</a:t>
            </a:r>
            <a:r>
              <a:rPr lang="en-US" sz="1600" b="0" dirty="0" smtClean="0"/>
              <a:t>, 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7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9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10"/>
              </a:rPr>
              <a:t>jiamin.chen@mail01.huawei.com</a:t>
            </a:r>
            <a:r>
              <a:rPr lang="en-US" sz="1600" b="0" dirty="0" smtClean="0"/>
              <a:t> , </a:t>
            </a:r>
            <a:r>
              <a:rPr lang="en-US" sz="1600" dirty="0" err="1" smtClean="0"/>
              <a:t>Shiwen</a:t>
            </a:r>
            <a:r>
              <a:rPr lang="en-US" sz="1600" dirty="0" smtClean="0"/>
              <a:t> </a:t>
            </a:r>
            <a:r>
              <a:rPr lang="en-US" sz="1600" dirty="0"/>
              <a:t>He – </a:t>
            </a:r>
            <a:r>
              <a:rPr lang="en-US" sz="1600" b="0" u="sng" dirty="0">
                <a:hlinkClick r:id="rId11"/>
              </a:rPr>
              <a:t>shiwenhe@seu.edu.cn</a:t>
            </a:r>
            <a:endParaRPr lang="en-US" sz="1600" b="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12"/>
              </a:rPr>
              <a:t>d3e3e3@gmail.com</a:t>
            </a:r>
            <a:r>
              <a:rPr lang="en-US" sz="1600" b="0" dirty="0" smtClean="0"/>
              <a:t>, </a:t>
            </a:r>
            <a:r>
              <a:rPr lang="en-US" sz="1600" dirty="0" smtClean="0"/>
              <a:t>Norm Finn – </a:t>
            </a:r>
            <a:r>
              <a:rPr lang="en-US" sz="1600" b="0" dirty="0" smtClean="0">
                <a:hlinkClick r:id="rId13"/>
              </a:rPr>
              <a:t>nfinn@cisco.com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TGax</a:t>
            </a:r>
            <a:r>
              <a:rPr lang="en-US" sz="1600" b="1" dirty="0" smtClean="0"/>
              <a:t> </a:t>
            </a:r>
            <a:r>
              <a:rPr lang="en-US" sz="1600" b="1" dirty="0"/>
              <a:t>– </a:t>
            </a:r>
            <a:r>
              <a:rPr lang="en-US" sz="1600" b="1" dirty="0" smtClean="0"/>
              <a:t>Robert Stacey </a:t>
            </a:r>
            <a:r>
              <a:rPr lang="en-US" sz="1600" dirty="0" smtClean="0"/>
              <a:t>– </a:t>
            </a:r>
            <a:r>
              <a:rPr lang="en-US" sz="1600" dirty="0">
                <a:hlinkClick r:id="rId14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TGay</a:t>
            </a:r>
            <a:r>
              <a:rPr lang="en-US" sz="1600" b="1" dirty="0" smtClean="0"/>
              <a:t> </a:t>
            </a:r>
            <a:r>
              <a:rPr lang="en-US" sz="1600" b="1" dirty="0"/>
              <a:t>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15"/>
              </a:rPr>
              <a:t>carlos.cordeiro@intel.com</a:t>
            </a:r>
            <a:r>
              <a:rPr lang="en-US" sz="1600" dirty="0"/>
              <a:t> 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TGaz</a:t>
            </a:r>
            <a:r>
              <a:rPr lang="en-US" sz="1600" b="1" dirty="0" smtClean="0"/>
              <a:t> – Chao Chun Wang </a:t>
            </a:r>
            <a:r>
              <a:rPr lang="en-US" sz="1600" dirty="0"/>
              <a:t>– </a:t>
            </a:r>
            <a:r>
              <a:rPr lang="en-US" sz="1600" dirty="0" smtClean="0">
                <a:hlinkClick r:id="rId16"/>
              </a:rPr>
              <a:t>chaochun.wang@mediatek.com</a:t>
            </a:r>
            <a:r>
              <a:rPr lang="en-US" sz="1600" dirty="0" smtClean="0"/>
              <a:t> 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Emeritus:</a:t>
            </a:r>
          </a:p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 smtClean="0">
                <a:hlinkClick r:id="rId17"/>
              </a:rPr>
              <a:t>alex.ashley@hotmail.co.uk</a:t>
            </a:r>
            <a:endParaRPr lang="en-US" sz="1400" dirty="0" smtClean="0"/>
          </a:p>
          <a:p>
            <a:pPr lvl="1"/>
            <a:r>
              <a:rPr lang="en-US" sz="1400" dirty="0" err="1" smtClean="0"/>
              <a:t>TGac</a:t>
            </a:r>
            <a:r>
              <a:rPr lang="en-US" sz="1400" dirty="0" smtClean="0"/>
              <a:t> – Robert Stacey – </a:t>
            </a:r>
            <a:r>
              <a:rPr lang="en-US" sz="1400" dirty="0" smtClean="0">
                <a:hlinkClick r:id="rId14"/>
              </a:rPr>
              <a:t>robert.stacey@intel.com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Cordeiro – </a:t>
            </a:r>
            <a:r>
              <a:rPr lang="en-US" sz="1400" dirty="0">
                <a:hlinkClick r:id="rId15"/>
              </a:rPr>
              <a:t>carlos.cordeiro@intel.com</a:t>
            </a:r>
            <a:r>
              <a:rPr lang="en-US" sz="1400" dirty="0"/>
              <a:t> 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TGae</a:t>
            </a:r>
            <a:r>
              <a:rPr lang="en-US" sz="1400" dirty="0" smtClean="0"/>
              <a:t> – Henry </a:t>
            </a:r>
            <a:r>
              <a:rPr lang="en-US" sz="1400" dirty="0" err="1" smtClean="0"/>
              <a:t>Ptasinski</a:t>
            </a:r>
            <a:r>
              <a:rPr lang="en-US" sz="1400" dirty="0" smtClean="0"/>
              <a:t> – </a:t>
            </a:r>
            <a:r>
              <a:rPr lang="en-US" sz="1400" dirty="0" smtClean="0">
                <a:hlinkClick r:id="rId18"/>
              </a:rPr>
              <a:t>henry@LOGOUT.COM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TGaf</a:t>
            </a:r>
            <a:r>
              <a:rPr lang="en-US" sz="1400" dirty="0" smtClean="0"/>
              <a:t> – Peter Ecclesine – </a:t>
            </a:r>
            <a:r>
              <a:rPr lang="en-US" sz="1400" dirty="0" smtClean="0">
                <a:hlinkClick r:id="rId19"/>
              </a:rPr>
              <a:t>pecclesi@cisco.com</a:t>
            </a:r>
            <a:r>
              <a:rPr lang="en-US" sz="1400" dirty="0" smtClean="0"/>
              <a:t> </a:t>
            </a:r>
            <a:endParaRPr lang="en-US" sz="1400" dirty="0"/>
          </a:p>
          <a:p>
            <a:pPr lvl="1"/>
            <a:r>
              <a:rPr lang="en-US" sz="1400" dirty="0" err="1" smtClean="0"/>
              <a:t>TGaq</a:t>
            </a:r>
            <a:r>
              <a:rPr lang="en-US" sz="1400" dirty="0" smtClean="0"/>
              <a:t> </a:t>
            </a:r>
            <a:r>
              <a:rPr lang="en-US" sz="1400" dirty="0"/>
              <a:t>– </a:t>
            </a:r>
            <a:r>
              <a:rPr lang="en-US" sz="1400" dirty="0" smtClean="0"/>
              <a:t>Dan Gal </a:t>
            </a:r>
            <a:r>
              <a:rPr lang="en-US" sz="1400" dirty="0"/>
              <a:t>– </a:t>
            </a:r>
            <a:r>
              <a:rPr lang="en-US" sz="1400" dirty="0" smtClean="0"/>
              <a:t> </a:t>
            </a:r>
            <a:r>
              <a:rPr lang="en-US" sz="1400" dirty="0" smtClean="0">
                <a:hlinkClick r:id="rId20"/>
              </a:rPr>
              <a:t>ddrgal@gmail.com</a:t>
            </a:r>
            <a:r>
              <a:rPr lang="en-US" sz="1400" dirty="0" smtClean="0"/>
              <a:t> </a:t>
            </a:r>
          </a:p>
          <a:p>
            <a:pPr lvl="1"/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Robert Stacey, Intel Corporation</a:t>
            </a:r>
            <a:endParaRPr lang="en-US" smtClean="0"/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411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/>
          </p:nvPr>
        </p:nvGraphicFramePr>
        <p:xfrm>
          <a:off x="914400" y="2398816"/>
          <a:ext cx="7772400" cy="3757822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734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- 3650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- 627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- 288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- 317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Sept 2016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In July 2016, Editors changed the running order and will revisit in Mar 2017,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7086600" y="767085"/>
            <a:ext cx="19812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Robert Stacey, Intel Corporation</a:t>
            </a:r>
            <a:endParaRPr lang="en-US" smtClean="0"/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488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738664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400" dirty="0"/>
              <a:t>Most current doc shaded green.</a:t>
            </a:r>
            <a:endParaRPr lang="en-US" sz="1400" b="1" dirty="0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253736"/>
              </p:ext>
            </p:extLst>
          </p:nvPr>
        </p:nvGraphicFramePr>
        <p:xfrm>
          <a:off x="457200" y="1844040"/>
          <a:ext cx="8262379" cy="409956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457200"/>
                <a:gridCol w="381000"/>
                <a:gridCol w="304800"/>
                <a:gridCol w="381000"/>
                <a:gridCol w="381000"/>
                <a:gridCol w="381000"/>
                <a:gridCol w="304800"/>
                <a:gridCol w="304800"/>
                <a:gridCol w="609600"/>
                <a:gridCol w="457200"/>
                <a:gridCol w="457200"/>
                <a:gridCol w="1752600"/>
                <a:gridCol w="1023379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 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rgbClr val="0000CC"/>
                          </a:solidFill>
                        </a:rPr>
                        <a:t>5.4</a:t>
                      </a:r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rgbClr val="0000CC"/>
                          </a:solidFill>
                        </a:rPr>
                        <a:t>6.2</a:t>
                      </a:r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rgbClr val="0000CC"/>
                          </a:solidFill>
                        </a:rPr>
                        <a:t>5.0</a:t>
                      </a:r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rgbClr val="0000CC"/>
                          </a:solidFill>
                        </a:rPr>
                        <a:t>5.0</a:t>
                      </a:r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rgbClr val="0000CC"/>
                          </a:solidFill>
                        </a:rPr>
                        <a:t>6.0</a:t>
                      </a:r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rgbClr val="0000CC"/>
                          </a:solidFill>
                        </a:rPr>
                        <a:t>5.0</a:t>
                      </a:r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rgbClr val="0000CC"/>
                          </a:solidFill>
                        </a:rPr>
                        <a:t>3.0</a:t>
                      </a:r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rgbClr val="0000CC"/>
                          </a:solidFill>
                        </a:rPr>
                        <a:t>1.0</a:t>
                      </a:r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rgbClr val="0000CC"/>
                          </a:solidFill>
                        </a:rPr>
                        <a:t>1.0</a:t>
                      </a:r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1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7386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400" b="1" dirty="0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Sept 2016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Robert Stacey, Intel Corporation</a:t>
            </a:r>
            <a:endParaRPr lang="en-US" dirty="0" smtClean="0"/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747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83683</TotalTime>
  <Words>670</Words>
  <Application>Microsoft Office PowerPoint</Application>
  <PresentationFormat>On-screen Show (4:3)</PresentationFormat>
  <Paragraphs>222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Document</vt:lpstr>
      <vt:lpstr>802.11 WG Editor’s Meeting (Sept ‘16)</vt:lpstr>
      <vt:lpstr>Publication process</vt:lpstr>
      <vt:lpstr>TGai and TGah amendment order</vt:lpstr>
      <vt:lpstr>Volunteer Editor Contacts</vt:lpstr>
      <vt:lpstr>Editor Amendment Ordering</vt:lpstr>
      <vt:lpstr>Draft Development Snapshot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Editor Closing Report</dc:title>
  <dc:creator>dorothy.stanley@hpe.com;Robert Stacey (Intel Corporation)</dc:creator>
  <cp:keywords>September 2016</cp:keywords>
  <cp:lastModifiedBy>Dorothy Stanley</cp:lastModifiedBy>
  <cp:revision>1414</cp:revision>
  <cp:lastPrinted>1998-02-10T13:28:06Z</cp:lastPrinted>
  <dcterms:created xsi:type="dcterms:W3CDTF">1998-02-10T13:07:52Z</dcterms:created>
  <dcterms:modified xsi:type="dcterms:W3CDTF">2016-09-15T20:51:21Z</dcterms:modified>
</cp:coreProperties>
</file>