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5" r:id="rId5"/>
    <p:sldId id="263" r:id="rId6"/>
    <p:sldId id="266" r:id="rId7"/>
    <p:sldId id="267" r:id="rId8"/>
    <p:sldId id="268" r:id="rId9"/>
    <p:sldId id="270" r:id="rId10"/>
    <p:sldId id="269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117" d="100"/>
          <a:sy n="117" d="100"/>
        </p:scale>
        <p:origin x="52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802.11-16/1261r2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PKEX issue in 802.11ai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284401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Man-In-The-Middle attack is an easy fix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dictionary attack is more severe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802.11 has a history of releasing security protocols with flaws– PSK mode, WEP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It is possible to replace PKEX with something that does not suffer from the problems presented here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PKEX is not critical to FILS, it’s optional and it’s still possible exchange “raw” public keys in a manner outside the scope of the standard.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Let’s just get rid of PKEX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588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the PKEX issues.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PKEX Exchange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Intended to allow two parties to exchange a “raw” public key</a:t>
            </a:r>
            <a:r>
              <a:rPr lang="en-GB" dirty="0"/>
              <a:t> </a:t>
            </a:r>
            <a:r>
              <a:rPr lang="en-GB" dirty="0" smtClean="0"/>
              <a:t>for use with FILS public key authentication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Uses a password to authenticate the exchange and encrypt the exchanged public keys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549275"/>
            <a:ext cx="7770813" cy="58261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  <a:cs typeface="MS Gothic" charset="-128"/>
              </a:rPr>
              <a:t>PKEX </a:t>
            </a:r>
            <a:r>
              <a:rPr lang="en-US" altLang="en-US" dirty="0" smtClean="0">
                <a:ea typeface="ＭＳ Ｐゴシック" charset="-128"/>
                <a:cs typeface="MS Gothic" charset="-128"/>
              </a:rPr>
              <a:t>Exchange</a:t>
            </a:r>
            <a:endParaRPr lang="en-US" altLang="en-US" dirty="0">
              <a:ea typeface="ＭＳ Ｐゴシック" charset="-128"/>
              <a:cs typeface="MS Gothic" charset="-128"/>
            </a:endParaRP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latin typeface="Arial" charset="0"/>
              </a:rPr>
              <a:t>Slide </a:t>
            </a:r>
            <a:fld id="{85719C31-9EF5-4F43-836D-8A0B2AAED7A9}" type="slidenum">
              <a:rPr lang="en-GB" altLang="en-US" sz="1200">
                <a:solidFill>
                  <a:srgbClr val="000000"/>
                </a:solidFill>
                <a:latin typeface="Arial" charset="0"/>
              </a:rPr>
              <a:pPr/>
              <a:t>4</a:t>
            </a:fld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 typeface="Times New Roman" charset="0"/>
              <a:buNone/>
            </a:pPr>
            <a:r>
              <a:rPr lang="en-GB" altLang="en-US" sz="1200" smtClean="0">
                <a:solidFill>
                  <a:srgbClr val="000000"/>
                </a:solidFill>
                <a:latin typeface="Arial" charset="0"/>
              </a:rPr>
              <a:t>Dan Harkins, HPE</a:t>
            </a:r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08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 typeface="Times New Roman" charset="0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Arial" charset="0"/>
              </a:rPr>
              <a:t>September 2016</a:t>
            </a:r>
            <a:endParaRPr lang="en-GB" altLang="en-US" sz="14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7" name="Straight Arrow Connector 6"/>
          <p:cNvCxnSpPr>
            <a:stCxn id="9" idx="4"/>
          </p:cNvCxnSpPr>
          <p:nvPr/>
        </p:nvCxnSpPr>
        <p:spPr>
          <a:xfrm flipH="1">
            <a:off x="2868613" y="1795463"/>
            <a:ext cx="1333500" cy="76200"/>
          </a:xfrm>
          <a:prstGeom prst="straightConnector1">
            <a:avLst/>
          </a:prstGeom>
          <a:ln w="12700" cmpd="sng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9" idx="4"/>
          </p:cNvCxnSpPr>
          <p:nvPr/>
        </p:nvCxnSpPr>
        <p:spPr>
          <a:xfrm>
            <a:off x="4202113" y="1795463"/>
            <a:ext cx="1333500" cy="76200"/>
          </a:xfrm>
          <a:prstGeom prst="straightConnector1">
            <a:avLst/>
          </a:prstGeom>
          <a:ln w="12700" cmpd="sng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935413" y="1414463"/>
            <a:ext cx="533400" cy="381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2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512" name="Rectangle 96"/>
          <p:cNvSpPr>
            <a:spLocks noChangeArrowheads="1"/>
          </p:cNvSpPr>
          <p:nvPr/>
        </p:nvSpPr>
        <p:spPr bwMode="auto">
          <a:xfrm>
            <a:off x="6238875" y="908050"/>
            <a:ext cx="857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*G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3" name="Rectangle 176"/>
          <p:cNvSpPr>
            <a:spLocks noChangeArrowheads="1"/>
          </p:cNvSpPr>
          <p:nvPr/>
        </p:nvSpPr>
        <p:spPr bwMode="auto">
          <a:xfrm>
            <a:off x="1331913" y="908050"/>
            <a:ext cx="884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1200" dirty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*G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2" name="Straight Connector 11"/>
          <p:cNvCxnSpPr>
            <a:stCxn id="26" idx="2"/>
          </p:cNvCxnSpPr>
          <p:nvPr/>
        </p:nvCxnSpPr>
        <p:spPr>
          <a:xfrm flipH="1">
            <a:off x="2843213" y="1519238"/>
            <a:ext cx="9525" cy="4213225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5" idx="2"/>
          </p:cNvCxnSpPr>
          <p:nvPr/>
        </p:nvCxnSpPr>
        <p:spPr>
          <a:xfrm>
            <a:off x="5618163" y="1501775"/>
            <a:ext cx="33337" cy="4230688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16" name="Rectangle 8"/>
          <p:cNvSpPr>
            <a:spLocks noChangeArrowheads="1"/>
          </p:cNvSpPr>
          <p:nvPr/>
        </p:nvSpPr>
        <p:spPr bwMode="auto">
          <a:xfrm>
            <a:off x="1400175" y="1590675"/>
            <a:ext cx="15160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= F(pw)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H(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= 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+ m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7" name="Rectangle 97"/>
          <p:cNvSpPr>
            <a:spLocks noChangeArrowheads="1"/>
          </p:cNvSpPr>
          <p:nvPr/>
        </p:nvSpPr>
        <p:spPr bwMode="auto">
          <a:xfrm>
            <a:off x="3514725" y="2133600"/>
            <a:ext cx="3874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 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8" name="Rectangle 9"/>
          <p:cNvSpPr>
            <a:spLocks noChangeArrowheads="1"/>
          </p:cNvSpPr>
          <p:nvPr/>
        </p:nvSpPr>
        <p:spPr bwMode="auto">
          <a:xfrm>
            <a:off x="4609306" y="2420938"/>
            <a:ext cx="1970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smtClean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smtClean="0">
                <a:solidFill>
                  <a:schemeClr val="tx1"/>
                </a:solidFill>
                <a:latin typeface="Arial" charset="0"/>
              </a:rPr>
              <a:t>B 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9" name="Rectangle 99"/>
          <p:cNvSpPr>
            <a:spLocks noChangeArrowheads="1"/>
          </p:cNvSpPr>
          <p:nvPr/>
        </p:nvSpPr>
        <p:spPr bwMode="auto">
          <a:xfrm>
            <a:off x="0" y="2644160"/>
            <a:ext cx="3816350" cy="2677656"/>
          </a:xfrm>
          <a:prstGeom prst="rect">
            <a:avLst/>
          </a:prstGeom>
          <a:solidFill>
            <a:schemeClr val="bg1">
              <a:alpha val="7411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C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-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</a:t>
            </a:r>
            <a:endParaRPr lang="en-US" altLang="ja-JP" sz="12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ja-JP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if (min(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 ==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endParaRPr lang="en-US" altLang="ja-JP" sz="1200" baseline="-250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(x, "PKEX Key Confirmation",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            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B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F(S))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else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baseline="-250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(x, "PKEX Key Confirmation",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           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F(S))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= HMAC(k, P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|| P’</a:t>
            </a:r>
            <a:r>
              <a:rPr lang="en-US" altLang="ja-JP" sz="1200" baseline="-25000" dirty="0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||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                     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20" name="Rectangle 100"/>
          <p:cNvSpPr>
            <a:spLocks noChangeArrowheads="1"/>
          </p:cNvSpPr>
          <p:nvPr/>
        </p:nvSpPr>
        <p:spPr bwMode="auto">
          <a:xfrm>
            <a:off x="3575050" y="4840288"/>
            <a:ext cx="1970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b="1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="1" baseline="-25000">
                <a:solidFill>
                  <a:schemeClr val="tx1"/>
                </a:solidFill>
                <a:latin typeface="Arial" charset="0"/>
              </a:rPr>
              <a:t>A</a:t>
            </a:r>
          </a:p>
        </p:txBody>
      </p:sp>
      <p:sp>
        <p:nvSpPr>
          <p:cNvPr id="21521" name="Rectangle 107"/>
          <p:cNvSpPr>
            <a:spLocks noChangeArrowheads="1"/>
          </p:cNvSpPr>
          <p:nvPr/>
        </p:nvSpPr>
        <p:spPr bwMode="auto">
          <a:xfrm>
            <a:off x="611188" y="6092825"/>
            <a:ext cx="7921625" cy="6461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b="1">
                <a:solidFill>
                  <a:schemeClr val="tx1"/>
                </a:solidFill>
                <a:latin typeface="Arial" charset="0"/>
              </a:rPr>
              <a:t>After the exchange:</a:t>
            </a:r>
            <a:br>
              <a:rPr lang="en-US" altLang="en-US" sz="1200" b="1">
                <a:solidFill>
                  <a:schemeClr val="tx1"/>
                </a:solidFill>
                <a:latin typeface="Arial" charset="0"/>
              </a:rPr>
            </a:b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- Alice has Bob’s public key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and has validated its ownership to that of the owner of the shared secret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- Bob has Alice’s public key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and has validated its ownership to that of the owner of the shared secret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38725" y="1196975"/>
            <a:ext cx="1158875" cy="304800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Bob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68538" y="1214438"/>
            <a:ext cx="1169987" cy="304800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Alice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524" name="Rectangle 8"/>
          <p:cNvSpPr>
            <a:spLocks noChangeArrowheads="1"/>
          </p:cNvSpPr>
          <p:nvPr/>
        </p:nvSpPr>
        <p:spPr bwMode="auto">
          <a:xfrm>
            <a:off x="3646488" y="1341438"/>
            <a:ext cx="111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shared secret</a:t>
            </a:r>
            <a:br>
              <a:rPr lang="en-US" altLang="en-US" sz="1200">
                <a:solidFill>
                  <a:schemeClr val="tx1"/>
                </a:solidFill>
                <a:latin typeface="Arial" charset="0"/>
              </a:rPr>
            </a:b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pw</a:t>
            </a:r>
          </a:p>
        </p:txBody>
      </p:sp>
      <p:sp>
        <p:nvSpPr>
          <p:cNvPr id="21525" name="Rectangle 8"/>
          <p:cNvSpPr>
            <a:spLocks noChangeArrowheads="1"/>
          </p:cNvSpPr>
          <p:nvPr/>
        </p:nvSpPr>
        <p:spPr bwMode="auto">
          <a:xfrm>
            <a:off x="5657850" y="1590675"/>
            <a:ext cx="2514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= F(pw)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H(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26" name="Rectangle 99"/>
          <p:cNvSpPr>
            <a:spLocks noChangeArrowheads="1"/>
          </p:cNvSpPr>
          <p:nvPr/>
        </p:nvSpPr>
        <p:spPr bwMode="auto">
          <a:xfrm>
            <a:off x="5656262" y="2667000"/>
            <a:ext cx="3563938" cy="2677656"/>
          </a:xfrm>
          <a:prstGeom prst="rect">
            <a:avLst/>
          </a:prstGeom>
          <a:solidFill>
            <a:schemeClr val="bg1">
              <a:alpha val="7411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C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-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</a:t>
            </a:r>
            <a:endParaRPr lang="en-US" altLang="ja-JP" sz="12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ja-JP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if (min(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 ==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endParaRPr lang="en-US" altLang="ja-JP" sz="1200" baseline="-250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(x, "PKEX Key Confirmation",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br>
              <a:rPr lang="en-US" altLang="ja-JP" sz="1200" dirty="0">
                <a:solidFill>
                  <a:schemeClr val="tx1"/>
                </a:solidFill>
                <a:latin typeface="Arial" charset="0"/>
              </a:rPr>
            </a:b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          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F(S))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else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(x, "PKEX Key Confirmation",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            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F(S)) </a:t>
            </a:r>
            <a:endParaRPr lang="en-US" altLang="ja-JP" sz="12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ja-JP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HMAC(k, 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|| P’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21527" name="Rectangle 100"/>
          <p:cNvSpPr>
            <a:spLocks noChangeArrowheads="1"/>
          </p:cNvSpPr>
          <p:nvPr/>
        </p:nvSpPr>
        <p:spPr bwMode="auto">
          <a:xfrm>
            <a:off x="3575050" y="5199063"/>
            <a:ext cx="1152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b="1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="1" baseline="-25000">
                <a:solidFill>
                  <a:schemeClr val="tx1"/>
                </a:solidFill>
                <a:latin typeface="Arial" charset="0"/>
              </a:rPr>
              <a:t>B</a:t>
            </a:r>
          </a:p>
        </p:txBody>
      </p:sp>
      <p:sp>
        <p:nvSpPr>
          <p:cNvPr id="21528" name="Rectangle 99"/>
          <p:cNvSpPr>
            <a:spLocks noChangeArrowheads="1"/>
          </p:cNvSpPr>
          <p:nvPr/>
        </p:nvSpPr>
        <p:spPr bwMode="auto">
          <a:xfrm>
            <a:off x="395288" y="5589588"/>
            <a:ext cx="3240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Validate </a:t>
            </a:r>
          </a:p>
          <a:p>
            <a:pPr algn="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== HMAC(k,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||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|| mac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|| mac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) </a:t>
            </a:r>
          </a:p>
        </p:txBody>
      </p:sp>
      <p:sp>
        <p:nvSpPr>
          <p:cNvPr id="21529" name="Rectangle 99"/>
          <p:cNvSpPr>
            <a:spLocks noChangeArrowheads="1"/>
          </p:cNvSpPr>
          <p:nvPr/>
        </p:nvSpPr>
        <p:spPr bwMode="auto">
          <a:xfrm>
            <a:off x="4859338" y="558958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Validate </a:t>
            </a:r>
          </a:p>
          <a:p>
            <a:pPr algn="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== HMAC(k,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|| P’</a:t>
            </a:r>
            <a:r>
              <a:rPr lang="en-US" altLang="ja-JP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>
                <a:solidFill>
                  <a:schemeClr val="tx1"/>
                </a:solidFill>
                <a:latin typeface="Arial" charset="0"/>
              </a:rPr>
              <a:t> || mac</a:t>
            </a:r>
            <a:r>
              <a:rPr lang="en-US" altLang="ja-JP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>
                <a:solidFill>
                  <a:schemeClr val="tx1"/>
                </a:solidFill>
                <a:latin typeface="Arial" charset="0"/>
              </a:rPr>
              <a:t>|| mac</a:t>
            </a:r>
            <a:r>
              <a:rPr lang="en-US" altLang="ja-JP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>
                <a:solidFill>
                  <a:schemeClr val="tx1"/>
                </a:solidFill>
                <a:latin typeface="Arial" charset="0"/>
              </a:rPr>
              <a:t>)</a:t>
            </a:r>
            <a:endParaRPr lang="en-US" altLang="en-US" sz="12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828925" y="2427288"/>
            <a:ext cx="2819400" cy="11112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870200" y="2708275"/>
            <a:ext cx="2781300" cy="22225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854325" y="5127625"/>
            <a:ext cx="2808288" cy="19050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2835275" y="5480050"/>
            <a:ext cx="2827338" cy="7938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0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Only truly secure when the same public key is not used in multiple PKEX runs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Running PKEX multiple times with the same public key opens up two attacks: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Off-line dictionary attack to determine the password(s) used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Man-in-the-middle attack to insert an adversary’s public key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Off-line Dictionary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Adversary watches two exchanges in which she knows that the same public key was used both times (let’s say from “Alice”)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 </a:t>
            </a:r>
            <a:r>
              <a:rPr lang="en-US" altLang="en-US" dirty="0" smtClean="0">
                <a:solidFill>
                  <a:schemeClr val="tx1"/>
                </a:solidFill>
              </a:rPr>
              <a:t>= 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(m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altLang="en-US" dirty="0" smtClean="0">
                <a:solidFill>
                  <a:schemeClr val="tx1"/>
                </a:solidFill>
              </a:rPr>
              <a:t>*Pwe1)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(m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altLang="en-US" dirty="0" smtClean="0">
                <a:solidFill>
                  <a:schemeClr val="tx1"/>
                </a:solidFill>
              </a:rPr>
              <a:t>*Pwe2)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Therefore,  adversary knows 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- 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-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 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Adversary can go offline and check all N</a:t>
            </a:r>
            <a:r>
              <a:rPr lang="en-US" altLang="en-US" baseline="30000" dirty="0" smtClean="0">
                <a:solidFill>
                  <a:schemeClr val="tx1"/>
                </a:solidFill>
              </a:rPr>
              <a:t>2</a:t>
            </a:r>
            <a:r>
              <a:rPr lang="en-US" altLang="en-US" dirty="0" smtClean="0">
                <a:solidFill>
                  <a:schemeClr val="tx1"/>
                </a:solidFill>
              </a:rPr>
              <a:t> password combinations where N is number of possible passwords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Birthday paradox makes this an O(N) attack not O(N</a:t>
            </a:r>
            <a:r>
              <a:rPr lang="en-US" altLang="en-US" baseline="30000" dirty="0" smtClean="0">
                <a:solidFill>
                  <a:schemeClr val="tx1"/>
                </a:solidFill>
              </a:rPr>
              <a:t>2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endParaRPr lang="en-US" altLang="en-US" dirty="0">
              <a:solidFill>
                <a:schemeClr val="tx1"/>
              </a:solidFill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500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Off-line Dictionary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If the adversary learns the password after the exchange is over the so what? Keys are exchanged, nothing is subverted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If dictionary attack can be done in real-time though, the exchange can be subverted by inserting the adversary’s public key into the exchange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Dictionary attacks are getting faster and faster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338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Man-in-The-Middle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Adversary knows that the same key is being used a second time (let’s say by “Bob”)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Adversary gets C1, modifies C2 = </a:t>
            </a:r>
            <a:r>
              <a:rPr lang="en-US" altLang="en-US" dirty="0" smtClean="0">
                <a:solidFill>
                  <a:schemeClr val="tx1"/>
                </a:solidFill>
              </a:rPr>
              <a:t>C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>
                <a:solidFill>
                  <a:schemeClr val="tx1"/>
                </a:solidFill>
              </a:rPr>
              <a:t>B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>
                <a:solidFill>
                  <a:schemeClr val="tx1"/>
                </a:solidFill>
              </a:rPr>
              <a:t>B</a:t>
            </a:r>
            <a:r>
              <a:rPr lang="en-US" altLang="en-US" dirty="0" smtClean="0">
                <a:solidFill>
                  <a:schemeClr val="tx1"/>
                </a:solidFill>
              </a:rPr>
              <a:t> by determining 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B </a:t>
            </a:r>
            <a:r>
              <a:rPr lang="en-US" altLang="en-US" dirty="0" smtClean="0">
                <a:solidFill>
                  <a:schemeClr val="tx1"/>
                </a:solidFill>
              </a:rPr>
              <a:t> (knows 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B</a:t>
            </a:r>
            <a:r>
              <a:rPr lang="en-US" altLang="en-US" dirty="0" smtClean="0">
                <a:solidFill>
                  <a:schemeClr val="tx1"/>
                </a:solidFill>
              </a:rPr>
              <a:t>) and inserts adversary’s key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But adversary cannot decrypt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to complete attack because she doesn’t know </a:t>
            </a: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altLang="en-US" baseline="-25000" dirty="0">
                <a:solidFill>
                  <a:schemeClr val="tx1"/>
                </a:solidFill>
              </a:rPr>
              <a:t>A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To determine Q</a:t>
            </a:r>
            <a:r>
              <a:rPr lang="en-US" altLang="en-US" baseline="-25000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, it is necessary to take a discrete logarithm from an unknown root 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An Nth root equation where N is </a:t>
            </a:r>
            <a:r>
              <a:rPr lang="en-US" dirty="0" smtClean="0">
                <a:solidFill>
                  <a:schemeClr val="tx1"/>
                </a:solidFill>
              </a:rPr>
              <a:t>a 256-bit number!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Extremely unlikely this compute power is readily available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But the fix is easy, add the password to the KDF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21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Man-in-The-Middle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There is an easier attack but it requires </a:t>
            </a:r>
            <a:r>
              <a:rPr lang="en-US" i="1" u="sng" dirty="0" smtClean="0"/>
              <a:t>both</a:t>
            </a:r>
            <a:r>
              <a:rPr lang="en-US" dirty="0" smtClean="0"/>
              <a:t> parties to exchange the same key multiple times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There is really no reason why people would do PKEX twice with the same keys– if they exchanged their keys once what’s the point?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Somewhat of a contrived attack, but the fix is the same, add the password to the KDF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001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</TotalTime>
  <Words>841</Words>
  <Application>Microsoft Macintosh PowerPoint</Application>
  <PresentationFormat>On-screen Show (4:3)</PresentationFormat>
  <Paragraphs>147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ＭＳ Ｐゴシック</vt:lpstr>
      <vt:lpstr>Times New Roman</vt:lpstr>
      <vt:lpstr>Arial</vt:lpstr>
      <vt:lpstr>Office Theme</vt:lpstr>
      <vt:lpstr>Document</vt:lpstr>
      <vt:lpstr>PKEX issue in 802.11ai</vt:lpstr>
      <vt:lpstr>Abstract</vt:lpstr>
      <vt:lpstr>PKEX Exchange</vt:lpstr>
      <vt:lpstr>PKEX Exchange</vt:lpstr>
      <vt:lpstr>What’s the Problem?</vt:lpstr>
      <vt:lpstr>Off-line Dictionary Attack</vt:lpstr>
      <vt:lpstr>Off-line Dictionary Attack</vt:lpstr>
      <vt:lpstr>Man-in-The-Middle Attack</vt:lpstr>
      <vt:lpstr>Man-in-The-Middle Attack</vt:lpstr>
      <vt:lpstr>Conclusion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Microsoft Office User</dc:creator>
  <cp:lastModifiedBy>Microsoft Office User</cp:lastModifiedBy>
  <cp:revision>9</cp:revision>
  <cp:lastPrinted>1601-01-01T00:00:00Z</cp:lastPrinted>
  <dcterms:created xsi:type="dcterms:W3CDTF">2016-09-13T10:59:49Z</dcterms:created>
  <dcterms:modified xsi:type="dcterms:W3CDTF">2016-09-13T11:58:32Z</dcterms:modified>
</cp:coreProperties>
</file>