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62" r:id="rId4"/>
    <p:sldId id="265" r:id="rId5"/>
    <p:sldId id="263" r:id="rId6"/>
    <p:sldId id="266" r:id="rId7"/>
    <p:sldId id="267" r:id="rId8"/>
    <p:sldId id="268" r:id="rId9"/>
    <p:sldId id="270" r:id="rId10"/>
    <p:sldId id="269" r:id="rId11"/>
    <p:sldId id="264" r:id="rId1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5" autoAdjust="0"/>
    <p:restoredTop sz="94660"/>
  </p:normalViewPr>
  <p:slideViewPr>
    <p:cSldViewPr>
      <p:cViewPr varScale="1">
        <p:scale>
          <a:sx n="117" d="100"/>
          <a:sy n="117" d="100"/>
        </p:scale>
        <p:origin x="528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802.11-16/1261r0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802.11-16/1261r0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802.11-16/1261r0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802.11-16/1261r0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802.11-16/1261r0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802.11-16/1261r0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802.11-16/1261r0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September 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Dan Harkins, HPE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11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2016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Dan Harkins, HPE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802.11-16/1261r0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Microsoft_Word_97_-_2004_Document1.doc"/><Relationship Id="rId6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PKEX issue in 802.11ai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2016-09-13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6284401"/>
              </p:ext>
            </p:extLst>
          </p:nvPr>
        </p:nvGraphicFramePr>
        <p:xfrm>
          <a:off x="508000" y="2351088"/>
          <a:ext cx="8156575" cy="2354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Document" r:id="rId5" imgW="8255000" imgH="2387600" progId="Word.Document.8">
                  <p:embed/>
                </p:oleObj>
              </mc:Choice>
              <mc:Fallback>
                <p:oleObj name="Document" r:id="rId5" imgW="8255000" imgH="2387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51088"/>
                        <a:ext cx="8156575" cy="2354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The Man-In-The-Middle attack is an easy fix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 dictionary attack is more severe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802.11 has a history of releasing security protocols with flaws– PSK mode, WEP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It is possible to replace PKEX with something that does not suffer from the problems presented here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PKEX is not critical to FILS, it’s optional and it’s still possible exchange “raw” public keys in a manner outside the scope of the standard.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Let’s just get rid of PKEX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9588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11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presentation discusses the PKEX issues.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86512" y="6475413"/>
            <a:ext cx="2255826" cy="180975"/>
          </a:xfrm>
        </p:spPr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PKEX Exchange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Intended to allow two parties to exchange a “raw” public key</a:t>
            </a:r>
            <a:r>
              <a:rPr lang="en-GB" dirty="0"/>
              <a:t> </a:t>
            </a:r>
            <a:r>
              <a:rPr lang="en-GB" dirty="0" smtClean="0"/>
              <a:t>for use with FILS public key authentication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Uses a password to authenticate the exchange and encrypt the exchanged public keys</a:t>
            </a:r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685800" y="549275"/>
            <a:ext cx="7770813" cy="582613"/>
          </a:xfrm>
        </p:spPr>
        <p:txBody>
          <a:bodyPr/>
          <a:lstStyle/>
          <a:p>
            <a:pPr eaLnBrk="1" hangingPunct="1"/>
            <a:r>
              <a:rPr lang="en-US" altLang="en-US" dirty="0">
                <a:ea typeface="ＭＳ Ｐゴシック" charset="-128"/>
                <a:cs typeface="MS Gothic" charset="-128"/>
              </a:rPr>
              <a:t>PKEX </a:t>
            </a:r>
            <a:r>
              <a:rPr lang="en-US" altLang="en-US" dirty="0" smtClean="0">
                <a:ea typeface="ＭＳ Ｐゴシック" charset="-128"/>
                <a:cs typeface="MS Gothic" charset="-128"/>
              </a:rPr>
              <a:t>Exchange</a:t>
            </a:r>
            <a:endParaRPr lang="en-US" altLang="en-US" dirty="0">
              <a:ea typeface="ＭＳ Ｐゴシック" charset="-128"/>
              <a:cs typeface="MS Gothic" charset="-128"/>
            </a:endParaRPr>
          </a:p>
        </p:txBody>
      </p:sp>
      <p:sp>
        <p:nvSpPr>
          <p:cNvPr id="21506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4344988" y="6475413"/>
            <a:ext cx="528637" cy="363537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r>
              <a:rPr lang="en-GB" altLang="en-US" sz="1200">
                <a:solidFill>
                  <a:srgbClr val="000000"/>
                </a:solidFill>
                <a:latin typeface="Arial" charset="0"/>
              </a:rPr>
              <a:t>Slide </a:t>
            </a:r>
            <a:fld id="{85719C31-9EF5-4F43-836D-8A0B2AAED7A9}" type="slidenum">
              <a:rPr lang="en-GB" altLang="en-US" sz="1200">
                <a:solidFill>
                  <a:srgbClr val="000000"/>
                </a:solidFill>
                <a:latin typeface="Arial" charset="0"/>
              </a:rPr>
              <a:pPr/>
              <a:t>4</a:t>
            </a:fld>
            <a:endParaRPr lang="en-GB" altLang="en-US" sz="1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5357813" y="6475413"/>
            <a:ext cx="3184525" cy="1809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buFont typeface="Times New Roman" charset="0"/>
              <a:buNone/>
            </a:pPr>
            <a:r>
              <a:rPr lang="en-GB" altLang="en-US" sz="1200" smtClean="0">
                <a:solidFill>
                  <a:srgbClr val="000000"/>
                </a:solidFill>
                <a:latin typeface="Arial" charset="0"/>
              </a:rPr>
              <a:t>Dan Harkins, HPE</a:t>
            </a:r>
            <a:endParaRPr lang="en-GB" altLang="en-US" sz="120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508" name="Date Placeholder 5"/>
          <p:cNvSpPr>
            <a:spLocks noGrp="1"/>
          </p:cNvSpPr>
          <p:nvPr>
            <p:ph type="dt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buFont typeface="Times New Roman" charset="0"/>
              <a:buNone/>
            </a:pPr>
            <a:r>
              <a:rPr lang="en-US" altLang="en-US" sz="1400" smtClean="0">
                <a:solidFill>
                  <a:srgbClr val="000000"/>
                </a:solidFill>
                <a:latin typeface="Arial" charset="0"/>
              </a:rPr>
              <a:t>September 2016</a:t>
            </a:r>
            <a:endParaRPr lang="en-GB" altLang="en-US" sz="1400">
              <a:solidFill>
                <a:srgbClr val="000000"/>
              </a:solidFill>
              <a:latin typeface="Arial" charset="0"/>
            </a:endParaRPr>
          </a:p>
        </p:txBody>
      </p:sp>
      <p:cxnSp>
        <p:nvCxnSpPr>
          <p:cNvPr id="7" name="Straight Arrow Connector 6"/>
          <p:cNvCxnSpPr>
            <a:stCxn id="9" idx="4"/>
          </p:cNvCxnSpPr>
          <p:nvPr/>
        </p:nvCxnSpPr>
        <p:spPr>
          <a:xfrm flipH="1">
            <a:off x="2868613" y="1795463"/>
            <a:ext cx="1333500" cy="76200"/>
          </a:xfrm>
          <a:prstGeom prst="straightConnector1">
            <a:avLst/>
          </a:prstGeom>
          <a:ln w="12700" cmpd="sng"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9" idx="4"/>
          </p:cNvCxnSpPr>
          <p:nvPr/>
        </p:nvCxnSpPr>
        <p:spPr>
          <a:xfrm>
            <a:off x="4202113" y="1795463"/>
            <a:ext cx="1333500" cy="76200"/>
          </a:xfrm>
          <a:prstGeom prst="straightConnector1">
            <a:avLst/>
          </a:prstGeom>
          <a:ln w="12700" cmpd="sng">
            <a:solidFill>
              <a:schemeClr val="tx1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3935413" y="1414463"/>
            <a:ext cx="533400" cy="381000"/>
          </a:xfrm>
          <a:prstGeom prst="ellipse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sz="12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1512" name="Rectangle 96"/>
          <p:cNvSpPr>
            <a:spLocks noChangeArrowheads="1"/>
          </p:cNvSpPr>
          <p:nvPr/>
        </p:nvSpPr>
        <p:spPr bwMode="auto">
          <a:xfrm>
            <a:off x="6238875" y="908050"/>
            <a:ext cx="8579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s</a:t>
            </a:r>
            <a:r>
              <a:rPr lang="en-US" altLang="en-US" sz="1200" baseline="-25000" dirty="0" err="1">
                <a:solidFill>
                  <a:schemeClr val="tx1"/>
                </a:solidFill>
                <a:latin typeface="Arial" charset="0"/>
              </a:rPr>
              <a:t>B</a:t>
            </a:r>
            <a:endParaRPr lang="en-US" altLang="en-US" sz="1200" dirty="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 = </a:t>
            </a:r>
            <a:r>
              <a:rPr lang="en-US" altLang="en-US" sz="1200" dirty="0" err="1" smtClean="0">
                <a:solidFill>
                  <a:schemeClr val="tx1"/>
                </a:solidFill>
                <a:latin typeface="Arial" charset="0"/>
              </a:rPr>
              <a:t>s</a:t>
            </a:r>
            <a:r>
              <a:rPr lang="en-US" altLang="en-US" sz="1200" baseline="-25000" dirty="0" err="1" smtClean="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*G</a:t>
            </a:r>
            <a:endParaRPr lang="en-US" alt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13" name="Rectangle 176"/>
          <p:cNvSpPr>
            <a:spLocks noChangeArrowheads="1"/>
          </p:cNvSpPr>
          <p:nvPr/>
        </p:nvSpPr>
        <p:spPr bwMode="auto">
          <a:xfrm>
            <a:off x="1331913" y="908050"/>
            <a:ext cx="8842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s</a:t>
            </a:r>
            <a:r>
              <a:rPr lang="en-US" altLang="en-US" sz="1200" baseline="-25000" dirty="0" err="1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/>
            </a:r>
            <a:br>
              <a:rPr lang="en-US" altLang="en-US" sz="1200" dirty="0">
                <a:solidFill>
                  <a:schemeClr val="tx1"/>
                </a:solidFill>
                <a:latin typeface="Arial" charset="0"/>
              </a:rPr>
            </a:b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P</a:t>
            </a: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 = </a:t>
            </a:r>
            <a:r>
              <a:rPr lang="en-US" altLang="en-US" sz="1200" dirty="0" err="1" smtClean="0">
                <a:solidFill>
                  <a:schemeClr val="tx1"/>
                </a:solidFill>
                <a:latin typeface="Arial" charset="0"/>
              </a:rPr>
              <a:t>s</a:t>
            </a:r>
            <a:r>
              <a:rPr lang="en-US" altLang="en-US" sz="1200" baseline="-25000" dirty="0" err="1" smtClean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*G</a:t>
            </a:r>
            <a:endParaRPr lang="en-US" altLang="en-US" sz="1200" dirty="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2" name="Straight Connector 11"/>
          <p:cNvCxnSpPr>
            <a:stCxn id="26" idx="2"/>
          </p:cNvCxnSpPr>
          <p:nvPr/>
        </p:nvCxnSpPr>
        <p:spPr>
          <a:xfrm flipH="1">
            <a:off x="2843213" y="1519238"/>
            <a:ext cx="9525" cy="4213225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25" idx="2"/>
          </p:cNvCxnSpPr>
          <p:nvPr/>
        </p:nvCxnSpPr>
        <p:spPr>
          <a:xfrm>
            <a:off x="5618163" y="1501775"/>
            <a:ext cx="33337" cy="4230688"/>
          </a:xfrm>
          <a:prstGeom prst="line">
            <a:avLst/>
          </a:prstGeom>
          <a:ln w="127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516" name="Rectangle 8"/>
          <p:cNvSpPr>
            <a:spLocks noChangeArrowheads="1"/>
          </p:cNvSpPr>
          <p:nvPr/>
        </p:nvSpPr>
        <p:spPr bwMode="auto">
          <a:xfrm>
            <a:off x="1400175" y="1590675"/>
            <a:ext cx="151606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Pwe</a:t>
            </a: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= F(pw)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m</a:t>
            </a: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 = H(</a:t>
            </a: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mac</a:t>
            </a:r>
            <a:r>
              <a:rPr lang="en-US" altLang="en-US" sz="1200" baseline="-25000" dirty="0" err="1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US" altLang="en-US" sz="1200" baseline="-25000" dirty="0" smtClean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= P</a:t>
            </a: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A 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+ m</a:t>
            </a: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*</a:t>
            </a: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Pwe</a:t>
            </a:r>
            <a:endParaRPr lang="en-US" alt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17" name="Rectangle 97"/>
          <p:cNvSpPr>
            <a:spLocks noChangeArrowheads="1"/>
          </p:cNvSpPr>
          <p:nvPr/>
        </p:nvSpPr>
        <p:spPr bwMode="auto">
          <a:xfrm>
            <a:off x="3514725" y="2133600"/>
            <a:ext cx="3874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US" altLang="en-US" sz="1200" baseline="-25000" dirty="0" smtClean="0">
                <a:solidFill>
                  <a:schemeClr val="tx1"/>
                </a:solidFill>
                <a:latin typeface="Arial" charset="0"/>
              </a:rPr>
              <a:t>A </a:t>
            </a:r>
            <a:endParaRPr lang="en-US" alt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18" name="Rectangle 9"/>
          <p:cNvSpPr>
            <a:spLocks noChangeArrowheads="1"/>
          </p:cNvSpPr>
          <p:nvPr/>
        </p:nvSpPr>
        <p:spPr bwMode="auto">
          <a:xfrm>
            <a:off x="4609306" y="2420938"/>
            <a:ext cx="1970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smtClean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US" altLang="en-US" sz="1200" baseline="-25000" smtClean="0">
                <a:solidFill>
                  <a:schemeClr val="tx1"/>
                </a:solidFill>
                <a:latin typeface="Arial" charset="0"/>
              </a:rPr>
              <a:t>B </a:t>
            </a:r>
            <a:endParaRPr lang="en-US" alt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19" name="Rectangle 99"/>
          <p:cNvSpPr>
            <a:spLocks noChangeArrowheads="1"/>
          </p:cNvSpPr>
          <p:nvPr/>
        </p:nvSpPr>
        <p:spPr bwMode="auto">
          <a:xfrm>
            <a:off x="0" y="2644160"/>
            <a:ext cx="3816350" cy="2677656"/>
          </a:xfrm>
          <a:prstGeom prst="rect">
            <a:avLst/>
          </a:prstGeom>
          <a:solidFill>
            <a:schemeClr val="bg1">
              <a:alpha val="7411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m’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=  H(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mac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P’</a:t>
            </a:r>
            <a:r>
              <a:rPr lang="en-US" altLang="ja-JP" sz="1200" baseline="-25000" dirty="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= C</a:t>
            </a:r>
            <a:r>
              <a:rPr lang="en-US" altLang="ja-JP" sz="1200" baseline="-25000" dirty="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- 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m</a:t>
            </a: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*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Pwe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</a:t>
            </a:r>
            <a:endParaRPr lang="en-US" altLang="ja-JP" sz="1200" dirty="0" smtClean="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altLang="ja-JP" sz="1200" dirty="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if (min(</a:t>
            </a:r>
            <a:r>
              <a:rPr lang="en-US" altLang="ja-JP" sz="1200" dirty="0" err="1" smtClean="0">
                <a:solidFill>
                  <a:schemeClr val="tx1"/>
                </a:solidFill>
                <a:latin typeface="Arial" charset="0"/>
              </a:rPr>
              <a:t>nonce</a:t>
            </a:r>
            <a:r>
              <a:rPr lang="en-US" altLang="ja-JP" sz="1200" baseline="-25000" dirty="0" err="1" smtClean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en-US" altLang="ja-JP" sz="1200" dirty="0" err="1" smtClean="0">
                <a:solidFill>
                  <a:schemeClr val="tx1"/>
                </a:solidFill>
                <a:latin typeface="Arial" charset="0"/>
              </a:rPr>
              <a:t>nonce</a:t>
            </a:r>
            <a:r>
              <a:rPr lang="en-US" altLang="ja-JP" sz="1200" baseline="-25000" dirty="0" err="1" smtClean="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) == </a:t>
            </a:r>
            <a:r>
              <a:rPr lang="en-US" altLang="ja-JP" sz="1200" dirty="0" err="1" smtClean="0">
                <a:solidFill>
                  <a:schemeClr val="tx1"/>
                </a:solidFill>
                <a:latin typeface="Arial" charset="0"/>
              </a:rPr>
              <a:t>nonce</a:t>
            </a:r>
            <a:r>
              <a:rPr lang="en-US" altLang="ja-JP" sz="1200" baseline="-25000" dirty="0" err="1" smtClean="0">
                <a:solidFill>
                  <a:schemeClr val="tx1"/>
                </a:solidFill>
                <a:latin typeface="Arial" charset="0"/>
              </a:rPr>
              <a:t>A</a:t>
            </a:r>
            <a:endParaRPr lang="en-US" altLang="ja-JP" sz="1200" baseline="-25000" dirty="0" smtClean="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    x = H(</a:t>
            </a:r>
            <a:r>
              <a:rPr lang="en-US" altLang="ja-JP" sz="1200" dirty="0" err="1" smtClean="0">
                <a:solidFill>
                  <a:schemeClr val="tx1"/>
                </a:solidFill>
                <a:latin typeface="Arial" charset="0"/>
              </a:rPr>
              <a:t>nonce</a:t>
            </a:r>
            <a:r>
              <a:rPr lang="en-US" altLang="ja-JP" sz="1200" baseline="-25000" dirty="0" err="1" smtClean="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|| </a:t>
            </a:r>
            <a:r>
              <a:rPr lang="en-US" altLang="ja-JP" sz="1200" dirty="0" err="1" smtClean="0">
                <a:solidFill>
                  <a:schemeClr val="tx1"/>
                </a:solidFill>
                <a:latin typeface="Arial" charset="0"/>
              </a:rPr>
              <a:t>nonce</a:t>
            </a:r>
            <a:r>
              <a:rPr lang="en-US" altLang="ja-JP" sz="1200" baseline="-25000" dirty="0" err="1" smtClean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    k = </a:t>
            </a:r>
            <a:r>
              <a:rPr lang="en-US" altLang="ja-JP" sz="1200" dirty="0" err="1" smtClean="0">
                <a:solidFill>
                  <a:schemeClr val="tx1"/>
                </a:solidFill>
                <a:latin typeface="Arial" charset="0"/>
              </a:rPr>
              <a:t>Kdf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(x, "PKEX Key Confirmation", 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              C</a:t>
            </a:r>
            <a:r>
              <a:rPr lang="en-US" altLang="en-US" sz="1200" baseline="-25000" dirty="0" smtClean="0">
                <a:solidFill>
                  <a:schemeClr val="tx1"/>
                </a:solidFill>
                <a:latin typeface="Arial" charset="0"/>
              </a:rPr>
              <a:t>B </a:t>
            </a: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|| C</a:t>
            </a:r>
            <a:r>
              <a:rPr lang="en-US" altLang="en-US" sz="1200" baseline="-25000" dirty="0" smtClean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|| </a:t>
            </a:r>
            <a:r>
              <a:rPr lang="en-US" altLang="en-US" sz="1200" dirty="0" err="1" smtClean="0">
                <a:solidFill>
                  <a:schemeClr val="tx1"/>
                </a:solidFill>
                <a:latin typeface="Arial" charset="0"/>
              </a:rPr>
              <a:t>m</a:t>
            </a:r>
            <a:r>
              <a:rPr lang="en-US" altLang="en-US" sz="1200" dirty="0" err="1" smtClean="0">
                <a:solidFill>
                  <a:srgbClr val="000000"/>
                </a:solidFill>
                <a:latin typeface="Arial" charset="0"/>
              </a:rPr>
              <a:t>ac</a:t>
            </a:r>
            <a:r>
              <a:rPr lang="en-US" altLang="en-US" sz="1200" baseline="-25000" dirty="0" err="1" smtClean="0">
                <a:solidFill>
                  <a:srgbClr val="000000"/>
                </a:solidFill>
                <a:latin typeface="Arial" charset="0"/>
              </a:rPr>
              <a:t>B</a:t>
            </a:r>
            <a:r>
              <a:rPr lang="en-US" altLang="en-US" sz="1200" dirty="0" smtClean="0">
                <a:solidFill>
                  <a:srgbClr val="000000"/>
                </a:solidFill>
                <a:latin typeface="Arial" charset="0"/>
              </a:rPr>
              <a:t> || </a:t>
            </a:r>
            <a:r>
              <a:rPr lang="en-US" altLang="en-US" sz="1200" dirty="0" err="1" smtClean="0">
                <a:solidFill>
                  <a:srgbClr val="000000"/>
                </a:solidFill>
                <a:latin typeface="Arial" charset="0"/>
              </a:rPr>
              <a:t>mac</a:t>
            </a:r>
            <a:r>
              <a:rPr lang="en-US" altLang="en-US" sz="1200" baseline="-25000" dirty="0" err="1" smtClean="0">
                <a:solidFill>
                  <a:srgbClr val="000000"/>
                </a:solidFill>
                <a:latin typeface="Arial" charset="0"/>
              </a:rPr>
              <a:t>A</a:t>
            </a:r>
            <a:r>
              <a:rPr lang="en-US" altLang="en-US" sz="12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|| F(S))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else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    x = H(</a:t>
            </a:r>
            <a:r>
              <a:rPr lang="en-US" altLang="ja-JP" sz="1200" dirty="0" err="1" smtClean="0">
                <a:solidFill>
                  <a:schemeClr val="tx1"/>
                </a:solidFill>
                <a:latin typeface="Arial" charset="0"/>
              </a:rPr>
              <a:t>nonce</a:t>
            </a:r>
            <a:r>
              <a:rPr lang="en-US" altLang="ja-JP" sz="1200" baseline="-25000" dirty="0" err="1" smtClean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 baseline="-250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|| </a:t>
            </a:r>
            <a:r>
              <a:rPr lang="en-US" altLang="ja-JP" sz="1200" dirty="0" err="1" smtClean="0">
                <a:solidFill>
                  <a:schemeClr val="tx1"/>
                </a:solidFill>
                <a:latin typeface="Arial" charset="0"/>
              </a:rPr>
              <a:t>nonce</a:t>
            </a:r>
            <a:r>
              <a:rPr lang="en-US" altLang="ja-JP" sz="1200" baseline="-25000" dirty="0" err="1" smtClean="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    k = </a:t>
            </a:r>
            <a:r>
              <a:rPr lang="en-US" altLang="ja-JP" sz="1200" dirty="0" err="1" smtClean="0">
                <a:solidFill>
                  <a:schemeClr val="tx1"/>
                </a:solidFill>
                <a:latin typeface="Arial" charset="0"/>
              </a:rPr>
              <a:t>Kdf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(x, "PKEX Key Confirmation", 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             C</a:t>
            </a:r>
            <a:r>
              <a:rPr lang="en-US" altLang="en-US" sz="1200" baseline="-25000" dirty="0" smtClean="0">
                <a:solidFill>
                  <a:schemeClr val="tx1"/>
                </a:solidFill>
                <a:latin typeface="Arial" charset="0"/>
              </a:rPr>
              <a:t>A </a:t>
            </a: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|| C</a:t>
            </a:r>
            <a:r>
              <a:rPr lang="en-US" altLang="en-US" sz="1200" baseline="-25000" dirty="0" smtClean="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|| </a:t>
            </a:r>
            <a:r>
              <a:rPr lang="en-US" altLang="en-US" sz="1200" dirty="0" err="1" smtClean="0">
                <a:solidFill>
                  <a:schemeClr val="tx1"/>
                </a:solidFill>
                <a:latin typeface="Arial" charset="0"/>
              </a:rPr>
              <a:t>m</a:t>
            </a:r>
            <a:r>
              <a:rPr lang="en-US" altLang="en-US" sz="1200" dirty="0" err="1" smtClean="0">
                <a:solidFill>
                  <a:srgbClr val="000000"/>
                </a:solidFill>
                <a:latin typeface="Arial" charset="0"/>
              </a:rPr>
              <a:t>ac</a:t>
            </a:r>
            <a:r>
              <a:rPr lang="en-US" altLang="en-US" sz="1200" baseline="-25000" dirty="0" err="1" smtClean="0">
                <a:solidFill>
                  <a:srgbClr val="000000"/>
                </a:solidFill>
                <a:latin typeface="Arial" charset="0"/>
              </a:rPr>
              <a:t>A</a:t>
            </a:r>
            <a:r>
              <a:rPr lang="en-US" altLang="en-US" sz="1200" dirty="0" smtClean="0">
                <a:solidFill>
                  <a:srgbClr val="000000"/>
                </a:solidFill>
                <a:latin typeface="Arial" charset="0"/>
              </a:rPr>
              <a:t> || </a:t>
            </a:r>
            <a:r>
              <a:rPr lang="en-US" altLang="en-US" sz="1200" dirty="0" err="1" smtClean="0">
                <a:solidFill>
                  <a:srgbClr val="000000"/>
                </a:solidFill>
                <a:latin typeface="Arial" charset="0"/>
              </a:rPr>
              <a:t>mac</a:t>
            </a:r>
            <a:r>
              <a:rPr lang="en-US" altLang="en-US" sz="1200" baseline="-25000" dirty="0" err="1" smtClean="0">
                <a:solidFill>
                  <a:srgbClr val="000000"/>
                </a:solidFill>
                <a:latin typeface="Arial" charset="0"/>
              </a:rPr>
              <a:t>B</a:t>
            </a:r>
            <a:r>
              <a:rPr lang="en-US" altLang="en-US" sz="1200" dirty="0" smtClean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|| F(S))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 err="1" smtClean="0">
                <a:solidFill>
                  <a:schemeClr val="tx1"/>
                </a:solidFill>
                <a:latin typeface="Arial" charset="0"/>
              </a:rPr>
              <a:t>check</a:t>
            </a:r>
            <a:r>
              <a:rPr lang="en-US" altLang="en-US" sz="1200" baseline="-25000" dirty="0" err="1" smtClean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 = HMAC(k, P</a:t>
            </a:r>
            <a:r>
              <a:rPr lang="en-US" altLang="en-US" sz="1200" baseline="-25000" dirty="0" smtClean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 || P’</a:t>
            </a:r>
            <a:r>
              <a:rPr lang="en-US" altLang="ja-JP" sz="1200" baseline="-25000" dirty="0" smtClean="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 || 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                          </a:t>
            </a:r>
            <a:r>
              <a:rPr lang="en-US" altLang="ja-JP" sz="1200" dirty="0" err="1" smtClean="0">
                <a:solidFill>
                  <a:schemeClr val="tx1"/>
                </a:solidFill>
                <a:latin typeface="Arial" charset="0"/>
              </a:rPr>
              <a:t>mac</a:t>
            </a:r>
            <a:r>
              <a:rPr lang="en-US" altLang="ja-JP" sz="1200" baseline="-25000" dirty="0" err="1" smtClean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|| </a:t>
            </a:r>
            <a:r>
              <a:rPr lang="en-US" altLang="ja-JP" sz="1200" dirty="0" err="1" smtClean="0">
                <a:solidFill>
                  <a:schemeClr val="tx1"/>
                </a:solidFill>
                <a:latin typeface="Arial" charset="0"/>
              </a:rPr>
              <a:t>mac</a:t>
            </a:r>
            <a:r>
              <a:rPr lang="en-US" altLang="ja-JP" sz="1200" baseline="-25000" dirty="0" err="1" smtClean="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 dirty="0" smtClean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 </a:t>
            </a:r>
            <a:endParaRPr lang="en-US" alt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20" name="Rectangle 100"/>
          <p:cNvSpPr>
            <a:spLocks noChangeArrowheads="1"/>
          </p:cNvSpPr>
          <p:nvPr/>
        </p:nvSpPr>
        <p:spPr bwMode="auto">
          <a:xfrm>
            <a:off x="3575050" y="4840288"/>
            <a:ext cx="1970088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b="1">
                <a:solidFill>
                  <a:schemeClr val="tx1"/>
                </a:solidFill>
                <a:latin typeface="Arial" charset="0"/>
              </a:rPr>
              <a:t>check</a:t>
            </a:r>
            <a:r>
              <a:rPr lang="en-US" altLang="en-US" sz="1200" b="1" baseline="-25000">
                <a:solidFill>
                  <a:schemeClr val="tx1"/>
                </a:solidFill>
                <a:latin typeface="Arial" charset="0"/>
              </a:rPr>
              <a:t>A</a:t>
            </a:r>
          </a:p>
        </p:txBody>
      </p:sp>
      <p:sp>
        <p:nvSpPr>
          <p:cNvPr id="21521" name="Rectangle 107"/>
          <p:cNvSpPr>
            <a:spLocks noChangeArrowheads="1"/>
          </p:cNvSpPr>
          <p:nvPr/>
        </p:nvSpPr>
        <p:spPr bwMode="auto">
          <a:xfrm>
            <a:off x="611188" y="6092825"/>
            <a:ext cx="7921625" cy="64611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b="1">
                <a:solidFill>
                  <a:schemeClr val="tx1"/>
                </a:solidFill>
                <a:latin typeface="Arial" charset="0"/>
              </a:rPr>
              <a:t>After the exchange:</a:t>
            </a:r>
            <a:br>
              <a:rPr lang="en-US" altLang="en-US" sz="1200" b="1">
                <a:solidFill>
                  <a:schemeClr val="tx1"/>
                </a:solidFill>
                <a:latin typeface="Arial" charset="0"/>
              </a:rPr>
            </a:b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 - Alice has Bob’s public key P</a:t>
            </a:r>
            <a:r>
              <a:rPr lang="en-US" altLang="en-US" sz="1200" baseline="-2500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 and has validated its ownership to that of the owner of the shared secret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 - Bob has Alice’s public key P</a:t>
            </a:r>
            <a:r>
              <a:rPr lang="en-US" altLang="en-US" sz="1200" baseline="-2500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 and has validated its ownership to that of the owner of the shared secret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038725" y="1196975"/>
            <a:ext cx="1158875" cy="304800"/>
          </a:xfrm>
          <a:prstGeom prst="rect">
            <a:avLst/>
          </a:prstGeom>
          <a:solidFill>
            <a:schemeClr val="bg1"/>
          </a:solidFill>
          <a:ln w="31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200" b="1" dirty="0">
                <a:solidFill>
                  <a:schemeClr val="tx1"/>
                </a:solidFill>
                <a:latin typeface="Arial"/>
                <a:cs typeface="Arial"/>
              </a:rPr>
              <a:t>Bob</a:t>
            </a:r>
            <a:endParaRPr lang="en-US" sz="12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268538" y="1214438"/>
            <a:ext cx="1169987" cy="304800"/>
          </a:xfrm>
          <a:prstGeom prst="rect">
            <a:avLst/>
          </a:prstGeom>
          <a:solidFill>
            <a:schemeClr val="bg1"/>
          </a:solidFill>
          <a:ln w="31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r>
              <a:rPr lang="en-US" sz="1200" b="1" dirty="0">
                <a:solidFill>
                  <a:schemeClr val="tx1"/>
                </a:solidFill>
                <a:latin typeface="Arial"/>
                <a:cs typeface="Arial"/>
              </a:rPr>
              <a:t>Alice</a:t>
            </a:r>
            <a:endParaRPr lang="en-US" sz="12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21524" name="Rectangle 8"/>
          <p:cNvSpPr>
            <a:spLocks noChangeArrowheads="1"/>
          </p:cNvSpPr>
          <p:nvPr/>
        </p:nvSpPr>
        <p:spPr bwMode="auto">
          <a:xfrm>
            <a:off x="3646488" y="1341438"/>
            <a:ext cx="11176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shared secret</a:t>
            </a:r>
            <a:br>
              <a:rPr lang="en-US" altLang="en-US" sz="1200">
                <a:solidFill>
                  <a:schemeClr val="tx1"/>
                </a:solidFill>
                <a:latin typeface="Arial" charset="0"/>
              </a:rPr>
            </a:b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pw</a:t>
            </a:r>
          </a:p>
        </p:txBody>
      </p:sp>
      <p:sp>
        <p:nvSpPr>
          <p:cNvPr id="21525" name="Rectangle 8"/>
          <p:cNvSpPr>
            <a:spLocks noChangeArrowheads="1"/>
          </p:cNvSpPr>
          <p:nvPr/>
        </p:nvSpPr>
        <p:spPr bwMode="auto">
          <a:xfrm>
            <a:off x="5657850" y="1590675"/>
            <a:ext cx="2514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Pwe</a:t>
            </a: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= F(pw)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m</a:t>
            </a:r>
            <a:r>
              <a:rPr lang="en-US" altLang="en-US" sz="1200" baseline="-25000" dirty="0" err="1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 = H(</a:t>
            </a: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mac</a:t>
            </a:r>
            <a:r>
              <a:rPr lang="en-US" altLang="en-US" sz="1200" baseline="-25000" dirty="0" err="1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en-US" sz="1200" dirty="0" smtClean="0">
                <a:solidFill>
                  <a:schemeClr val="tx1"/>
                </a:solidFill>
                <a:latin typeface="Arial" charset="0"/>
              </a:rPr>
              <a:t>)</a:t>
            </a:r>
            <a:endParaRPr lang="en-US" altLang="en-US" sz="1200" dirty="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 = P</a:t>
            </a: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B 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+ </a:t>
            </a: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m</a:t>
            </a:r>
            <a:r>
              <a:rPr lang="en-US" altLang="en-US" sz="1200" baseline="-25000" dirty="0" err="1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*</a:t>
            </a: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Pwe</a:t>
            </a:r>
            <a:endParaRPr lang="en-US" altLang="en-US" sz="1200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1526" name="Rectangle 99"/>
          <p:cNvSpPr>
            <a:spLocks noChangeArrowheads="1"/>
          </p:cNvSpPr>
          <p:nvPr/>
        </p:nvSpPr>
        <p:spPr bwMode="auto">
          <a:xfrm>
            <a:off x="5656262" y="2667000"/>
            <a:ext cx="3563938" cy="2677656"/>
          </a:xfrm>
          <a:prstGeom prst="rect">
            <a:avLst/>
          </a:prstGeom>
          <a:solidFill>
            <a:schemeClr val="bg1">
              <a:alpha val="74117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m’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=  H(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mac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P’</a:t>
            </a:r>
            <a:r>
              <a:rPr lang="en-US" altLang="ja-JP" sz="1200" baseline="-25000" dirty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= C</a:t>
            </a:r>
            <a:r>
              <a:rPr lang="en-US" altLang="ja-JP" sz="1200" baseline="-25000" dirty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- 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m</a:t>
            </a: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’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*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Pwe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</a:t>
            </a:r>
            <a:endParaRPr lang="en-US" altLang="ja-JP" sz="1200" dirty="0" smtClean="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altLang="ja-JP" sz="1200" dirty="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if (min(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nonce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, 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nonce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) == 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nonce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B</a:t>
            </a:r>
            <a:endParaRPr lang="en-US" altLang="ja-JP" sz="1200" baseline="-25000" dirty="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   x = H(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nonce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 baseline="-250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|| 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nonce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   k = 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Kdf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(x, "PKEX Key Confirmation", 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A 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|| C</a:t>
            </a: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|| </a:t>
            </a:r>
            <a:br>
              <a:rPr lang="en-US" altLang="ja-JP" sz="1200" dirty="0">
                <a:solidFill>
                  <a:schemeClr val="tx1"/>
                </a:solidFill>
                <a:latin typeface="Arial" charset="0"/>
              </a:rPr>
            </a:b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              </a:t>
            </a: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m</a:t>
            </a:r>
            <a:r>
              <a:rPr lang="en-US" altLang="en-US" sz="1200" dirty="0" err="1">
                <a:solidFill>
                  <a:srgbClr val="000000"/>
                </a:solidFill>
                <a:latin typeface="Arial" charset="0"/>
              </a:rPr>
              <a:t>ac</a:t>
            </a:r>
            <a:r>
              <a:rPr lang="en-US" altLang="en-US" sz="1200" baseline="-25000" dirty="0" err="1">
                <a:solidFill>
                  <a:srgbClr val="000000"/>
                </a:solidFill>
                <a:latin typeface="Arial" charset="0"/>
              </a:rPr>
              <a:t>A</a:t>
            </a:r>
            <a:r>
              <a:rPr lang="en-US" altLang="en-US" sz="1200" dirty="0">
                <a:solidFill>
                  <a:srgbClr val="000000"/>
                </a:solidFill>
                <a:latin typeface="Arial" charset="0"/>
              </a:rPr>
              <a:t> || </a:t>
            </a:r>
            <a:r>
              <a:rPr lang="en-US" altLang="en-US" sz="1200" dirty="0" err="1">
                <a:solidFill>
                  <a:srgbClr val="000000"/>
                </a:solidFill>
                <a:latin typeface="Arial" charset="0"/>
              </a:rPr>
              <a:t>mac</a:t>
            </a:r>
            <a:r>
              <a:rPr lang="en-US" altLang="en-US" sz="1200" baseline="-25000" dirty="0" err="1">
                <a:solidFill>
                  <a:srgbClr val="000000"/>
                </a:solidFill>
                <a:latin typeface="Arial" charset="0"/>
              </a:rPr>
              <a:t>B</a:t>
            </a:r>
            <a:r>
              <a:rPr lang="en-US" altLang="en-US" sz="1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|| F(S))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else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   x = H(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nonce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|| 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nonce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   k = 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Kdf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(x, "PKEX Key Confirmation", 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C</a:t>
            </a: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B 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|| C</a:t>
            </a: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|| 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              </a:t>
            </a: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m</a:t>
            </a:r>
            <a:r>
              <a:rPr lang="en-US" altLang="en-US" sz="1200" dirty="0" err="1">
                <a:solidFill>
                  <a:srgbClr val="000000"/>
                </a:solidFill>
                <a:latin typeface="Arial" charset="0"/>
              </a:rPr>
              <a:t>ac</a:t>
            </a:r>
            <a:r>
              <a:rPr lang="en-US" altLang="en-US" sz="1200" baseline="-25000" dirty="0" err="1">
                <a:solidFill>
                  <a:srgbClr val="000000"/>
                </a:solidFill>
                <a:latin typeface="Arial" charset="0"/>
              </a:rPr>
              <a:t>B</a:t>
            </a:r>
            <a:r>
              <a:rPr lang="en-US" altLang="en-US" sz="1200" dirty="0">
                <a:solidFill>
                  <a:srgbClr val="000000"/>
                </a:solidFill>
                <a:latin typeface="Arial" charset="0"/>
              </a:rPr>
              <a:t> || </a:t>
            </a:r>
            <a:r>
              <a:rPr lang="en-US" altLang="en-US" sz="1200" dirty="0" err="1">
                <a:solidFill>
                  <a:srgbClr val="000000"/>
                </a:solidFill>
                <a:latin typeface="Arial" charset="0"/>
              </a:rPr>
              <a:t>mac</a:t>
            </a:r>
            <a:r>
              <a:rPr lang="en-US" altLang="en-US" sz="1200" baseline="-25000" dirty="0" err="1">
                <a:solidFill>
                  <a:srgbClr val="000000"/>
                </a:solidFill>
                <a:latin typeface="Arial" charset="0"/>
              </a:rPr>
              <a:t>A</a:t>
            </a:r>
            <a:r>
              <a:rPr lang="en-US" altLang="en-US" sz="12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|| F(S)) </a:t>
            </a:r>
            <a:endParaRPr lang="en-US" altLang="ja-JP" sz="1200" dirty="0" smtClean="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altLang="ja-JP" sz="1200" dirty="0">
              <a:solidFill>
                <a:schemeClr val="tx1"/>
              </a:solidFill>
              <a:latin typeface="Arial" charset="0"/>
            </a:endParaRP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 err="1">
                <a:solidFill>
                  <a:schemeClr val="tx1"/>
                </a:solidFill>
                <a:latin typeface="Arial" charset="0"/>
              </a:rPr>
              <a:t>check</a:t>
            </a:r>
            <a:r>
              <a:rPr lang="en-US" altLang="en-US" sz="1200" baseline="-25000" dirty="0" err="1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 = HMAC(k, P</a:t>
            </a:r>
            <a:r>
              <a:rPr lang="en-US" altLang="en-US" sz="1200" baseline="-25000" dirty="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 || P’</a:t>
            </a:r>
            <a:r>
              <a:rPr lang="en-US" altLang="ja-JP" sz="1200" baseline="-25000" dirty="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 || 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mac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|| </a:t>
            </a:r>
            <a:r>
              <a:rPr lang="en-US" altLang="ja-JP" sz="1200" dirty="0" err="1">
                <a:solidFill>
                  <a:schemeClr val="tx1"/>
                </a:solidFill>
                <a:latin typeface="Arial" charset="0"/>
              </a:rPr>
              <a:t>mac</a:t>
            </a:r>
            <a:r>
              <a:rPr lang="en-US" altLang="ja-JP" sz="1200" baseline="-25000" dirty="0" err="1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 dirty="0">
                <a:solidFill>
                  <a:schemeClr val="tx1"/>
                </a:solidFill>
                <a:latin typeface="Arial" charset="0"/>
              </a:rPr>
              <a:t>)</a:t>
            </a:r>
          </a:p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dirty="0">
                <a:solidFill>
                  <a:schemeClr val="tx1"/>
                </a:solidFill>
                <a:latin typeface="Arial" charset="0"/>
              </a:rPr>
              <a:t> </a:t>
            </a:r>
          </a:p>
        </p:txBody>
      </p:sp>
      <p:sp>
        <p:nvSpPr>
          <p:cNvPr id="21527" name="Rectangle 100"/>
          <p:cNvSpPr>
            <a:spLocks noChangeArrowheads="1"/>
          </p:cNvSpPr>
          <p:nvPr/>
        </p:nvSpPr>
        <p:spPr bwMode="auto">
          <a:xfrm>
            <a:off x="3575050" y="5199063"/>
            <a:ext cx="11525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 b="1">
                <a:solidFill>
                  <a:schemeClr val="tx1"/>
                </a:solidFill>
                <a:latin typeface="Arial" charset="0"/>
              </a:rPr>
              <a:t>check</a:t>
            </a:r>
            <a:r>
              <a:rPr lang="en-US" altLang="en-US" sz="1200" b="1" baseline="-25000">
                <a:solidFill>
                  <a:schemeClr val="tx1"/>
                </a:solidFill>
                <a:latin typeface="Arial" charset="0"/>
              </a:rPr>
              <a:t>B</a:t>
            </a:r>
          </a:p>
        </p:txBody>
      </p:sp>
      <p:sp>
        <p:nvSpPr>
          <p:cNvPr id="21528" name="Rectangle 99"/>
          <p:cNvSpPr>
            <a:spLocks noChangeArrowheads="1"/>
          </p:cNvSpPr>
          <p:nvPr/>
        </p:nvSpPr>
        <p:spPr bwMode="auto">
          <a:xfrm>
            <a:off x="395288" y="5589588"/>
            <a:ext cx="3240087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Validate </a:t>
            </a:r>
          </a:p>
          <a:p>
            <a:pPr algn="r"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check</a:t>
            </a:r>
            <a:r>
              <a:rPr lang="en-US" altLang="en-US" sz="1200" baseline="-2500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 == HMAC(k, P</a:t>
            </a:r>
            <a:r>
              <a:rPr lang="en-US" altLang="en-US" sz="1200" baseline="-2500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 || P</a:t>
            </a:r>
            <a:r>
              <a:rPr lang="en-US" altLang="en-US" sz="1200" baseline="-2500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 || mac</a:t>
            </a:r>
            <a:r>
              <a:rPr lang="en-US" altLang="en-US" sz="1200" baseline="-2500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|| mac</a:t>
            </a:r>
            <a:r>
              <a:rPr lang="en-US" altLang="en-US" sz="1200" baseline="-2500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) </a:t>
            </a:r>
          </a:p>
        </p:txBody>
      </p:sp>
      <p:sp>
        <p:nvSpPr>
          <p:cNvPr id="21529" name="Rectangle 99"/>
          <p:cNvSpPr>
            <a:spLocks noChangeArrowheads="1"/>
          </p:cNvSpPr>
          <p:nvPr/>
        </p:nvSpPr>
        <p:spPr bwMode="auto">
          <a:xfrm>
            <a:off x="4859338" y="5589588"/>
            <a:ext cx="3168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Validate </a:t>
            </a:r>
          </a:p>
          <a:p>
            <a:pPr algn="r" eaLnBrk="0" hangingPunct="0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check</a:t>
            </a:r>
            <a:r>
              <a:rPr lang="en-US" altLang="en-US" sz="1200" baseline="-2500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 == HMAC(k, P</a:t>
            </a:r>
            <a:r>
              <a:rPr lang="en-US" altLang="en-US" sz="1200" baseline="-2500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en-US" sz="1200">
                <a:solidFill>
                  <a:schemeClr val="tx1"/>
                </a:solidFill>
                <a:latin typeface="Arial" charset="0"/>
              </a:rPr>
              <a:t> || P’</a:t>
            </a:r>
            <a:r>
              <a:rPr lang="en-US" altLang="ja-JP" sz="1200" baseline="-2500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>
                <a:solidFill>
                  <a:schemeClr val="tx1"/>
                </a:solidFill>
                <a:latin typeface="Arial" charset="0"/>
              </a:rPr>
              <a:t> || mac</a:t>
            </a:r>
            <a:r>
              <a:rPr lang="en-US" altLang="ja-JP" sz="1200" baseline="-25000">
                <a:solidFill>
                  <a:schemeClr val="tx1"/>
                </a:solidFill>
                <a:latin typeface="Arial" charset="0"/>
              </a:rPr>
              <a:t>A</a:t>
            </a:r>
            <a:r>
              <a:rPr lang="en-US" altLang="ja-JP" sz="1200">
                <a:solidFill>
                  <a:schemeClr val="tx1"/>
                </a:solidFill>
                <a:latin typeface="Arial" charset="0"/>
              </a:rPr>
              <a:t>|| mac</a:t>
            </a:r>
            <a:r>
              <a:rPr lang="en-US" altLang="ja-JP" sz="1200" baseline="-25000">
                <a:solidFill>
                  <a:schemeClr val="tx1"/>
                </a:solidFill>
                <a:latin typeface="Arial" charset="0"/>
              </a:rPr>
              <a:t>B</a:t>
            </a:r>
            <a:r>
              <a:rPr lang="en-US" altLang="ja-JP" sz="1200">
                <a:solidFill>
                  <a:schemeClr val="tx1"/>
                </a:solidFill>
                <a:latin typeface="Arial" charset="0"/>
              </a:rPr>
              <a:t>)</a:t>
            </a:r>
            <a:endParaRPr lang="en-US" altLang="en-US" sz="1200"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828925" y="2427288"/>
            <a:ext cx="2819400" cy="11112"/>
          </a:xfrm>
          <a:prstGeom prst="straightConnector1">
            <a:avLst/>
          </a:prstGeom>
          <a:ln w="9525" cmpd="sng">
            <a:solidFill>
              <a:schemeClr val="tx1"/>
            </a:solidFill>
            <a:round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H="1">
            <a:off x="2870200" y="2708275"/>
            <a:ext cx="2781300" cy="22225"/>
          </a:xfrm>
          <a:prstGeom prst="straightConnector1">
            <a:avLst/>
          </a:prstGeom>
          <a:ln w="9525" cmpd="sng">
            <a:solidFill>
              <a:schemeClr val="tx1"/>
            </a:solidFill>
            <a:round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854325" y="5127625"/>
            <a:ext cx="2808288" cy="19050"/>
          </a:xfrm>
          <a:prstGeom prst="straightConnector1">
            <a:avLst/>
          </a:prstGeom>
          <a:ln w="9525" cmpd="sng">
            <a:solidFill>
              <a:schemeClr val="tx1"/>
            </a:solidFill>
            <a:round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H="1" flipV="1">
            <a:off x="2835275" y="5480050"/>
            <a:ext cx="2827338" cy="7938"/>
          </a:xfrm>
          <a:prstGeom prst="straightConnector1">
            <a:avLst/>
          </a:prstGeom>
          <a:ln w="9525" cmpd="sng">
            <a:solidFill>
              <a:schemeClr val="tx1"/>
            </a:solidFill>
            <a:round/>
            <a:tailEnd type="stealth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7067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smtClean="0"/>
              <a:t>September 2016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143636" y="6475413"/>
            <a:ext cx="2398702" cy="180975"/>
          </a:xfrm>
        </p:spPr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1160462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What’s the Problem?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Only truly secure when the same public key is not used in multiple PKEX runs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Running PKEX multiple times with the same public key opens up two attacks: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Off-line dictionary attack to determine the password(s) used</a:t>
            </a:r>
          </a:p>
          <a:p>
            <a:pPr lvl="1">
              <a:buFont typeface="Arial" charset="0"/>
              <a:buChar char="•"/>
            </a:pPr>
            <a:r>
              <a:rPr lang="en-US" dirty="0" smtClean="0"/>
              <a:t>Man-in-the-middle attack to insert an adversary’s public key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Off-line Dictionary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Adversary watches two exchanges in which she knows that the same public key was used both times (let’s say from “Alice”)</a:t>
            </a:r>
          </a:p>
          <a:p>
            <a:pPr>
              <a:buFont typeface="Arial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C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A1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= </a:t>
            </a:r>
            <a:r>
              <a:rPr lang="en-US" altLang="en-US" dirty="0" smtClean="0">
                <a:solidFill>
                  <a:schemeClr val="tx1"/>
                </a:solidFill>
              </a:rPr>
              <a:t>P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 </a:t>
            </a:r>
            <a:r>
              <a:rPr lang="en-US" altLang="en-US" dirty="0">
                <a:solidFill>
                  <a:schemeClr val="tx1"/>
                </a:solidFill>
              </a:rPr>
              <a:t>+ </a:t>
            </a:r>
            <a:r>
              <a:rPr lang="en-US" altLang="en-US" dirty="0" smtClean="0">
                <a:solidFill>
                  <a:schemeClr val="tx1"/>
                </a:solidFill>
              </a:rPr>
              <a:t>Q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A1 </a:t>
            </a:r>
            <a:r>
              <a:rPr lang="en-US" altLang="en-US" dirty="0" smtClean="0">
                <a:solidFill>
                  <a:schemeClr val="tx1"/>
                </a:solidFill>
              </a:rPr>
              <a:t>= P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 </a:t>
            </a:r>
            <a:r>
              <a:rPr lang="en-US" altLang="en-US" dirty="0">
                <a:solidFill>
                  <a:schemeClr val="tx1"/>
                </a:solidFill>
              </a:rPr>
              <a:t>+ </a:t>
            </a:r>
            <a:r>
              <a:rPr lang="en-US" altLang="en-US" dirty="0" smtClean="0">
                <a:solidFill>
                  <a:schemeClr val="tx1"/>
                </a:solidFill>
              </a:rPr>
              <a:t>(m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</a:t>
            </a:r>
            <a:r>
              <a:rPr lang="en-US" altLang="en-US" dirty="0" smtClean="0">
                <a:solidFill>
                  <a:schemeClr val="tx1"/>
                </a:solidFill>
              </a:rPr>
              <a:t>*Pwe1)</a:t>
            </a:r>
          </a:p>
          <a:p>
            <a:pPr>
              <a:buFont typeface="Arial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C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A2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= </a:t>
            </a:r>
            <a:r>
              <a:rPr lang="en-US" altLang="en-US" dirty="0" smtClean="0">
                <a:solidFill>
                  <a:schemeClr val="tx1"/>
                </a:solidFill>
              </a:rPr>
              <a:t>P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 </a:t>
            </a:r>
            <a:r>
              <a:rPr lang="en-US" altLang="en-US" dirty="0">
                <a:solidFill>
                  <a:schemeClr val="tx1"/>
                </a:solidFill>
              </a:rPr>
              <a:t>+ </a:t>
            </a:r>
            <a:r>
              <a:rPr lang="en-US" altLang="en-US" dirty="0" smtClean="0">
                <a:solidFill>
                  <a:schemeClr val="tx1"/>
                </a:solidFill>
              </a:rPr>
              <a:t>Q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A2 </a:t>
            </a:r>
            <a:r>
              <a:rPr lang="en-US" altLang="en-US" dirty="0">
                <a:solidFill>
                  <a:schemeClr val="tx1"/>
                </a:solidFill>
              </a:rPr>
              <a:t>= </a:t>
            </a:r>
            <a:r>
              <a:rPr lang="en-US" altLang="en-US" dirty="0" smtClean="0">
                <a:solidFill>
                  <a:schemeClr val="tx1"/>
                </a:solidFill>
              </a:rPr>
              <a:t>P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 </a:t>
            </a:r>
            <a:r>
              <a:rPr lang="en-US" altLang="en-US" dirty="0">
                <a:solidFill>
                  <a:schemeClr val="tx1"/>
                </a:solidFill>
              </a:rPr>
              <a:t>+ </a:t>
            </a:r>
            <a:r>
              <a:rPr lang="en-US" altLang="en-US" dirty="0" smtClean="0">
                <a:solidFill>
                  <a:schemeClr val="tx1"/>
                </a:solidFill>
              </a:rPr>
              <a:t>(m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</a:t>
            </a:r>
            <a:r>
              <a:rPr lang="en-US" altLang="en-US" dirty="0" smtClean="0">
                <a:solidFill>
                  <a:schemeClr val="tx1"/>
                </a:solidFill>
              </a:rPr>
              <a:t>*Pwe2)</a:t>
            </a:r>
          </a:p>
          <a:p>
            <a:pPr>
              <a:buFont typeface="Arial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Therefore,  adversary knows C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A1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- C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A2 </a:t>
            </a:r>
            <a:r>
              <a:rPr lang="en-US" altLang="en-US" dirty="0">
                <a:solidFill>
                  <a:schemeClr val="tx1"/>
                </a:solidFill>
              </a:rPr>
              <a:t>= </a:t>
            </a:r>
            <a:r>
              <a:rPr lang="en-US" altLang="en-US" dirty="0" smtClean="0">
                <a:solidFill>
                  <a:schemeClr val="tx1"/>
                </a:solidFill>
              </a:rPr>
              <a:t>Q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A1</a:t>
            </a:r>
            <a:r>
              <a:rPr lang="en-US" altLang="en-US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- </a:t>
            </a:r>
            <a:r>
              <a:rPr lang="en-US" altLang="en-US" dirty="0" smtClean="0">
                <a:solidFill>
                  <a:schemeClr val="tx1"/>
                </a:solidFill>
              </a:rPr>
              <a:t>Q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A2 </a:t>
            </a:r>
          </a:p>
          <a:p>
            <a:pPr>
              <a:buFont typeface="Arial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Adversary can go offline and check all N</a:t>
            </a:r>
            <a:r>
              <a:rPr lang="en-US" altLang="en-US" baseline="30000" dirty="0" smtClean="0">
                <a:solidFill>
                  <a:schemeClr val="tx1"/>
                </a:solidFill>
              </a:rPr>
              <a:t>2</a:t>
            </a:r>
            <a:r>
              <a:rPr lang="en-US" altLang="en-US" dirty="0" smtClean="0">
                <a:solidFill>
                  <a:schemeClr val="tx1"/>
                </a:solidFill>
              </a:rPr>
              <a:t> password combinations where N is number of possible passwords</a:t>
            </a:r>
          </a:p>
          <a:p>
            <a:pPr>
              <a:buFont typeface="Arial" charset="0"/>
              <a:buChar char="•"/>
            </a:pPr>
            <a:r>
              <a:rPr lang="en-US" altLang="en-US" dirty="0" smtClean="0">
                <a:solidFill>
                  <a:schemeClr val="tx1"/>
                </a:solidFill>
              </a:rPr>
              <a:t>Birthday paradox makes this an O(N) attack not O(N</a:t>
            </a:r>
            <a:r>
              <a:rPr lang="en-US" altLang="en-US" baseline="30000" dirty="0" smtClean="0">
                <a:solidFill>
                  <a:schemeClr val="tx1"/>
                </a:solidFill>
              </a:rPr>
              <a:t>2</a:t>
            </a:r>
            <a:r>
              <a:rPr lang="en-US" altLang="en-US" dirty="0" smtClean="0">
                <a:solidFill>
                  <a:schemeClr val="tx1"/>
                </a:solidFill>
              </a:rPr>
              <a:t>)</a:t>
            </a:r>
            <a:endParaRPr lang="en-US" altLang="en-US" dirty="0">
              <a:solidFill>
                <a:schemeClr val="tx1"/>
              </a:solidFill>
            </a:endParaRPr>
          </a:p>
          <a:p>
            <a:pPr>
              <a:buFont typeface="Arial" charset="0"/>
              <a:buChar char="•"/>
            </a:pPr>
            <a:endParaRPr lang="en-US" altLang="en-US" dirty="0">
              <a:solidFill>
                <a:schemeClr val="tx1"/>
              </a:solidFill>
              <a:latin typeface="Arial" charset="0"/>
            </a:endParaRPr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9500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Off-line Dictionary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If the adversary learns the password after the exchange is over the so what? Keys are exchanged, nothing is subverted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If dictionary attack can be done in real-time though, the exchange can be subverted by inserting the adversary’s public key into the exchange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Dictionary attacks are getting faster and </a:t>
            </a:r>
            <a:r>
              <a:rPr lang="en-US" dirty="0" smtClean="0"/>
              <a:t>faster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8338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Man-in-The-Middle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Adversary knows that the same key is being used a second time (let’s say by “Bob”)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Adversary gets C1, modifies C2 = </a:t>
            </a:r>
            <a:r>
              <a:rPr lang="en-US" altLang="en-US" dirty="0" smtClean="0">
                <a:solidFill>
                  <a:schemeClr val="tx1"/>
                </a:solidFill>
              </a:rPr>
              <a:t>C </a:t>
            </a:r>
            <a:r>
              <a:rPr lang="en-US" altLang="en-US" dirty="0">
                <a:solidFill>
                  <a:schemeClr val="tx1"/>
                </a:solidFill>
              </a:rPr>
              <a:t>= </a:t>
            </a:r>
            <a:r>
              <a:rPr lang="en-US" altLang="en-US" dirty="0" smtClean="0">
                <a:solidFill>
                  <a:schemeClr val="tx1"/>
                </a:solidFill>
              </a:rPr>
              <a:t>P</a:t>
            </a:r>
            <a:r>
              <a:rPr lang="en-US" altLang="en-US" baseline="-25000" dirty="0">
                <a:solidFill>
                  <a:schemeClr val="tx1"/>
                </a:solidFill>
              </a:rPr>
              <a:t>B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 </a:t>
            </a:r>
            <a:r>
              <a:rPr lang="en-US" altLang="en-US" dirty="0">
                <a:solidFill>
                  <a:schemeClr val="tx1"/>
                </a:solidFill>
              </a:rPr>
              <a:t>+ </a:t>
            </a:r>
            <a:r>
              <a:rPr lang="en-US" altLang="en-US" dirty="0" smtClean="0">
                <a:solidFill>
                  <a:schemeClr val="tx1"/>
                </a:solidFill>
              </a:rPr>
              <a:t>Q by determining Q (knows P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B</a:t>
            </a:r>
            <a:r>
              <a:rPr lang="en-US" altLang="en-US" dirty="0" smtClean="0">
                <a:solidFill>
                  <a:schemeClr val="tx1"/>
                </a:solidFill>
              </a:rPr>
              <a:t>) and inserts adversary’s key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But adversary cannot decrypt </a:t>
            </a:r>
            <a:r>
              <a:rPr lang="en-US" altLang="en-US" dirty="0" smtClean="0">
                <a:solidFill>
                  <a:schemeClr val="tx1"/>
                </a:solidFill>
              </a:rPr>
              <a:t>P</a:t>
            </a:r>
            <a:r>
              <a:rPr lang="en-US" altLang="en-US" baseline="-25000" dirty="0" smtClean="0">
                <a:solidFill>
                  <a:schemeClr val="tx1"/>
                </a:solidFill>
              </a:rPr>
              <a:t>A</a:t>
            </a:r>
            <a:r>
              <a:rPr lang="en-US" altLang="en-US" dirty="0">
                <a:solidFill>
                  <a:schemeClr val="tx1"/>
                </a:solidFill>
              </a:rPr>
              <a:t> </a:t>
            </a:r>
            <a:r>
              <a:rPr lang="en-US" altLang="en-US" dirty="0" smtClean="0">
                <a:solidFill>
                  <a:schemeClr val="tx1"/>
                </a:solidFill>
              </a:rPr>
              <a:t>to complete attack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To determine Q, it is necessary to take a discrete logarithm from an unknown root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An Nth root equation where N is the number represented by the hash of the MAC address</a:t>
            </a:r>
          </a:p>
          <a:p>
            <a:pPr lvl="1"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Extremely unlikely this compute power is readily available</a:t>
            </a:r>
          </a:p>
          <a:p>
            <a:pPr>
              <a:buFont typeface="Arial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But the fix is easy, add the password to the KDF</a:t>
            </a:r>
          </a:p>
          <a:p>
            <a:pPr lvl="1"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215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Man-in-The-Middle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Char char="•"/>
            </a:pPr>
            <a:r>
              <a:rPr lang="en-US" dirty="0" smtClean="0"/>
              <a:t>There is an easier attack but it requires </a:t>
            </a:r>
            <a:r>
              <a:rPr lang="en-US" i="1" u="sng" dirty="0" smtClean="0"/>
              <a:t>both</a:t>
            </a:r>
            <a:r>
              <a:rPr lang="en-US" dirty="0" smtClean="0"/>
              <a:t> parties to exchange the same key multiple times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There is really no reason why people would do PKEX twice with the same keys– if they exchanged their keys once what’s the point?</a:t>
            </a:r>
          </a:p>
          <a:p>
            <a:pPr>
              <a:buFont typeface="Arial" charset="0"/>
              <a:buChar char="•"/>
            </a:pPr>
            <a:r>
              <a:rPr lang="en-US" dirty="0" smtClean="0"/>
              <a:t>Somewhat of a contrived attack, but </a:t>
            </a:r>
            <a:r>
              <a:rPr lang="en-US" dirty="0" smtClean="0"/>
              <a:t>the fix is the same, add the password to the KDF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Dan Harkins, HPE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September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90019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41</TotalTime>
  <Words>842</Words>
  <Application>Microsoft Macintosh PowerPoint</Application>
  <PresentationFormat>On-screen Show (4:3)</PresentationFormat>
  <Paragraphs>147</Paragraphs>
  <Slides>11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Unicode MS</vt:lpstr>
      <vt:lpstr>MS Gothic</vt:lpstr>
      <vt:lpstr>ＭＳ Ｐゴシック</vt:lpstr>
      <vt:lpstr>Times New Roman</vt:lpstr>
      <vt:lpstr>Arial</vt:lpstr>
      <vt:lpstr>Office Theme</vt:lpstr>
      <vt:lpstr>Document</vt:lpstr>
      <vt:lpstr>PKEX issue in 802.11ai</vt:lpstr>
      <vt:lpstr>Abstract</vt:lpstr>
      <vt:lpstr>PKEX Exchange</vt:lpstr>
      <vt:lpstr>PKEX Exchange</vt:lpstr>
      <vt:lpstr>What’s the Problem?</vt:lpstr>
      <vt:lpstr>Off-line Dictionary Attack</vt:lpstr>
      <vt:lpstr>Off-line Dictionary Attack</vt:lpstr>
      <vt:lpstr>Man-in-The-Middle Attack</vt:lpstr>
      <vt:lpstr>Man-in-The-Middle Attack</vt:lpstr>
      <vt:lpstr>Conclusion</vt:lpstr>
      <vt:lpstr>References</vt:lpstr>
    </vt:vector>
  </TitlesOfParts>
  <Company/>
  <LinksUpToDate>false</LinksUpToDate>
  <SharedDoc>false</SharedDoc>
  <HyperlinksChanged>false</HyperlinksChanged>
  <AppVersion>15.0022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Microsoft Office User</dc:creator>
  <cp:lastModifiedBy>Microsoft Office User</cp:lastModifiedBy>
  <cp:revision>5</cp:revision>
  <cp:lastPrinted>1601-01-01T00:00:00Z</cp:lastPrinted>
  <dcterms:created xsi:type="dcterms:W3CDTF">2016-09-13T10:59:49Z</dcterms:created>
  <dcterms:modified xsi:type="dcterms:W3CDTF">2016-09-13T11:42:09Z</dcterms:modified>
</cp:coreProperties>
</file>