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4" r:id="rId16"/>
    <p:sldId id="482" r:id="rId17"/>
    <p:sldId id="485" r:id="rId18"/>
    <p:sldId id="486" r:id="rId19"/>
    <p:sldId id="487" r:id="rId20"/>
    <p:sldId id="488" r:id="rId21"/>
    <p:sldId id="489" r:id="rId22"/>
    <p:sldId id="490" r:id="rId23"/>
    <p:sldId id="491" r:id="rId24"/>
    <p:sldId id="492" r:id="rId25"/>
    <p:sldId id="493" r:id="rId26"/>
    <p:sldId id="494" r:id="rId27"/>
    <p:sldId id="495" r:id="rId28"/>
    <p:sldId id="496" r:id="rId29"/>
    <p:sldId id="498" r:id="rId30"/>
    <p:sldId id="499" r:id="rId31"/>
    <p:sldId id="500" r:id="rId32"/>
    <p:sldId id="502" r:id="rId33"/>
    <p:sldId id="503" r:id="rId34"/>
    <p:sldId id="504" r:id="rId35"/>
    <p:sldId id="505" r:id="rId36"/>
    <p:sldId id="506" r:id="rId37"/>
    <p:sldId id="520" r:id="rId38"/>
    <p:sldId id="507" r:id="rId39"/>
    <p:sldId id="521" r:id="rId40"/>
    <p:sldId id="522" r:id="rId41"/>
    <p:sldId id="523" r:id="rId42"/>
    <p:sldId id="525" r:id="rId43"/>
    <p:sldId id="528" r:id="rId44"/>
    <p:sldId id="527" r:id="rId45"/>
    <p:sldId id="529" r:id="rId46"/>
    <p:sldId id="530" r:id="rId47"/>
    <p:sldId id="532" r:id="rId48"/>
    <p:sldId id="533" r:id="rId49"/>
    <p:sldId id="534" r:id="rId5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7" autoAdjust="0"/>
    <p:restoredTop sz="94660"/>
  </p:normalViewPr>
  <p:slideViewPr>
    <p:cSldViewPr>
      <p:cViewPr varScale="1">
        <p:scale>
          <a:sx n="85" d="100"/>
          <a:sy n="85" d="100"/>
        </p:scale>
        <p:origin x="-93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xmlns=""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xmlns=""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xmlns=""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xmlns=""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xmlns=""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xmlns=""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p14="http://schemas.microsoft.com/office/powerpoint/2010/main" xmlns=""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p14="http://schemas.microsoft.com/office/powerpoint/2010/main" xmlns=""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a:t>
            </a:r>
            <a:r>
              <a:rPr lang="en-US" sz="1800" b="1" dirty="0" smtClean="0"/>
              <a:t>1246r5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Sep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7" name="Table 6"/>
          <p:cNvGraphicFramePr>
            <a:graphicFrameLocks noGrp="1"/>
          </p:cNvGraphicFramePr>
          <p:nvPr/>
        </p:nvGraphicFramePr>
        <p:xfrm>
          <a:off x="852488" y="2209800"/>
          <a:ext cx="7529512" cy="2867671"/>
        </p:xfrm>
        <a:graphic>
          <a:graphicData uri="http://schemas.openxmlformats.org/drawingml/2006/table">
            <a:tbl>
              <a:tblPr/>
              <a:tblGrid>
                <a:gridCol w="747712"/>
                <a:gridCol w="914400"/>
                <a:gridCol w="914400"/>
                <a:gridCol w="914400"/>
                <a:gridCol w="914400"/>
                <a:gridCol w="914400"/>
                <a:gridCol w="1219200"/>
                <a:gridCol w="990600"/>
              </a:tblGrid>
              <a:tr h="3921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Monday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Tuesday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Wednesday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b="0" i="0" u="none" strike="noStrike" cap="none" normalizeH="0" baseline="0" smtClean="0">
                          <a:ln>
                            <a:noFill/>
                          </a:ln>
                          <a:solidFill>
                            <a:srgbClr val="000000"/>
                          </a:solidFill>
                          <a:effectLst/>
                          <a:latin typeface="Times New Roman" pitchFamily="18" charset="0"/>
                          <a:ea typeface="MS PGothic" pitchFamily="34" charset="-128"/>
                        </a:rPr>
                        <a:t>Thursday</a:t>
                      </a:r>
                      <a:endParaRPr kumimoji="0" lang="en-CA" sz="1600" b="1" i="0" u="none" strike="noStrike" cap="none" normalizeH="0" baseline="0" smtClean="0">
                        <a:ln>
                          <a:noFill/>
                        </a:ln>
                        <a:solidFill>
                          <a:srgbClr val="FFFFFF"/>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chemeClr val="tx1"/>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AM2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MU</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1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err="1" smtClean="0">
                          <a:ln>
                            <a:noFill/>
                          </a:ln>
                          <a:solidFill>
                            <a:srgbClr val="000000"/>
                          </a:solidFill>
                          <a:effectLst/>
                          <a:latin typeface="Times New Roman" pitchFamily="18" charset="0"/>
                          <a:ea typeface="MS PGothic" pitchFamily="34" charset="-128"/>
                        </a:rPr>
                        <a:t>TGax</a:t>
                      </a:r>
                      <a:endParaRPr kumimoji="0" lang="en-CA" sz="18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207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5492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PM2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rgbClr val="000000"/>
                          </a:solidFill>
                          <a:effectLst/>
                          <a:latin typeface="Times New Roman" pitchFamily="18" charset="0"/>
                          <a:ea typeface="MS PGothic" pitchFamily="34" charset="-128"/>
                        </a:rPr>
                        <a:t>MU</a:t>
                      </a: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MAC</a:t>
                      </a: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smtClean="0">
                          <a:ln>
                            <a:noFill/>
                          </a:ln>
                          <a:solidFill>
                            <a:srgbClr val="000000"/>
                          </a:solidFill>
                          <a:effectLst/>
                          <a:latin typeface="Times New Roman" pitchFamily="18" charset="0"/>
                          <a:ea typeface="MS PGothic" pitchFamily="34" charset="-128"/>
                        </a:rPr>
                        <a:t>TGax</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r h="4905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smtClean="0">
                          <a:ln>
                            <a:noFill/>
                          </a:ln>
                          <a:solidFill>
                            <a:srgbClr val="000000"/>
                          </a:solidFill>
                          <a:effectLst/>
                          <a:latin typeface="Times New Roman" pitchFamily="18" charset="0"/>
                          <a:ea typeface="MS PGothic" pitchFamily="34" charset="-128"/>
                        </a:rPr>
                        <a:t>EVE</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FF0000"/>
                          </a:solidFill>
                          <a:effectLst/>
                          <a:latin typeface="Times New Roman" pitchFamily="18" charset="0"/>
                          <a:ea typeface="MS PGothic" pitchFamily="34" charset="-128"/>
                        </a:rPr>
                        <a:t>PHY</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smtClean="0">
                          <a:ln>
                            <a:noFill/>
                          </a:ln>
                          <a:solidFill>
                            <a:srgbClr val="000000"/>
                          </a:solidFill>
                          <a:effectLst/>
                          <a:latin typeface="Times New Roman" pitchFamily="18" charset="0"/>
                          <a:ea typeface="MS PGothic" pitchFamily="34" charset="-128"/>
                        </a:rPr>
                        <a:t>SR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CN" altLang="zh-CN" sz="1800" b="1" i="0" u="none" strike="noStrike" cap="none" normalizeH="0" baseline="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smtClean="0">
                        <a:ln>
                          <a:noFill/>
                        </a:ln>
                        <a:solidFill>
                          <a:schemeClr val="tx1"/>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5867400" cy="1323439"/>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sz="1600" b="1" dirty="0" smtClean="0">
                <a:solidFill>
                  <a:srgbClr val="FFC000"/>
                </a:solidFill>
              </a:rPr>
              <a:t> Docs presented but need more discussion or deferred</a:t>
            </a:r>
            <a:endParaRPr lang="en-US" sz="1600" b="1" dirty="0">
              <a:solidFill>
                <a:srgbClr val="FFC000"/>
              </a:solidFill>
            </a:endParaRP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3018282"/>
          <a:ext cx="8382000" cy="2642616"/>
        </p:xfrm>
        <a:graphic>
          <a:graphicData uri="http://schemas.openxmlformats.org/drawingml/2006/table">
            <a:tbl>
              <a:tblPr/>
              <a:tblGrid>
                <a:gridCol w="863972"/>
                <a:gridCol w="4123402"/>
                <a:gridCol w="1290676"/>
                <a:gridCol w="595697"/>
                <a:gridCol w="1508253"/>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US" altLang="zh-CN" sz="1400" b="1" i="0" u="none" strike="noStrike" cap="none" normalizeH="0" baseline="0" dirty="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Notes</a:t>
                      </a:r>
                      <a:endParaRPr kumimoji="0" lang="en-US" altLang="zh-CN" sz="1400" b="1" i="0" u="none" strike="noStrike" cap="none" normalizeH="0" baseline="0" smtClean="0">
                        <a:ln>
                          <a:noFill/>
                        </a:ln>
                        <a:solidFill>
                          <a:srgbClr val="FFFFFF"/>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11-16/1133</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11-16/1134</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spec text on sounding modes reduction</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11-16/1136</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11-16/1137</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11-16/1138</a:t>
                      </a:r>
                      <a:endParaRPr kumimoji="0" lang="en-US" altLang="zh-CN" sz="1400" b="0" i="0" u="none" strike="noStrike" cap="none" normalizeH="0" baseline="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11ax comment resolutions for clause 26.3.10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Yan Zhang</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11-16/1148</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11-16/1216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lang="en-US" altLang="zh-CN" sz="1400" kern="1200" baseline="0" dirty="0" smtClean="0">
                          <a:solidFill>
                            <a:srgbClr val="00B050"/>
                          </a:solidFill>
                          <a:latin typeface="Times New Roman" pitchFamily="18" charset="0"/>
                          <a:ea typeface="+mn-ea"/>
                          <a:cs typeface="Times New Roman" pitchFamily="18" charset="0"/>
                        </a:rPr>
                        <a:t>SR Field SRP Table for HE-Trigger-Based PPDU</a:t>
                      </a:r>
                      <a:endPar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James Wang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From SR ad-hoc</a:t>
                      </a: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11-16/1149</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11-16/1150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CR Packet Extension Part I</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Ross </a:t>
                      </a: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Jian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Yu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11-16/1160</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Comment Resolution for CID 355</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rPr>
                        <a:t>Eunsung</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 Park </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US"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Calibri" pitchFamily="34" charset="0"/>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(2/3)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524000"/>
            <a:ext cx="59436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533400" y="2895600"/>
          <a:ext cx="8382000" cy="3116898"/>
        </p:xfrm>
        <a:graphic>
          <a:graphicData uri="http://schemas.openxmlformats.org/drawingml/2006/table">
            <a:tbl>
              <a:tblPr/>
              <a:tblGrid>
                <a:gridCol w="863972"/>
                <a:gridCol w="4227897"/>
                <a:gridCol w="1331719"/>
                <a:gridCol w="705028"/>
                <a:gridCol w="1253384"/>
              </a:tblGrid>
              <a:tr h="1365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mn-lt"/>
                          <a:ea typeface="MS PGothic" pitchFamily="34" charset="-128"/>
                        </a:rPr>
                        <a:t>DCN</a:t>
                      </a:r>
                      <a:endParaRPr kumimoji="0" lang="en-US" altLang="zh-CN" sz="1400" b="1" i="0" u="none" strike="noStrike" cap="none" normalizeH="0" baseline="0" dirty="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Title</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Author</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Ad Hoc</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mn-lt"/>
                          <a:ea typeface="MS PGothic" pitchFamily="34" charset="-128"/>
                        </a:rPr>
                        <a:t>Notes</a:t>
                      </a:r>
                      <a:endParaRPr kumimoji="0" lang="en-US" altLang="zh-CN" sz="1400" b="1" i="0" u="none" strike="noStrike" cap="none" normalizeH="0" baseline="0" smtClean="0">
                        <a:ln>
                          <a:noFill/>
                        </a:ln>
                        <a:solidFill>
                          <a:srgbClr val="FFFFFF"/>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UL MU Clarifications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Ron </a:t>
                      </a:r>
                      <a:r>
                        <a:rPr kumimoji="0" lang="en-US" altLang="zh-CN" sz="1400" b="0" i="0" u="none" strike="noStrike" cap="none" normalizeH="0" baseline="0" dirty="0" err="1" smtClean="0">
                          <a:ln>
                            <a:noFill/>
                          </a:ln>
                          <a:solidFill>
                            <a:srgbClr val="00B050"/>
                          </a:solidFill>
                          <a:effectLst/>
                          <a:latin typeface="+mn-lt"/>
                          <a:ea typeface="MS PGothic" pitchFamily="34" charset="-128"/>
                        </a:rPr>
                        <a:t>Porat</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11-16/1168</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DCM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11-16/1169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CR Duplicate MU MIMO</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11-16/1259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coding-and-other-comments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err="1" smtClean="0">
                          <a:ln>
                            <a:noFill/>
                          </a:ln>
                          <a:solidFill>
                            <a:srgbClr val="00B050"/>
                          </a:solidFill>
                          <a:effectLst/>
                          <a:latin typeface="+mn-lt"/>
                          <a:ea typeface="MS PGothic" pitchFamily="34" charset="-128"/>
                        </a:rPr>
                        <a:t>Sriram</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Venkateswaran</a:t>
                      </a:r>
                      <a:r>
                        <a:rPr kumimoji="0" lang="en-US" altLang="zh-CN" sz="1400" b="0" i="0" u="none" strike="noStrike" cap="none" normalizeH="0" baseline="0" dirty="0" smtClean="0">
                          <a:ln>
                            <a:noFill/>
                          </a:ln>
                          <a:solidFill>
                            <a:srgbClr val="00B050"/>
                          </a:solidFill>
                          <a:effectLst/>
                          <a:latin typeface="+mn-lt"/>
                          <a:ea typeface="MS PGothic" pitchFamily="34" charset="-128"/>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HE PHY Capabilities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11-16/1171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Miscellaneous Part-1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Lochan Verma</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11-16/1176</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CR Miscellaneous Part-2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Lochan</a:t>
                      </a:r>
                      <a:r>
                        <a:rPr kumimoji="0" lang="en-US" altLang="zh-CN" sz="1400" b="0" i="0" u="none" strike="noStrike" cap="none" normalizeH="0" baseline="0" dirty="0" smtClean="0">
                          <a:ln>
                            <a:noFill/>
                          </a:ln>
                          <a:solidFill>
                            <a:srgbClr val="00B050"/>
                          </a:solidFill>
                          <a:effectLst/>
                          <a:latin typeface="+mn-lt"/>
                          <a:ea typeface="MS PGothic" pitchFamily="34" charset="-128"/>
                        </a:rPr>
                        <a:t> </a:t>
                      </a:r>
                      <a:r>
                        <a:rPr kumimoji="0" lang="en-US" altLang="zh-CN" sz="1400" b="0" i="0" u="none" strike="noStrike" cap="none" normalizeH="0" baseline="0" dirty="0" err="1" smtClean="0">
                          <a:ln>
                            <a:noFill/>
                          </a:ln>
                          <a:solidFill>
                            <a:srgbClr val="00B050"/>
                          </a:solidFill>
                          <a:effectLst/>
                          <a:latin typeface="+mn-lt"/>
                          <a:ea typeface="MS PGothic" pitchFamily="34" charset="-128"/>
                        </a:rPr>
                        <a:t>Verma</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27463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11-16/1179</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 section editorial comments on D0.4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Sungeun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8897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11-16/1190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Tx</a:t>
                      </a:r>
                      <a:r>
                        <a:rPr kumimoji="0" lang="en-US" altLang="zh-CN" sz="1400" b="0" i="0" u="none" strike="noStrike" cap="none" normalizeH="0" baseline="0" dirty="0" smtClean="0">
                          <a:ln>
                            <a:noFill/>
                          </a:ln>
                          <a:solidFill>
                            <a:srgbClr val="00B050"/>
                          </a:solidFill>
                          <a:effectLst/>
                          <a:latin typeface="+mn-lt"/>
                          <a:ea typeface="MS PGothic" pitchFamily="34" charset="-128"/>
                        </a:rPr>
                        <a:t> Quality Requirements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Daewon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365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mn-lt"/>
                          <a:ea typeface="MS PGothic" pitchFamily="34" charset="-128"/>
                        </a:rPr>
                        <a:t>11-16/1191</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Comment Resolution for CIDs on PHY Transmit Spec</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mn-lt"/>
                          <a:ea typeface="MS PGothic" pitchFamily="34" charset="-128"/>
                        </a:rPr>
                        <a:t>Daewon</a:t>
                      </a:r>
                      <a:r>
                        <a:rPr kumimoji="0" lang="en-US" altLang="zh-CN" sz="1400" b="0" i="0" u="none" strike="noStrike" cap="none" normalizeH="0" baseline="0" dirty="0" smtClean="0">
                          <a:ln>
                            <a:noFill/>
                          </a:ln>
                          <a:solidFill>
                            <a:srgbClr val="00B050"/>
                          </a:solidFill>
                          <a:effectLst/>
                          <a:latin typeface="+mn-lt"/>
                          <a:ea typeface="MS PGothic" pitchFamily="34" charset="-128"/>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mn-lt"/>
                          <a:ea typeface="MS PGothic" pitchFamily="34" charset="-128"/>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(3/3) </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6172200" cy="1569660"/>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p>
          <a:p>
            <a:pPr lvl="1">
              <a:buFont typeface="Arial" pitchFamily="34" charset="0"/>
              <a:buChar char="•"/>
            </a:pPr>
            <a:r>
              <a:rPr lang="en-US" altLang="zh-CN" sz="1600" b="1" dirty="0" smtClean="0">
                <a:solidFill>
                  <a:srgbClr val="FFC000"/>
                </a:solidFill>
              </a:rPr>
              <a:t> Docs presented but need more discussion or deferred</a:t>
            </a:r>
          </a:p>
          <a:p>
            <a:pPr lvl="1">
              <a:buFont typeface="Arial" pitchFamily="34" charset="0"/>
              <a:buChar char="•"/>
            </a:pPr>
            <a:endParaRPr lang="en-US" sz="1600" b="1" dirty="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graphicFrame>
        <p:nvGraphicFramePr>
          <p:cNvPr id="10" name="Table 6"/>
          <p:cNvGraphicFramePr>
            <a:graphicFrameLocks noGrp="1"/>
          </p:cNvGraphicFramePr>
          <p:nvPr/>
        </p:nvGraphicFramePr>
        <p:xfrm>
          <a:off x="457202" y="3216402"/>
          <a:ext cx="8077199" cy="2422398"/>
        </p:xfrm>
        <a:graphic>
          <a:graphicData uri="http://schemas.openxmlformats.org/drawingml/2006/table">
            <a:tbl>
              <a:tblPr/>
              <a:tblGrid>
                <a:gridCol w="1066798"/>
                <a:gridCol w="4343400"/>
                <a:gridCol w="1143000"/>
                <a:gridCol w="762000"/>
                <a:gridCol w="762001"/>
              </a:tblGrid>
              <a:tr h="10122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cs typeface="Times New Roman" pitchFamily="18" charset="0"/>
                        </a:rPr>
                        <a:t>DCN</a:t>
                      </a:r>
                      <a:endParaRPr kumimoji="0" lang="en-US" altLang="zh-CN" sz="1400" b="1" i="0" u="none" strike="noStrike" cap="none" normalizeH="0" baseline="0" dirty="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Title</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Author</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Ad Hoc</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cs typeface="Times New Roman" pitchFamily="18" charset="0"/>
                        </a:rPr>
                        <a:t>Notes</a:t>
                      </a:r>
                      <a:endParaRPr kumimoji="0" lang="en-US" altLang="zh-CN" sz="1400" b="1" i="0" u="none" strike="noStrike" cap="none" normalizeH="0" baseline="0" smtClean="0">
                        <a:ln>
                          <a:noFill/>
                        </a:ln>
                        <a:solidFill>
                          <a:srgbClr val="FFFFFF"/>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11-16/1192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Comment Resolution for CID 1450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11-16/1193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HE variant HT Control - He Link Adaptation</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Daewon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rPr>
                        <a:t>11-16/1194</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Removal of Unnecessary PHY TBDs</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11-16/1232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Text change proposal of TXTIME in 26.3.19 and 26.4.3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11-16/1233</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CR for DCM related CID 503, 504 and 2750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Daewon</a:t>
                      </a: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 Lee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11-16/1202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CR HE-LTF</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Ming </a:t>
                      </a:r>
                      <a:r>
                        <a:rPr kumimoji="0" lang="en-US" altLang="zh-CN" sz="1400" b="0" i="0" u="none" strike="noStrike" cap="none" normalizeH="0" baseline="0" dirty="0" err="1" smtClean="0">
                          <a:ln>
                            <a:noFill/>
                          </a:ln>
                          <a:solidFill>
                            <a:srgbClr val="FFC000"/>
                          </a:solidFill>
                          <a:effectLst/>
                          <a:latin typeface="Times New Roman" pitchFamily="18" charset="0"/>
                          <a:ea typeface="MS PGothic" pitchFamily="34" charset="-128"/>
                          <a:cs typeface="Times New Roman" pitchFamily="18" charset="0"/>
                        </a:rPr>
                        <a:t>Gan</a:t>
                      </a:r>
                      <a:endPar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FFC00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9930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11-16/0942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 </a:t>
                      </a:r>
                      <a:r>
                        <a:rPr kumimoji="0" lang="en-US" altLang="zh-CN" sz="1400" b="0" i="0" u="none" strike="noStrike" kern="1200" cap="none" normalizeH="0" baseline="0" dirty="0" err="1" smtClean="0">
                          <a:ln>
                            <a:noFill/>
                          </a:ln>
                          <a:solidFill>
                            <a:srgbClr val="00B050"/>
                          </a:solidFill>
                          <a:effectLst/>
                          <a:latin typeface="Times New Roman" pitchFamily="18" charset="0"/>
                          <a:ea typeface="MS PGothic" pitchFamily="34" charset="-128"/>
                          <a:cs typeface="Times New Roman" pitchFamily="18" charset="0"/>
                        </a:rPr>
                        <a:t>cr</a:t>
                      </a:r>
                      <a:r>
                        <a:rPr kumimoji="0" lang="en-US" altLang="zh-CN" sz="1400" b="0" i="0" u="none" strike="noStrike" kern="1200" cap="none" normalizeH="0" baseline="0" dirty="0" smtClean="0">
                          <a:ln>
                            <a:noFill/>
                          </a:ln>
                          <a:solidFill>
                            <a:srgbClr val="00B050"/>
                          </a:solidFill>
                          <a:effectLst/>
                          <a:latin typeface="Times New Roman" pitchFamily="18" charset="0"/>
                          <a:ea typeface="MS PGothic" pitchFamily="34" charset="-128"/>
                          <a:cs typeface="Times New Roman" pitchFamily="18" charset="0"/>
                        </a:rPr>
                        <a:t> service field</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defRPr/>
                      </a:pPr>
                      <a:r>
                        <a:rPr kumimoji="0" lang="en-US" altLang="zh-CN" sz="1400" b="0" i="0" u="none" strike="noStrike" cap="none" normalizeH="0" baseline="0" dirty="0" smtClean="0">
                          <a:ln>
                            <a:noFill/>
                          </a:ln>
                          <a:solidFill>
                            <a:srgbClr val="00B050"/>
                          </a:solidFill>
                          <a:effectLst/>
                          <a:latin typeface="+mn-lt"/>
                          <a:ea typeface="MS PGothic" pitchFamily="34" charset="-128"/>
                        </a:rPr>
                        <a:t>Ming </a:t>
                      </a:r>
                      <a:r>
                        <a:rPr kumimoji="0" lang="en-US" altLang="zh-CN" sz="1400" b="0" i="0" u="none" strike="noStrike" cap="none" normalizeH="0" baseline="0" dirty="0" err="1" smtClean="0">
                          <a:ln>
                            <a:noFill/>
                          </a:ln>
                          <a:solidFill>
                            <a:srgbClr val="00B050"/>
                          </a:solidFill>
                          <a:effectLst/>
                          <a:latin typeface="+mn-lt"/>
                          <a:ea typeface="MS PGothic" pitchFamily="34" charset="-128"/>
                        </a:rPr>
                        <a:t>Gan</a:t>
                      </a:r>
                      <a:endParaRPr kumimoji="0" lang="en-US" altLang="zh-CN" sz="1400" b="0" i="0" u="none" strike="noStrike" cap="none" normalizeH="0" baseline="0" dirty="0" smtClean="0">
                        <a:ln>
                          <a:noFill/>
                        </a:ln>
                        <a:solidFill>
                          <a:srgbClr val="00B050"/>
                        </a:solidFill>
                        <a:effectLst/>
                        <a:latin typeface="+mn-lt"/>
                        <a:ea typeface="MS PGothic" pitchFamily="34" charset="-128"/>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11-16/1227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cr-on-26-3-7</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err="1" smtClean="0">
                          <a:ln>
                            <a:noFill/>
                          </a:ln>
                          <a:solidFill>
                            <a:schemeClr val="tx1"/>
                          </a:solidFill>
                          <a:effectLst/>
                          <a:latin typeface="Times New Roman" pitchFamily="18" charset="0"/>
                          <a:ea typeface="MS PGothic" pitchFamily="34" charset="-128"/>
                          <a:cs typeface="Times New Roman" pitchFamily="18" charset="0"/>
                        </a:rPr>
                        <a:t>Shahrnaz</a:t>
                      </a: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 </a:t>
                      </a:r>
                      <a:r>
                        <a:rPr kumimoji="0" lang="en-US" altLang="zh-CN" sz="1400" b="0" i="0" u="none" strike="noStrike" cap="none" normalizeH="0" baseline="0" dirty="0" err="1" smtClean="0">
                          <a:ln>
                            <a:noFill/>
                          </a:ln>
                          <a:solidFill>
                            <a:schemeClr val="tx1"/>
                          </a:solidFill>
                          <a:effectLst/>
                          <a:latin typeface="Times New Roman" pitchFamily="18" charset="0"/>
                          <a:ea typeface="MS PGothic" pitchFamily="34" charset="-128"/>
                          <a:cs typeface="Times New Roman" pitchFamily="18" charset="0"/>
                        </a:rPr>
                        <a:t>Azizi</a:t>
                      </a: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 </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chemeClr val="tx1"/>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11-16/1240</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0122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11-16/1242</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spec text for packet extension factor calculation fix</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Yan Zhang</a:t>
                      </a: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rPr>
                        <a:t>PHY</a:t>
                      </a:r>
                    </a:p>
                  </a:txBody>
                  <a:tcPr marL="6858" marR="6858" marT="685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zh-CN" altLang="zh-CN" sz="1400" b="0" i="0" u="none" strike="noStrike" cap="none" normalizeH="0" baseline="0" dirty="0" smtClean="0">
                        <a:ln>
                          <a:noFill/>
                        </a:ln>
                        <a:solidFill>
                          <a:srgbClr val="00B050"/>
                        </a:solidFill>
                        <a:effectLst/>
                        <a:latin typeface="Times New Roman" pitchFamily="18" charset="0"/>
                        <a:ea typeface="MS PGothic" pitchFamily="34" charset="-128"/>
                        <a:cs typeface="Times New Roman" pitchFamily="18" charset="0"/>
                      </a:endParaRPr>
                    </a:p>
                  </a:txBody>
                  <a:tcPr marL="6858" marR="6858" marT="6858"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11-16/1133r1)</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11/16-1134r1?</a:t>
            </a:r>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11-16/1135r2)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11-16/1135r2</a:t>
            </a:r>
          </a:p>
          <a:p>
            <a:pPr lvl="1"/>
            <a:r>
              <a:rPr lang="en-US" altLang="zh-CN" dirty="0" smtClean="0"/>
              <a:t>CID 1927, 2521, 2522, 2523, 2107, 2108</a:t>
            </a:r>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11-16/1136r3)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11-16/1136r3</a:t>
            </a:r>
          </a:p>
          <a:p>
            <a:pPr lvl="1"/>
            <a:r>
              <a:rPr lang="en-US" altLang="zh-CN" dirty="0" smtClean="0"/>
              <a:t>CID 286, 2137, 287, 288, 289,1676, 1980, 1982, 1983, 2417, 2418, 2419, </a:t>
            </a:r>
            <a:r>
              <a:rPr lang="en-US" altLang="zh-CN" dirty="0" smtClean="0">
                <a:solidFill>
                  <a:srgbClr val="FF0000"/>
                </a:solidFill>
              </a:rPr>
              <a:t>294</a:t>
            </a:r>
            <a:r>
              <a:rPr lang="en-US" altLang="zh-CN" dirty="0" smtClean="0"/>
              <a:t>, 298, 299, 300, 1979, 2370, 901, 1847, 1967, 1968, 1970, 1971, 1973, 1974, 1976, 1977, 1978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294 is not addressed</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11-16/1137r3)</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11-16/1137r3</a:t>
            </a:r>
          </a:p>
          <a:p>
            <a:pPr lvl="1"/>
            <a:r>
              <a:rPr lang="en-US" altLang="zh-CN" dirty="0" smtClean="0"/>
              <a:t>CID 294, 873, 1099, 1698, 1997, 1998, 1999, 2000, 2019, 2531, 2540, 2541</a:t>
            </a:r>
            <a:endParaRPr lang="zh-CN" altLang="zh-CN" sz="32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(#1, 11-16/1138r4)</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11-16/1138r4</a:t>
            </a:r>
          </a:p>
          <a:p>
            <a:pPr lvl="1"/>
            <a:r>
              <a:rPr lang="en-US" altLang="zh-CN" dirty="0" smtClean="0"/>
              <a:t>CID 2097, 2098, 2099, 2563, 2564, 2726, 2881, </a:t>
            </a:r>
            <a:r>
              <a:rPr lang="en-GB" altLang="zh-CN" dirty="0" smtClean="0"/>
              <a:t>484</a:t>
            </a:r>
            <a:endParaRPr lang="zh-CN" altLang="zh-CN" sz="6800" dirty="0" smtClean="0"/>
          </a:p>
          <a:p>
            <a:pPr lvl="1"/>
            <a:r>
              <a:rPr lang="en-US" altLang="zh-CN" dirty="0" smtClean="0"/>
              <a:t> </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Note, CID 2098 has been resolved in 937r7</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a:t>
            </a:r>
            <a:r>
              <a:rPr lang="en-GB" altLang="zh-CN" dirty="0" smtClean="0"/>
              <a:t>1022, 2864, 2678, 2016, 2011, 2010, 2001</a:t>
            </a:r>
            <a:endParaRPr lang="zh-CN" altLang="zh-CN" sz="6800" dirty="0" smtClean="0"/>
          </a:p>
          <a:p>
            <a:pPr lvl="1"/>
            <a:r>
              <a:rPr lang="en-US" altLang="zh-CN" dirty="0" smtClean="0"/>
              <a:t> Except 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11-16/1216r1)</a:t>
            </a:r>
            <a:endParaRPr lang="zh-CN" altLang="en-US" dirty="0"/>
          </a:p>
        </p:txBody>
      </p:sp>
      <p:sp>
        <p:nvSpPr>
          <p:cNvPr id="3" name="内容占位符 2"/>
          <p:cNvSpPr>
            <a:spLocks noGrp="1"/>
          </p:cNvSpPr>
          <p:nvPr>
            <p:ph idx="1"/>
          </p:nvPr>
        </p:nvSpPr>
        <p:spPr>
          <a:xfrm>
            <a:off x="685800" y="1524000"/>
            <a:ext cx="7772400" cy="4800600"/>
          </a:xfrm>
        </p:spPr>
        <p:txBody>
          <a:bodyPr>
            <a:normAutofit fontScale="92500" lnSpcReduction="10000"/>
          </a:bodyPr>
          <a:lstStyle/>
          <a:p>
            <a:r>
              <a:rPr lang="en-US" altLang="zh-CN" sz="1500" dirty="0" smtClean="0"/>
              <a:t>Do you agree to adopt the following SRP values for the corresponding entries in Spatial Reuse fields (in Spatial Reuse 1, Spatial Reuse 2, Spatial Reuse 3, and Spatial Reuse 4) for He Trigger-based PPDU </a:t>
            </a:r>
          </a:p>
          <a:p>
            <a:endParaRPr lang="en-US" altLang="zh-CN" sz="2000" b="0" dirty="0" smtClean="0"/>
          </a:p>
          <a:p>
            <a:endParaRPr lang="en-US" altLang="zh-CN" sz="2000" b="0" dirty="0" smtClean="0"/>
          </a:p>
          <a:p>
            <a:endParaRPr lang="en-US" altLang="zh-CN" sz="2000" b="0" dirty="0" smtClean="0"/>
          </a:p>
          <a:p>
            <a:endParaRPr lang="en-US" altLang="zh-CN" sz="2000" b="0" dirty="0" smtClean="0"/>
          </a:p>
          <a:p>
            <a:pPr>
              <a:buNone/>
            </a:pPr>
            <a:endParaRPr lang="en-US" altLang="zh-CN" sz="2000" b="0" dirty="0" smtClean="0"/>
          </a:p>
          <a:p>
            <a:pPr>
              <a:buNone/>
            </a:pPr>
            <a:endParaRPr lang="en-US" altLang="zh-CN" sz="2000" b="0" dirty="0" smtClean="0"/>
          </a:p>
          <a:p>
            <a:pPr>
              <a:buNone/>
            </a:pPr>
            <a:endParaRPr lang="en-US" altLang="zh-CN" sz="1200" b="0" dirty="0" smtClean="0"/>
          </a:p>
          <a:p>
            <a:r>
              <a:rPr lang="en-US" altLang="zh-CN" sz="1200" b="0" dirty="0" smtClean="0"/>
              <a:t>SRP= TX PWR</a:t>
            </a:r>
            <a:r>
              <a:rPr lang="en-US" altLang="zh-CN" sz="1200" b="0" baseline="-25000" dirty="0" smtClean="0"/>
              <a:t>AP</a:t>
            </a:r>
            <a:r>
              <a:rPr lang="en-US" altLang="zh-CN" sz="1200" b="0" dirty="0" smtClean="0"/>
              <a:t> + Acceptable Receiver Interference </a:t>
            </a:r>
            <a:r>
              <a:rPr lang="en-US" altLang="zh-CN" sz="1200" b="0" dirty="0" err="1" smtClean="0"/>
              <a:t>level</a:t>
            </a:r>
            <a:r>
              <a:rPr lang="en-US" altLang="zh-CN" sz="1200" b="0" baseline="-25000" dirty="0" err="1" smtClean="0"/>
              <a:t>AP</a:t>
            </a:r>
            <a:endParaRPr lang="en-US" altLang="zh-CN" sz="1200" b="0" dirty="0" smtClean="0"/>
          </a:p>
          <a:p>
            <a:pPr marL="342900" lvl="1" indent="-342900">
              <a:buFontTx/>
              <a:buChar char="•"/>
            </a:pPr>
            <a:r>
              <a:rPr lang="en-US" altLang="zh-CN" sz="1200" dirty="0" smtClean="0"/>
              <a:t>Adjustment range for parameters (referenced to the antenna port)</a:t>
            </a:r>
          </a:p>
          <a:p>
            <a:pPr lvl="1"/>
            <a:r>
              <a:rPr lang="en-US" altLang="zh-CN" sz="1200" dirty="0" smtClean="0"/>
              <a:t>TX_PWR</a:t>
            </a:r>
            <a:r>
              <a:rPr lang="en-US" altLang="zh-CN" sz="1200" baseline="-25000" dirty="0" smtClean="0"/>
              <a:t>AP</a:t>
            </a:r>
            <a:r>
              <a:rPr lang="en-US" altLang="zh-CN" sz="1200" dirty="0" smtClean="0"/>
              <a:t>: -10 </a:t>
            </a:r>
            <a:r>
              <a:rPr lang="en-US" altLang="zh-CN" sz="1200" dirty="0" err="1" smtClean="0"/>
              <a:t>dBm</a:t>
            </a:r>
            <a:r>
              <a:rPr lang="en-US" altLang="zh-CN" sz="1200" dirty="0" smtClean="0"/>
              <a:t> to 26 </a:t>
            </a:r>
            <a:r>
              <a:rPr lang="en-US" altLang="zh-CN" sz="1200" dirty="0" err="1" smtClean="0"/>
              <a:t>dBm</a:t>
            </a:r>
            <a:r>
              <a:rPr lang="en-US" altLang="zh-CN" sz="1200" dirty="0" smtClean="0"/>
              <a:t>  </a:t>
            </a:r>
          </a:p>
          <a:p>
            <a:pPr lvl="1"/>
            <a:r>
              <a:rPr lang="en-US" altLang="zh-CN" sz="1200" dirty="0" smtClean="0"/>
              <a:t>Acceptable Receiver Interference </a:t>
            </a:r>
            <a:r>
              <a:rPr lang="en-US" altLang="zh-CN" sz="1200" dirty="0" err="1" smtClean="0"/>
              <a:t>Level</a:t>
            </a:r>
            <a:r>
              <a:rPr lang="en-US" altLang="zh-CN" sz="1200" baseline="-25000" dirty="0" err="1" smtClean="0"/>
              <a:t>AP</a:t>
            </a:r>
            <a:r>
              <a:rPr lang="en-US" altLang="zh-CN" sz="1200" dirty="0" smtClean="0"/>
              <a:t>: -82dBm to  -36 </a:t>
            </a:r>
            <a:r>
              <a:rPr lang="en-US" altLang="zh-CN" sz="1200" dirty="0" err="1" smtClean="0"/>
              <a:t>dBm</a:t>
            </a:r>
            <a:endParaRPr lang="en-US" altLang="zh-CN" sz="1200" dirty="0" smtClean="0"/>
          </a:p>
          <a:p>
            <a:r>
              <a:rPr lang="en-US" altLang="zh-CN" sz="1200" b="0" dirty="0" smtClean="0"/>
              <a:t>If SRP is below &lt;-80 </a:t>
            </a:r>
            <a:r>
              <a:rPr lang="en-US" altLang="zh-CN" sz="1200" b="0" dirty="0" err="1" smtClean="0"/>
              <a:t>dBm</a:t>
            </a:r>
            <a:r>
              <a:rPr lang="en-US" altLang="zh-CN" sz="1200" b="0" dirty="0" smtClean="0"/>
              <a:t>, set to Spatial Reuse to 0001, if SRP is above -26 </a:t>
            </a:r>
            <a:r>
              <a:rPr lang="en-US" altLang="zh-CN" sz="1200" b="0" dirty="0" err="1" smtClean="0"/>
              <a:t>dBm</a:t>
            </a:r>
            <a:r>
              <a:rPr lang="en-US" altLang="zh-CN" sz="1200" b="0" dirty="0" smtClean="0"/>
              <a:t>, set Spatial reuse to 1110 </a:t>
            </a:r>
          </a:p>
          <a:p>
            <a:r>
              <a:rPr lang="en-US" altLang="zh-CN" sz="1200" b="0" dirty="0" smtClean="0"/>
              <a:t>Set Spatial Reuse to 0000 for SR disallowed flag,  Value 1111 is reserved</a:t>
            </a:r>
          </a:p>
          <a:p>
            <a:r>
              <a:rPr lang="en-US" altLang="zh-CN" sz="1200" b="0" dirty="0" smtClean="0"/>
              <a:t>Same table is used for AP and STA.</a:t>
            </a:r>
            <a:endParaRPr lang="en-US" altLang="zh-CN" dirty="0" smtClean="0"/>
          </a:p>
          <a:p>
            <a:pPr>
              <a:buNone/>
            </a:pPr>
            <a:endParaRPr lang="en-US" altLang="zh-CN" dirty="0" smtClean="0"/>
          </a:p>
          <a:p>
            <a:pPr>
              <a:buNone/>
            </a:pPr>
            <a:r>
              <a:rPr lang="en-US" altLang="zh-CN" dirty="0" smtClean="0"/>
              <a:t>SP: Passed without objection (No Motion)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4"/>
          <p:cNvGraphicFramePr>
            <a:graphicFrameLocks noGrp="1"/>
          </p:cNvGraphicFramePr>
          <p:nvPr/>
        </p:nvGraphicFramePr>
        <p:xfrm>
          <a:off x="1219200" y="2209800"/>
          <a:ext cx="6629400" cy="1950720"/>
        </p:xfrm>
        <a:graphic>
          <a:graphicData uri="http://schemas.openxmlformats.org/drawingml/2006/table">
            <a:tbl>
              <a:tblPr firstRow="1" bandRow="1">
                <a:tableStyleId>{5C22544A-7EE6-4342-B048-85BDC9FD1C3A}</a:tableStyleId>
              </a:tblPr>
              <a:tblGrid>
                <a:gridCol w="1138382"/>
                <a:gridCol w="2008909"/>
                <a:gridCol w="1076625"/>
                <a:gridCol w="2405484"/>
              </a:tblGrid>
              <a:tr h="0">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Spatial Reuse</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solidFill>
                            <a:schemeClr val="tx1"/>
                          </a:solidFill>
                        </a:rPr>
                        <a:t>SRP </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-80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-74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-41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-68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-38dBm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-62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1011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-35dBm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-32</a:t>
                      </a:r>
                      <a:r>
                        <a:rPr lang="en-US" sz="1000" baseline="0" dirty="0" smtClean="0"/>
                        <a:t> </a:t>
                      </a:r>
                      <a:r>
                        <a:rPr lang="en-US" sz="1000" baseline="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-50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1101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-29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r>
                        <a:rPr lang="en-US" sz="1000" dirty="0" smtClean="0"/>
                        <a:t>0111</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-47 </a:t>
                      </a:r>
                      <a:r>
                        <a:rPr lang="en-US" sz="1000" dirty="0" err="1" smtClean="0"/>
                        <a:t>dBm</a:t>
                      </a:r>
                      <a:endParaRPr lang="en-US" sz="1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000" dirty="0" smtClean="0"/>
                        <a:t>1110</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t>-26 </a:t>
                      </a:r>
                      <a:r>
                        <a:rPr lang="en-US" sz="1000" dirty="0" err="1" smtClean="0"/>
                        <a:t>dBm</a:t>
                      </a: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(#2, 11-16/1148r1)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11-16/1148r1</a:t>
            </a:r>
          </a:p>
          <a:p>
            <a:pPr lvl="1"/>
            <a:r>
              <a:rPr lang="en-US" altLang="zh-CN" dirty="0" smtClean="0"/>
              <a:t>CID 226</a:t>
            </a:r>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(#1, 11-16/1149r1)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11-16/1149r1?</a:t>
            </a:r>
          </a:p>
          <a:p>
            <a:pPr lvl="1"/>
            <a:r>
              <a:rPr lang="en-US" altLang="zh-CN" dirty="0" smtClean="0"/>
              <a:t>CID </a:t>
            </a:r>
            <a:r>
              <a:rPr lang="en-GB" altLang="zh-CN" dirty="0" smtClean="0"/>
              <a:t>304, 2035, 2033, 527, 478, 2550, 2157, 2131</a:t>
            </a:r>
            <a:endParaRPr lang="zh-CN"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(#1, 11-16/1150r2)</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11-16/1150r2?</a:t>
            </a:r>
          </a:p>
          <a:p>
            <a:pPr lvl="1"/>
            <a:r>
              <a:rPr lang="en-US" altLang="zh-CN" dirty="0" smtClean="0"/>
              <a:t>CID </a:t>
            </a:r>
            <a:r>
              <a:rPr lang="en-GB" altLang="zh-CN" dirty="0" smtClean="0"/>
              <a:t>1459, 2100, 2101, 2102, 2104, 2135, 2568, 2569, 2570, 2571, 2573, 1414, 1626</a:t>
            </a:r>
          </a:p>
          <a:p>
            <a:pPr lvl="1"/>
            <a:r>
              <a:rPr lang="en-GB" altLang="zh-CN" dirty="0" smtClean="0"/>
              <a:t>Except CID 2105 and 336</a:t>
            </a:r>
            <a:endParaRPr lang="zh-CN" altLang="zh-CN" dirty="0" smtClean="0"/>
          </a:p>
          <a:p>
            <a:pPr lvl="1"/>
            <a:endParaRPr lang="zh-CN" altLang="zh-CN" sz="3200" dirty="0" smtClean="0"/>
          </a:p>
          <a:p>
            <a:pPr lvl="1"/>
            <a:endParaRPr lang="en-US" altLang="zh-CN" dirty="0" smtClean="0"/>
          </a:p>
          <a:p>
            <a:pPr lvl="1"/>
            <a:endParaRPr lang="en-US" altLang="zh-CN" dirty="0" smtClean="0">
              <a:solidFill>
                <a:srgbClr val="00B050"/>
              </a:solidFill>
            </a:endParaRPr>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(#1, 11-16/1160r0)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11-16/1160r0?</a:t>
            </a:r>
          </a:p>
          <a:p>
            <a:pPr lvl="1"/>
            <a:r>
              <a:rPr lang="en-US" altLang="zh-CN" dirty="0" smtClean="0"/>
              <a:t>CID </a:t>
            </a:r>
            <a:r>
              <a:rPr lang="en-GB" altLang="zh-CN" dirty="0" smtClean="0"/>
              <a:t>355</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12 (#1, 11-16/1170r1)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11-16/1170r1?</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13 (#1, 11-16/1171r0)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as in 11-16/1171r0?</a:t>
            </a:r>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14 (#1, 11-16/1176r1)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11-16/1176r1?</a:t>
            </a:r>
          </a:p>
          <a:p>
            <a:pPr lvl="1"/>
            <a:r>
              <a:rPr lang="en-US" altLang="zh-CN" dirty="0" smtClean="0"/>
              <a:t>CID </a:t>
            </a:r>
            <a:r>
              <a:rPr lang="en-GB" altLang="zh-CN" dirty="0" smtClean="0"/>
              <a:t>834, 1030, 1604, 1861, 2242, and 2919</a:t>
            </a:r>
            <a:endParaRPr lang="zh-CN" altLang="zh-CN" dirty="0" smtClean="0"/>
          </a:p>
          <a:p>
            <a:pPr lvl="1"/>
            <a:endParaRPr lang="en-GB" altLang="zh-CN" dirty="0" smtClean="0"/>
          </a:p>
          <a:p>
            <a:pPr lvl="1"/>
            <a:endParaRPr lang="zh-CN" altLang="zh-CN" sz="3200" dirty="0" smtClean="0"/>
          </a:p>
          <a:p>
            <a:pPr lvl="1"/>
            <a:endParaRPr lang="en-US"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15 (#1, 11-16/1167r0)</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adding in 11ax spec draft D0.4 page 227 line 7 the following statement: A STA that applies </a:t>
            </a:r>
            <a:r>
              <a:rPr lang="en-US" altLang="zh-CN" dirty="0" err="1" smtClean="0"/>
              <a:t>beamforming</a:t>
            </a:r>
            <a:r>
              <a:rPr lang="en-US" altLang="zh-CN" dirty="0" smtClean="0"/>
              <a:t> (BF) in the UL should take the BF gain into account when calculating the transmit power needed to meet the target RSSI. </a:t>
            </a:r>
          </a:p>
          <a:p>
            <a:pPr lvl="1"/>
            <a:endParaRPr lang="en-GB" altLang="zh-CN" dirty="0" smtClean="0"/>
          </a:p>
          <a:p>
            <a:pPr lvl="1"/>
            <a:endParaRPr lang="zh-CN" altLang="zh-CN" sz="3200"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16 (#2, 11-16/1167r1)</a:t>
            </a:r>
            <a:endParaRPr lang="zh-CN" altLang="en-US" dirty="0"/>
          </a:p>
        </p:txBody>
      </p:sp>
      <p:sp>
        <p:nvSpPr>
          <p:cNvPr id="3" name="内容占位符 2"/>
          <p:cNvSpPr>
            <a:spLocks noGrp="1"/>
          </p:cNvSpPr>
          <p:nvPr>
            <p:ph idx="1"/>
          </p:nvPr>
        </p:nvSpPr>
        <p:spPr/>
        <p:txBody>
          <a:bodyPr/>
          <a:lstStyle/>
          <a:p>
            <a:pPr marL="285750" indent="-285750">
              <a:buFont typeface="Arial" panose="020B0604020202020204" pitchFamily="34" charset="0"/>
              <a:buChar char="•"/>
            </a:pPr>
            <a:r>
              <a:rPr lang="en-US" altLang="zh-CN" dirty="0" smtClean="0"/>
              <a:t>Do you support to add to the 11ax spec draft D0.4 on page 186 line 52 (after “It is mandatory to support transmission of 1x HE-LTF in an UL MU-MIMO PPDU over the full bandwidth, for a STA declaring support for UL MU-MIMO”) the following sentence: When 1xLTF is used for full BW UL MU-MIMO, no pilots (in the LTF field) or frequency domain masking are applied.</a:t>
            </a:r>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17 (#1, 11-16/1169r1)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below as in 11-16/1169r1?</a:t>
            </a:r>
          </a:p>
          <a:p>
            <a:pPr lvl="1"/>
            <a:r>
              <a:rPr lang="en-US" altLang="zh-CN" dirty="0" smtClean="0"/>
              <a:t>CID </a:t>
            </a:r>
            <a:r>
              <a:rPr lang="en-GB" altLang="zh-CN" dirty="0" smtClean="0"/>
              <a:t>506, 851, 1024, 1628, 1693, 1694, 1696, 2159, 2162, 2163, 2165, 2166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18 (#1, 11-16/1148r6)</a:t>
            </a:r>
            <a:endParaRPr lang="zh-CN" altLang="en-US" dirty="0"/>
          </a:p>
        </p:txBody>
      </p:sp>
      <p:sp>
        <p:nvSpPr>
          <p:cNvPr id="3" name="内容占位符 2"/>
          <p:cNvSpPr>
            <a:spLocks noGrp="1"/>
          </p:cNvSpPr>
          <p:nvPr>
            <p:ph idx="1"/>
          </p:nvPr>
        </p:nvSpPr>
        <p:spPr/>
        <p:txBody>
          <a:bodyPr/>
          <a:lstStyle/>
          <a:p>
            <a:r>
              <a:rPr lang="en-US" altLang="zh-CN" dirty="0" smtClean="0"/>
              <a:t>Do you agree to change the resolution to the comments below as in 11-16/1148r6?</a:t>
            </a:r>
          </a:p>
          <a:p>
            <a:pPr lvl="1"/>
            <a:r>
              <a:rPr lang="en-US" altLang="zh-CN" dirty="0" smtClean="0"/>
              <a:t>CID 226</a:t>
            </a:r>
            <a:endParaRPr lang="zh-CN" altLang="zh-CN" sz="3200"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19 (#1, 11-16/1150r3)</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11-16/1150r3?</a:t>
            </a:r>
          </a:p>
          <a:p>
            <a:pPr lvl="1"/>
            <a:r>
              <a:rPr lang="en-GB" altLang="zh-CN" dirty="0" smtClean="0"/>
              <a:t>CID 2105 and 336</a:t>
            </a:r>
            <a:endParaRPr lang="zh-CN" altLang="zh-CN" dirty="0" smtClean="0"/>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20 (#1, 11-16/1168r2)</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11-16/1168r2?</a:t>
            </a:r>
          </a:p>
          <a:p>
            <a:pPr lvl="1"/>
            <a:endParaRPr lang="zh-CN" altLang="zh-CN" dirty="0" smtClean="0"/>
          </a:p>
          <a:p>
            <a:pPr lvl="1"/>
            <a:endParaRPr lang="en-GB"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21 (#1, 11-16/1259r2)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11-16/1259r2?</a:t>
            </a:r>
          </a:p>
          <a:p>
            <a:pPr lvl="1"/>
            <a:r>
              <a:rPr lang="en-GB" altLang="zh-CN" dirty="0" smtClean="0"/>
              <a:t>CID 1778, 1784, 2063, 2064, 2065, 2069, 2071, 2073, 2074, 925, 2561, 2560, 2562, 2076, 2070, 332, 2075, 328, 329, 331, 2160, 2161, 2164, 2067</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22 (#1, 11-16/1191r2)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11-16/1191r2?</a:t>
            </a:r>
          </a:p>
          <a:p>
            <a:pPr lvl="1"/>
            <a:r>
              <a:rPr lang="en-GB" altLang="zh-CN" dirty="0" smtClean="0"/>
              <a:t>CID 538, 496, 497, 498, 499, 344, 501, 1026, 1115, 2351, 500</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23 (#1, 11-16/1179r4)</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11-16/1179r4?</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24 (#1, 11-16/1192r0)</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11-16/1192r0?</a:t>
            </a:r>
          </a:p>
          <a:p>
            <a:pPr lvl="1"/>
            <a:r>
              <a:rPr lang="en-GB" altLang="zh-CN" dirty="0" smtClean="0"/>
              <a:t>CID 1450</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25 (#1, 11-16/1193r1)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11-16/1193r1?</a:t>
            </a:r>
          </a:p>
          <a:p>
            <a:pPr lvl="1"/>
            <a:r>
              <a:rPr lang="en-GB" altLang="zh-CN" dirty="0" smtClean="0"/>
              <a:t>CID  4 and 2740</a:t>
            </a:r>
            <a:endParaRPr lang="zh-CN" altLang="zh-CN" dirty="0" smtClean="0"/>
          </a:p>
          <a:p>
            <a:pPr lvl="1"/>
            <a:endParaRPr lang="en-US" altLang="zh-CN" dirty="0" smtClean="0"/>
          </a:p>
          <a:p>
            <a:pPr>
              <a:buNone/>
            </a:pPr>
            <a:r>
              <a:rPr lang="en-US" altLang="zh-CN" dirty="0" smtClean="0">
                <a:solidFill>
                  <a:srgbClr val="00B050"/>
                </a:solidFill>
              </a:rPr>
              <a:t>SP: Passed without objection</a:t>
            </a:r>
          </a:p>
          <a:p>
            <a:pPr>
              <a:buNone/>
            </a:pPr>
            <a:endParaRPr lang="en-US" altLang="zh-CN" dirty="0" smtClean="0">
              <a:solidFill>
                <a:srgbClr val="00B050"/>
              </a:solidFill>
            </a:endParaRPr>
          </a:p>
          <a:p>
            <a:pPr>
              <a:buNone/>
            </a:pPr>
            <a:r>
              <a:rPr lang="en-US" altLang="zh-CN" dirty="0" smtClean="0">
                <a:solidFill>
                  <a:srgbClr val="FF0000"/>
                </a:solidFill>
              </a:rPr>
              <a:t>The addressed CIDs </a:t>
            </a:r>
            <a:r>
              <a:rPr lang="en-US" altLang="zh-CN" dirty="0" smtClean="0">
                <a:solidFill>
                  <a:srgbClr val="FF0000"/>
                </a:solidFill>
              </a:rPr>
              <a:t>originally belong </a:t>
            </a:r>
            <a:r>
              <a:rPr lang="en-US" altLang="zh-CN" dirty="0" smtClean="0">
                <a:solidFill>
                  <a:srgbClr val="FF0000"/>
                </a:solidFill>
              </a:rPr>
              <a:t>to MAC </a:t>
            </a:r>
            <a:r>
              <a:rPr lang="en-US" altLang="zh-CN" dirty="0" err="1" smtClean="0">
                <a:solidFill>
                  <a:srgbClr val="FF0000"/>
                </a:solidFill>
              </a:rPr>
              <a:t>adhoc</a:t>
            </a:r>
            <a:r>
              <a:rPr lang="en-US" altLang="zh-CN" dirty="0" smtClean="0">
                <a:solidFill>
                  <a:srgbClr val="FF0000"/>
                </a:solidFill>
              </a:rPr>
              <a:t> and have been transmitted to PHY </a:t>
            </a:r>
            <a:r>
              <a:rPr lang="en-US" altLang="zh-CN" dirty="0" err="1" smtClean="0">
                <a:solidFill>
                  <a:srgbClr val="FF0000"/>
                </a:solidFill>
              </a:rPr>
              <a:t>adhoc</a:t>
            </a:r>
            <a:endParaRPr lang="en-US" altLang="zh-CN" dirty="0" smtClean="0">
              <a:solidFill>
                <a:srgbClr val="FF000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26 (#1, 11-16/1194r1)</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11-16/1194r1?</a:t>
            </a:r>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27 (#1, 11-16/1233r1)</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11-16/1233r1?</a:t>
            </a:r>
          </a:p>
          <a:p>
            <a:pPr lvl="1"/>
            <a:r>
              <a:rPr lang="en-GB" altLang="zh-CN" dirty="0" smtClean="0"/>
              <a:t>CID 503, 504 and 2750</a:t>
            </a:r>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28 (#1, 11-16/1240r0)</a:t>
            </a:r>
            <a:endParaRPr lang="zh-CN" altLang="en-US" dirty="0"/>
          </a:p>
        </p:txBody>
      </p:sp>
      <p:sp>
        <p:nvSpPr>
          <p:cNvPr id="3" name="内容占位符 2"/>
          <p:cNvSpPr>
            <a:spLocks noGrp="1"/>
          </p:cNvSpPr>
          <p:nvPr>
            <p:ph idx="1"/>
          </p:nvPr>
        </p:nvSpPr>
        <p:spPr/>
        <p:txBody>
          <a:bodyPr/>
          <a:lstStyle/>
          <a:p>
            <a:r>
              <a:rPr lang="en-US" altLang="zh-CN" dirty="0" smtClean="0"/>
              <a:t>Do you agree the proposed spec text changes as in 11-16/1242r1?</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29 (#1, 11-16/942r2)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11-16/942r2?</a:t>
            </a:r>
          </a:p>
          <a:p>
            <a:pPr lvl="1"/>
            <a:r>
              <a:rPr lang="en-GB" altLang="zh-CN" dirty="0" smtClean="0"/>
              <a:t>CID 327, 2442</a:t>
            </a:r>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30 (#1, 11-16/1136r5)</a:t>
            </a:r>
            <a:endParaRPr lang="zh-CN" altLang="en-US" dirty="0"/>
          </a:p>
        </p:txBody>
      </p:sp>
      <p:sp>
        <p:nvSpPr>
          <p:cNvPr id="3" name="内容占位符 2"/>
          <p:cNvSpPr>
            <a:spLocks noGrp="1"/>
          </p:cNvSpPr>
          <p:nvPr>
            <p:ph idx="1"/>
          </p:nvPr>
        </p:nvSpPr>
        <p:spPr/>
        <p:txBody>
          <a:bodyPr/>
          <a:lstStyle/>
          <a:p>
            <a:r>
              <a:rPr lang="en-US" altLang="zh-CN" dirty="0" smtClean="0"/>
              <a:t>Do you agree to change comment resolution to CID 286  and CID 2137 to as in 11-16/1136r5?</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31 (#1, 11-16/1137r4)</a:t>
            </a:r>
            <a:endParaRPr lang="zh-CN" altLang="en-US" dirty="0"/>
          </a:p>
        </p:txBody>
      </p:sp>
      <p:sp>
        <p:nvSpPr>
          <p:cNvPr id="3" name="内容占位符 2"/>
          <p:cNvSpPr>
            <a:spLocks noGrp="1"/>
          </p:cNvSpPr>
          <p:nvPr>
            <p:ph idx="1"/>
          </p:nvPr>
        </p:nvSpPr>
        <p:spPr/>
        <p:txBody>
          <a:bodyPr/>
          <a:lstStyle/>
          <a:p>
            <a:r>
              <a:rPr lang="en-US" altLang="zh-CN" dirty="0" smtClean="0"/>
              <a:t>Do you agree to change comment resolution to CID 294  and CID 2531 to as in 11-16/1137r4?</a:t>
            </a:r>
          </a:p>
          <a:p>
            <a:pPr lvl="1"/>
            <a:endParaRPr lang="zh-CN" altLang="zh-CN" dirty="0" smtClean="0"/>
          </a:p>
          <a:p>
            <a:pPr lvl="1"/>
            <a:endParaRPr lang="en-US" altLang="zh-CN" dirty="0" smtClean="0"/>
          </a:p>
          <a:p>
            <a:pPr>
              <a:buNone/>
            </a:pPr>
            <a:r>
              <a:rPr lang="en-US" altLang="zh-CN" dirty="0" smtClean="0">
                <a:solidFill>
                  <a:srgbClr val="00B050"/>
                </a:solidFill>
              </a:rPr>
              <a:t>SP: Passed without objection</a:t>
            </a: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32 </a:t>
            </a:r>
            <a:r>
              <a:rPr lang="en-US" altLang="zh-CN" dirty="0" smtClean="0"/>
              <a:t>(#1, </a:t>
            </a:r>
            <a:r>
              <a:rPr lang="en-US" altLang="zh-CN" dirty="0" smtClean="0"/>
              <a:t>11-16/1202r4)</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11-16/1202r4?</a:t>
            </a:r>
            <a:endParaRPr lang="en-US" altLang="zh-CN" dirty="0" smtClean="0"/>
          </a:p>
          <a:p>
            <a:pPr lvl="1"/>
            <a:r>
              <a:rPr lang="en-GB" altLang="zh-CN" dirty="0" smtClean="0"/>
              <a:t>CID </a:t>
            </a:r>
            <a:r>
              <a:rPr lang="en-GB" altLang="zh-CN" dirty="0" smtClean="0"/>
              <a:t>1865, 481, 517, 537, 920, 319, 1059, 2559, 2551, 2552, 2553, 2554, 2555, 2556, 2558, 923</a:t>
            </a:r>
          </a:p>
          <a:p>
            <a:pPr lvl="1"/>
            <a:r>
              <a:rPr lang="en-GB" altLang="zh-CN" dirty="0" smtClean="0"/>
              <a:t>Except  323 2557</a:t>
            </a:r>
            <a:endParaRPr lang="zh-CN" altLang="zh-CN" dirty="0" smtClean="0"/>
          </a:p>
          <a:p>
            <a:pPr lvl="1"/>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33 </a:t>
            </a:r>
            <a:r>
              <a:rPr lang="en-US" altLang="zh-CN" dirty="0" smtClean="0"/>
              <a:t>(#1, </a:t>
            </a:r>
            <a:r>
              <a:rPr lang="en-US" altLang="zh-CN" dirty="0" smtClean="0"/>
              <a:t>11-16/1202r5)</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11-16/1202r5?</a:t>
            </a:r>
            <a:endParaRPr lang="en-US" altLang="zh-CN" dirty="0" smtClean="0"/>
          </a:p>
          <a:p>
            <a:pPr lvl="1"/>
            <a:r>
              <a:rPr lang="en-GB" altLang="zh-CN" dirty="0" smtClean="0"/>
              <a:t>CID </a:t>
            </a:r>
            <a:r>
              <a:rPr lang="en-GB" altLang="zh-CN" dirty="0" smtClean="0"/>
              <a:t>323 2557</a:t>
            </a:r>
            <a:endParaRPr lang="zh-CN" altLang="zh-CN" dirty="0" smtClean="0"/>
          </a:p>
          <a:p>
            <a:pPr lvl="1"/>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34 </a:t>
            </a:r>
            <a:r>
              <a:rPr lang="en-US" altLang="zh-CN" dirty="0" smtClean="0"/>
              <a:t>(#1, </a:t>
            </a:r>
            <a:r>
              <a:rPr lang="en-US" altLang="zh-CN" dirty="0" smtClean="0"/>
              <a:t>11-16/1227r2)</a:t>
            </a:r>
            <a:endParaRPr lang="zh-CN" altLang="en-US" dirty="0"/>
          </a:p>
        </p:txBody>
      </p:sp>
      <p:sp>
        <p:nvSpPr>
          <p:cNvPr id="3" name="内容占位符 2"/>
          <p:cNvSpPr>
            <a:spLocks noGrp="1"/>
          </p:cNvSpPr>
          <p:nvPr>
            <p:ph idx="1"/>
          </p:nvPr>
        </p:nvSpPr>
        <p:spPr/>
        <p:txBody>
          <a:bodyPr/>
          <a:lstStyle/>
          <a:p>
            <a:r>
              <a:rPr lang="en-US" altLang="zh-CN" dirty="0" smtClean="0"/>
              <a:t>Do you agree the comment resolution to the comments below as in </a:t>
            </a:r>
            <a:r>
              <a:rPr lang="en-US" altLang="zh-CN" dirty="0" smtClean="0"/>
              <a:t>11-16/1227r2?</a:t>
            </a:r>
            <a:endParaRPr lang="en-US" altLang="zh-CN" dirty="0" smtClean="0"/>
          </a:p>
          <a:p>
            <a:pPr lvl="1"/>
            <a:r>
              <a:rPr lang="en-GB" altLang="zh-CN" dirty="0" smtClean="0"/>
              <a:t>CID </a:t>
            </a:r>
            <a:r>
              <a:rPr lang="en-GB" altLang="zh-CN" dirty="0" smtClean="0"/>
              <a:t>841</a:t>
            </a:r>
            <a:r>
              <a:rPr lang="en-GB" altLang="zh-CN" dirty="0" smtClean="0"/>
              <a:t>, 1787, 1945,  </a:t>
            </a:r>
            <a:r>
              <a:rPr lang="en-GB" altLang="zh-CN" dirty="0" smtClean="0"/>
              <a:t>1946</a:t>
            </a:r>
            <a:r>
              <a:rPr lang="en-GB" altLang="zh-CN" dirty="0" smtClean="0"/>
              <a:t>, 1949, 1950, 1965, 2365, 2366, 2524, 2525, 2526, 2918</a:t>
            </a:r>
            <a:endParaRPr lang="zh-CN" altLang="zh-CN" dirty="0" smtClean="0"/>
          </a:p>
          <a:p>
            <a:pPr lvl="1"/>
            <a:endParaRPr lang="zh-CN" altLang="zh-CN" dirty="0" smtClean="0"/>
          </a:p>
          <a:p>
            <a:pPr lvl="1"/>
            <a:endParaRPr lang="zh-CN" altLang="zh-CN" dirty="0" smtClean="0"/>
          </a:p>
          <a:p>
            <a:pPr lvl="1"/>
            <a:endParaRPr lang="en-US" altLang="zh-CN" dirty="0" smtClean="0"/>
          </a:p>
          <a:p>
            <a:pPr>
              <a:buNone/>
            </a:pPr>
            <a:r>
              <a:rPr lang="en-US" altLang="zh-CN" dirty="0" smtClean="0">
                <a:solidFill>
                  <a:srgbClr val="00B050"/>
                </a:solidFill>
              </a:rPr>
              <a:t>SP</a:t>
            </a:r>
            <a:r>
              <a:rPr lang="en-US" altLang="zh-CN" dirty="0" smtClean="0">
                <a:solidFill>
                  <a:srgbClr val="00B050"/>
                </a:solidFill>
              </a:rPr>
              <a:t>: Passe</a:t>
            </a:r>
            <a:r>
              <a:rPr lang="en-US" altLang="zh-CN" dirty="0" smtClean="0">
                <a:solidFill>
                  <a:srgbClr val="00B050"/>
                </a:solidFill>
              </a:rPr>
              <a:t>d without objection</a:t>
            </a:r>
            <a:endParaRPr lang="en-US" altLang="zh-CN" dirty="0" smtClean="0">
              <a:solidFill>
                <a:srgbClr val="00B050"/>
              </a:solidFill>
            </a:endParaRPr>
          </a:p>
        </p:txBody>
      </p:sp>
      <p:sp>
        <p:nvSpPr>
          <p:cNvPr id="4" name="日期占位符 3"/>
          <p:cNvSpPr>
            <a:spLocks noGrp="1"/>
          </p:cNvSpPr>
          <p:nvPr>
            <p:ph type="dt" sz="half" idx="10"/>
          </p:nvPr>
        </p:nvSpPr>
        <p:spPr>
          <a:xfrm>
            <a:off x="696913" y="332601"/>
            <a:ext cx="878446" cy="276999"/>
          </a:xfrm>
        </p:spPr>
        <p:txBody>
          <a:bodyPr/>
          <a:lstStyle/>
          <a:p>
            <a:pPr>
              <a:defRPr/>
            </a:pPr>
            <a:r>
              <a:rPr lang="en-US" dirty="0" smtClean="0"/>
              <a:t>Sep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7"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6"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4"/>
          <p:cNvSpPr>
            <a:spLocks noGrp="1" noChangeArrowheads="1"/>
          </p:cNvSpPr>
          <p:nvPr>
            <p:ph type="dt" sz="quarter" idx="10"/>
          </p:nvPr>
        </p:nvSpPr>
        <p:spPr>
          <a:xfrm>
            <a:off x="696913" y="332601"/>
            <a:ext cx="87844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29224</TotalTime>
  <Words>2999</Words>
  <Application>Microsoft Office PowerPoint</Application>
  <PresentationFormat>全屏显示(4:3)</PresentationFormat>
  <Paragraphs>699</Paragraphs>
  <Slides>49</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51" baseType="lpstr">
      <vt:lpstr>802-11-Submission</vt:lpstr>
      <vt:lpstr>Document</vt:lpstr>
      <vt:lpstr>TGax PHY Ad Hoc Sep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(2/3) </vt:lpstr>
      <vt:lpstr>PHY Submissions (3/3) </vt:lpstr>
      <vt:lpstr>Straw-poll 1 (#1, 11-16/1133r1)</vt:lpstr>
      <vt:lpstr>Straw-poll 2 (#1, 11-16/1135r2)</vt:lpstr>
      <vt:lpstr>Straw-poll 3 (#1, 11-16/1136r3)</vt:lpstr>
      <vt:lpstr>Straw-poll 4 (#1, 11-16/1137r3)</vt:lpstr>
      <vt:lpstr>Straw-poll 5 (#1, 11-16/1138r4)</vt:lpstr>
      <vt:lpstr>Straw-poll 6 (#1, 11-16/1148r1)</vt:lpstr>
      <vt:lpstr>Straw-poll 7 (#1, 11-16/1216r1)</vt:lpstr>
      <vt:lpstr>Straw-poll 8 (#2, 11-16/1148r1)</vt:lpstr>
      <vt:lpstr>Straw-poll 9 (#1, 11-16/1149r1)</vt:lpstr>
      <vt:lpstr>Straw-poll 10 (#1, 11-16/1150r2)</vt:lpstr>
      <vt:lpstr>Straw-poll 11 (#1, 11-16/1160r0)</vt:lpstr>
      <vt:lpstr>Straw-poll 12 (#1, 11-16/1170r1)</vt:lpstr>
      <vt:lpstr>Straw-poll 13 (#1, 11-16/1171r0)</vt:lpstr>
      <vt:lpstr>Straw-poll 14 (#1, 11-16/1176r1)</vt:lpstr>
      <vt:lpstr>Straw-poll 15 (#1, 11-16/1167r0)</vt:lpstr>
      <vt:lpstr>Straw-poll 16 (#2, 11-16/1167r1)</vt:lpstr>
      <vt:lpstr>Straw-poll 17 (#1, 11-16/1169r1)</vt:lpstr>
      <vt:lpstr>Straw-poll 18 (#1, 11-16/1148r6)</vt:lpstr>
      <vt:lpstr>Straw-poll 19 (#1, 11-16/1150r3)</vt:lpstr>
      <vt:lpstr>Straw-poll 20 (#1, 11-16/1168r2)</vt:lpstr>
      <vt:lpstr>Straw-poll 21 (#1, 11-16/1259r2)</vt:lpstr>
      <vt:lpstr>Straw-poll 22 (#1, 11-16/1191r2)</vt:lpstr>
      <vt:lpstr>Straw-poll 23 (#1, 11-16/1179r4)</vt:lpstr>
      <vt:lpstr>Straw-poll 24 (#1, 11-16/1192r0)</vt:lpstr>
      <vt:lpstr>Straw-poll 25 (#1, 11-16/1193r1)</vt:lpstr>
      <vt:lpstr>Straw-poll 26 (#1, 11-16/1194r1)</vt:lpstr>
      <vt:lpstr>Straw-poll 27 (#1, 11-16/1233r1)</vt:lpstr>
      <vt:lpstr>Straw-poll 28 (#1, 11-16/1240r0)</vt:lpstr>
      <vt:lpstr>Straw-poll 29 (#1, 11-16/942r2)</vt:lpstr>
      <vt:lpstr>Straw-poll 30 (#1, 11-16/1136r5)</vt:lpstr>
      <vt:lpstr>Straw-poll 31 (#1, 11-16/1137r4)</vt:lpstr>
      <vt:lpstr>Straw-poll 32 (#1, 11-16/1202r4)</vt:lpstr>
      <vt:lpstr>Straw-poll 33 (#1, 11-16/1202r5)</vt:lpstr>
      <vt:lpstr>Straw-poll 34 (#1, 11-16/1227r2)</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1920</cp:revision>
  <cp:lastPrinted>1998-02-10T13:28:06Z</cp:lastPrinted>
  <dcterms:created xsi:type="dcterms:W3CDTF">2007-04-17T18:10:23Z</dcterms:created>
  <dcterms:modified xsi:type="dcterms:W3CDTF">2016-09-15T08:36:39Z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