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8" r:id="rId30"/>
    <p:sldId id="499" r:id="rId31"/>
    <p:sldId id="500" r:id="rId32"/>
    <p:sldId id="502" r:id="rId33"/>
    <p:sldId id="503" r:id="rId34"/>
    <p:sldId id="504" r:id="rId35"/>
    <p:sldId id="505" r:id="rId36"/>
    <p:sldId id="506" r:id="rId37"/>
    <p:sldId id="520" r:id="rId38"/>
    <p:sldId id="507" r:id="rId39"/>
    <p:sldId id="521" r:id="rId40"/>
    <p:sldId id="522" r:id="rId41"/>
    <p:sldId id="523" r:id="rId42"/>
    <p:sldId id="525" r:id="rId43"/>
    <p:sldId id="528" r:id="rId44"/>
    <p:sldId id="527" r:id="rId45"/>
    <p:sldId id="529" r:id="rId46"/>
    <p:sldId id="530"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3" d="100"/>
          <a:sy n="83" d="100"/>
        </p:scale>
        <p:origin x="-95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1246r4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chemeClr val="tx1"/>
                          </a:solidFill>
                          <a:effectLst/>
                          <a:latin typeface="Times New Roman" pitchFamily="18" charset="0"/>
                          <a:ea typeface="MS PGothic" pitchFamily="34" charset="-128"/>
                        </a:rPr>
                        <a:t>PHY</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MU</a:t>
                      </a: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642616"/>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400" kern="1200" baseline="0" dirty="0" smtClean="0">
                          <a:solidFill>
                            <a:srgbClr val="00B050"/>
                          </a:solidFill>
                          <a:latin typeface="Times New Roman" pitchFamily="18" charset="0"/>
                          <a:ea typeface="+mn-ea"/>
                          <a:cs typeface="Times New Roman" pitchFamily="18" charset="0"/>
                        </a:rPr>
                        <a:t>SR Field SRP Table for HE-Trigger-Based PPDU</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From SR ad-hoc</a:t>
                      </a: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11-16/1150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Packet Extension Part 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CID 355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Park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9436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2895600"/>
          <a:ext cx="8382000" cy="3116898"/>
        </p:xfrm>
        <a:graphic>
          <a:graphicData uri="http://schemas.openxmlformats.org/drawingml/2006/table">
            <a:tbl>
              <a:tblPr/>
              <a:tblGrid>
                <a:gridCol w="863972"/>
                <a:gridCol w="4227897"/>
                <a:gridCol w="1331719"/>
                <a:gridCol w="705028"/>
                <a:gridCol w="125338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DCN</a:t>
                      </a:r>
                      <a:endParaRPr kumimoji="0" lang="en-US" altLang="zh-CN" sz="14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Title</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Author</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Ad Hoc</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Notes</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Ron </a:t>
                      </a:r>
                      <a:r>
                        <a:rPr kumimoji="0" lang="en-US" altLang="zh-CN" sz="1400" b="0" i="0" u="none" strike="noStrike" cap="none" normalizeH="0" baseline="0" dirty="0" err="1" smtClean="0">
                          <a:ln>
                            <a:noFill/>
                          </a:ln>
                          <a:solidFill>
                            <a:srgbClr val="00B050"/>
                          </a:solidFill>
                          <a:effectLst/>
                          <a:latin typeface="+mn-lt"/>
                          <a:ea typeface="MS PGothic" pitchFamily="34" charset="-128"/>
                        </a:rPr>
                        <a:t>Porat</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11-16/1259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coding-and-other-comments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Sungeun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8897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Tx</a:t>
                      </a:r>
                      <a:r>
                        <a:rPr kumimoji="0" lang="en-US" altLang="zh-CN" sz="1400" b="0" i="0" u="none" strike="noStrike" cap="none" normalizeH="0" baseline="0" dirty="0" smtClean="0">
                          <a:ln>
                            <a:noFill/>
                          </a:ln>
                          <a:solidFill>
                            <a:srgbClr val="00B050"/>
                          </a:solidFill>
                          <a:effectLst/>
                          <a:latin typeface="+mn-lt"/>
                          <a:ea typeface="MS PGothic" pitchFamily="34" charset="-128"/>
                        </a:rPr>
                        <a:t>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61722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457202" y="3216402"/>
          <a:ext cx="8077199" cy="2422398"/>
        </p:xfrm>
        <a:graphic>
          <a:graphicData uri="http://schemas.openxmlformats.org/drawingml/2006/table">
            <a:tbl>
              <a:tblPr/>
              <a:tblGrid>
                <a:gridCol w="1066798"/>
                <a:gridCol w="4343400"/>
                <a:gridCol w="1143000"/>
                <a:gridCol w="762000"/>
                <a:gridCol w="762001"/>
              </a:tblGrid>
              <a:tr h="10122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4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Ming </a:t>
                      </a: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cs typeface="Times New Roman" pitchFamily="18" charset="0"/>
                        </a:rPr>
                        <a:t>Gan</a:t>
                      </a:r>
                      <a:endPar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930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11-16/0942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r>
                        <a:rPr kumimoji="0" lang="en-US" altLang="zh-CN" sz="1400" b="0" i="0" u="none" strike="noStrike" kern="1200"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cr</a:t>
                      </a: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service field</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smtClean="0">
                          <a:ln>
                            <a:noFill/>
                          </a:ln>
                          <a:solidFill>
                            <a:srgbClr val="00B050"/>
                          </a:solidFill>
                          <a:effectLst/>
                          <a:latin typeface="+mn-lt"/>
                          <a:ea typeface="MS PGothic" pitchFamily="34" charset="-128"/>
                        </a:rPr>
                        <a:t>Ming </a:t>
                      </a:r>
                      <a:r>
                        <a:rPr kumimoji="0" lang="en-US" altLang="zh-CN" sz="1400" b="0" i="0" u="none" strike="noStrike" cap="none" normalizeH="0" baseline="0" dirty="0" err="1" smtClean="0">
                          <a:ln>
                            <a:noFill/>
                          </a:ln>
                          <a:solidFill>
                            <a:srgbClr val="00B050"/>
                          </a:solidFill>
                          <a:effectLst/>
                          <a:latin typeface="+mn-lt"/>
                          <a:ea typeface="MS PGothic" pitchFamily="34" charset="-128"/>
                        </a:rPr>
                        <a:t>Gan</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chemeClr val="tx1"/>
                          </a:solidFill>
                          <a:effectLst/>
                          <a:latin typeface="Times New Roman" pitchFamily="18" charset="0"/>
                          <a:ea typeface="MS PGothic" pitchFamily="34" charset="-128"/>
                          <a:cs typeface="Times New Roman" pitchFamily="18" charset="0"/>
                        </a:rPr>
                        <a:t>Shahrnaz</a:t>
                      </a: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err="1" smtClean="0">
                          <a:ln>
                            <a:noFill/>
                          </a:ln>
                          <a:solidFill>
                            <a:schemeClr val="tx1"/>
                          </a:solidFill>
                          <a:effectLst/>
                          <a:latin typeface="Times New Roman" pitchFamily="18" charset="0"/>
                          <a:ea typeface="MS PGothic" pitchFamily="34" charset="-128"/>
                          <a:cs typeface="Times New Roman" pitchFamily="18" charset="0"/>
                        </a:rPr>
                        <a:t>Azizi</a:t>
                      </a: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11-16/1133r1)</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11/16-1134r1?</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11-16/1135r2)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11-16/1135r2</a:t>
            </a:r>
          </a:p>
          <a:p>
            <a:pPr lvl="1"/>
            <a:r>
              <a:rPr lang="en-US" altLang="zh-CN" dirty="0" smtClean="0"/>
              <a:t>CID 1927, 2521, 2522, 2523, 2107, 2108</a:t>
            </a:r>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11-16/1136r3)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11-16/1136r3</a:t>
            </a:r>
          </a:p>
          <a:p>
            <a:pPr lvl="1"/>
            <a:r>
              <a:rPr lang="en-US" altLang="zh-CN" dirty="0" smtClean="0"/>
              <a:t>CID 286, 2137, 287, 288, 289,1676, 1980, 1982, 1983, 2417, 2418, 2419, </a:t>
            </a:r>
            <a:r>
              <a:rPr lang="en-US" altLang="zh-CN" dirty="0" smtClean="0">
                <a:solidFill>
                  <a:srgbClr val="FF0000"/>
                </a:solidFill>
              </a:rPr>
              <a:t>294</a:t>
            </a:r>
            <a:r>
              <a:rPr lang="en-US" altLang="zh-CN" dirty="0" smtClean="0"/>
              <a:t>, 298, 299, 300, 1979, 2370, 901, 1847, 1967, 1968, 1970, 1971, 1973, 1974, 1976, 1977, 1978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294 is not addressed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11-16/1137r3)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11-16/1137r3</a:t>
            </a:r>
          </a:p>
          <a:p>
            <a:pPr lvl="1"/>
            <a:r>
              <a:rPr lang="en-US" altLang="zh-CN" dirty="0" smtClean="0"/>
              <a:t>CID 294, 873, 1099, 1698, 1997,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11-16/1138r4)</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11-16/1138r4</a:t>
            </a:r>
          </a:p>
          <a:p>
            <a:pPr lvl="1"/>
            <a:r>
              <a:rPr lang="en-US" altLang="zh-CN" dirty="0" smtClean="0"/>
              <a:t>CID 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2098 has been resolved in 937r7</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11-16/1216r1)</a:t>
            </a:r>
            <a:endParaRPr lang="zh-CN" altLang="en-US" dirty="0"/>
          </a:p>
        </p:txBody>
      </p:sp>
      <p:sp>
        <p:nvSpPr>
          <p:cNvPr id="3" name="内容占位符 2"/>
          <p:cNvSpPr>
            <a:spLocks noGrp="1"/>
          </p:cNvSpPr>
          <p:nvPr>
            <p:ph idx="1"/>
          </p:nvPr>
        </p:nvSpPr>
        <p:spPr>
          <a:xfrm>
            <a:off x="685800" y="1524000"/>
            <a:ext cx="7772400" cy="4800600"/>
          </a:xfrm>
        </p:spPr>
        <p:txBody>
          <a:bodyPr>
            <a:normAutofit fontScale="92500" lnSpcReduction="10000"/>
          </a:bodyPr>
          <a:lstStyle/>
          <a:p>
            <a:r>
              <a:rPr lang="en-US" altLang="zh-CN" sz="1500" dirty="0" smtClean="0"/>
              <a:t>Do you agree to adopt the following SRP values for the corresponding entries in Spatial Reuse fields (in Spatial Reuse 1, Spatial Reuse 2, Spatial Reuse 3, and Spatial Reuse 4) for He Trigger-based PPDU </a:t>
            </a:r>
          </a:p>
          <a:p>
            <a:endParaRPr lang="en-US" altLang="zh-CN" sz="2000" b="0" dirty="0" smtClean="0"/>
          </a:p>
          <a:p>
            <a:endParaRPr lang="en-US" altLang="zh-CN" sz="2000" b="0" dirty="0" smtClean="0"/>
          </a:p>
          <a:p>
            <a:endParaRPr lang="en-US" altLang="zh-CN" sz="2000" b="0" dirty="0" smtClean="0"/>
          </a:p>
          <a:p>
            <a:endParaRPr lang="en-US" altLang="zh-CN" sz="2000" b="0" dirty="0" smtClean="0"/>
          </a:p>
          <a:p>
            <a:pPr>
              <a:buNone/>
            </a:pPr>
            <a:endParaRPr lang="en-US" altLang="zh-CN" sz="2000" b="0" dirty="0" smtClean="0"/>
          </a:p>
          <a:p>
            <a:pPr>
              <a:buNone/>
            </a:pPr>
            <a:endParaRPr lang="en-US" altLang="zh-CN" sz="2000" b="0" dirty="0" smtClean="0"/>
          </a:p>
          <a:p>
            <a:pPr>
              <a:buNone/>
            </a:pPr>
            <a:endParaRPr lang="en-US" altLang="zh-CN" sz="1200" b="0" dirty="0" smtClean="0"/>
          </a:p>
          <a:p>
            <a:r>
              <a:rPr lang="en-US" altLang="zh-CN" sz="1200" b="0" dirty="0" smtClean="0"/>
              <a:t>SRP= TX PWR</a:t>
            </a:r>
            <a:r>
              <a:rPr lang="en-US" altLang="zh-CN" sz="1200" b="0" baseline="-25000" dirty="0" smtClean="0"/>
              <a:t>AP</a:t>
            </a:r>
            <a:r>
              <a:rPr lang="en-US" altLang="zh-CN" sz="1200" b="0" dirty="0" smtClean="0"/>
              <a:t> + Acceptable Receiver Interference </a:t>
            </a:r>
            <a:r>
              <a:rPr lang="en-US" altLang="zh-CN" sz="1200" b="0" dirty="0" err="1" smtClean="0"/>
              <a:t>level</a:t>
            </a:r>
            <a:r>
              <a:rPr lang="en-US" altLang="zh-CN" sz="1200" b="0" baseline="-25000" dirty="0" err="1" smtClean="0"/>
              <a:t>AP</a:t>
            </a:r>
            <a:endParaRPr lang="en-US" altLang="zh-CN" sz="1200" b="0" dirty="0" smtClean="0"/>
          </a:p>
          <a:p>
            <a:pPr marL="342900" lvl="1" indent="-342900">
              <a:buFontTx/>
              <a:buChar char="•"/>
            </a:pPr>
            <a:r>
              <a:rPr lang="en-US" altLang="zh-CN" sz="1200" dirty="0" smtClean="0"/>
              <a:t>Adjustment range for parameters (referenced to the antenna port)</a:t>
            </a:r>
          </a:p>
          <a:p>
            <a:pPr lvl="1"/>
            <a:r>
              <a:rPr lang="en-US" altLang="zh-CN" sz="1200" dirty="0" smtClean="0"/>
              <a:t>TX_PWR</a:t>
            </a:r>
            <a:r>
              <a:rPr lang="en-US" altLang="zh-CN" sz="1200" baseline="-25000" dirty="0" smtClean="0"/>
              <a:t>AP</a:t>
            </a:r>
            <a:r>
              <a:rPr lang="en-US" altLang="zh-CN" sz="1200" dirty="0" smtClean="0"/>
              <a:t>: -10 </a:t>
            </a:r>
            <a:r>
              <a:rPr lang="en-US" altLang="zh-CN" sz="1200" dirty="0" err="1" smtClean="0"/>
              <a:t>dBm</a:t>
            </a:r>
            <a:r>
              <a:rPr lang="en-US" altLang="zh-CN" sz="1200" dirty="0" smtClean="0"/>
              <a:t> to 26 </a:t>
            </a:r>
            <a:r>
              <a:rPr lang="en-US" altLang="zh-CN" sz="1200" dirty="0" err="1" smtClean="0"/>
              <a:t>dBm</a:t>
            </a:r>
            <a:r>
              <a:rPr lang="en-US" altLang="zh-CN" sz="1200" dirty="0" smtClean="0"/>
              <a:t>  </a:t>
            </a:r>
          </a:p>
          <a:p>
            <a:pPr lvl="1"/>
            <a:r>
              <a:rPr lang="en-US" altLang="zh-CN" sz="1200" dirty="0" smtClean="0"/>
              <a:t>Acceptable Receiver Interference </a:t>
            </a:r>
            <a:r>
              <a:rPr lang="en-US" altLang="zh-CN" sz="1200" dirty="0" err="1" smtClean="0"/>
              <a:t>Level</a:t>
            </a:r>
            <a:r>
              <a:rPr lang="en-US" altLang="zh-CN" sz="1200" baseline="-25000" dirty="0" err="1" smtClean="0"/>
              <a:t>AP</a:t>
            </a:r>
            <a:r>
              <a:rPr lang="en-US" altLang="zh-CN" sz="1200" dirty="0" smtClean="0"/>
              <a:t>: -82dBm to  -36 </a:t>
            </a:r>
            <a:r>
              <a:rPr lang="en-US" altLang="zh-CN" sz="1200" dirty="0" err="1" smtClean="0"/>
              <a:t>dBm</a:t>
            </a:r>
            <a:endParaRPr lang="en-US" altLang="zh-CN" sz="1200" dirty="0" smtClean="0"/>
          </a:p>
          <a:p>
            <a:r>
              <a:rPr lang="en-US" altLang="zh-CN" sz="1200" b="0" dirty="0" smtClean="0"/>
              <a:t>If SRP is below &lt;-80 </a:t>
            </a:r>
            <a:r>
              <a:rPr lang="en-US" altLang="zh-CN" sz="1200" b="0" dirty="0" err="1" smtClean="0"/>
              <a:t>dBm</a:t>
            </a:r>
            <a:r>
              <a:rPr lang="en-US" altLang="zh-CN" sz="1200" b="0" dirty="0" smtClean="0"/>
              <a:t>, set to Spatial Reuse to 0001, if SRP is above -26 </a:t>
            </a:r>
            <a:r>
              <a:rPr lang="en-US" altLang="zh-CN" sz="1200" b="0" dirty="0" err="1" smtClean="0"/>
              <a:t>dBm</a:t>
            </a:r>
            <a:r>
              <a:rPr lang="en-US" altLang="zh-CN" sz="1200" b="0" dirty="0" smtClean="0"/>
              <a:t>, set Spatial reuse to 1110 </a:t>
            </a:r>
          </a:p>
          <a:p>
            <a:r>
              <a:rPr lang="en-US" altLang="zh-CN" sz="1200" b="0" dirty="0" smtClean="0"/>
              <a:t>Set Spatial Reuse to 0000 for SR disallowed flag,  Value 1111 is reserved</a:t>
            </a:r>
          </a:p>
          <a:p>
            <a:r>
              <a:rPr lang="en-US" altLang="zh-CN" sz="1200" b="0" dirty="0" smtClean="0"/>
              <a:t>Same table is used for AP and STA.</a:t>
            </a:r>
            <a:endParaRPr lang="en-US" altLang="zh-CN" dirty="0" smtClean="0"/>
          </a:p>
          <a:p>
            <a:pPr>
              <a:buNone/>
            </a:pPr>
            <a:endParaRPr lang="en-US" altLang="zh-CN" dirty="0" smtClean="0"/>
          </a:p>
          <a:p>
            <a:pPr>
              <a:buNone/>
            </a:pPr>
            <a:r>
              <a:rPr lang="en-US" altLang="zh-CN" dirty="0" smtClean="0"/>
              <a:t>SP: Passed without objection (No Motion)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4"/>
          <p:cNvGraphicFramePr>
            <a:graphicFrameLocks noGrp="1"/>
          </p:cNvGraphicFramePr>
          <p:nvPr/>
        </p:nvGraphicFramePr>
        <p:xfrm>
          <a:off x="1219200" y="2209800"/>
          <a:ext cx="6629400" cy="1950720"/>
        </p:xfrm>
        <a:graphic>
          <a:graphicData uri="http://schemas.openxmlformats.org/drawingml/2006/table">
            <a:tbl>
              <a:tblPr firstRow="1" bandRow="1">
                <a:tableStyleId>{5C22544A-7EE6-4342-B048-85BDC9FD1C3A}</a:tableStyleId>
              </a:tblPr>
              <a:tblGrid>
                <a:gridCol w="1138382"/>
                <a:gridCol w="2008909"/>
                <a:gridCol w="1076625"/>
                <a:gridCol w="2405484"/>
              </a:tblGrid>
              <a:tr h="0">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-80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-74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-41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-68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-38dBm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-62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-35dBm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-32</a:t>
                      </a:r>
                      <a:r>
                        <a:rPr lang="en-US" sz="1000" baseline="0" dirty="0" smtClean="0"/>
                        <a:t> </a:t>
                      </a:r>
                      <a:r>
                        <a:rPr lang="en-US" sz="1000" baseline="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-29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-47 </a:t>
                      </a:r>
                      <a:r>
                        <a:rPr lang="en-US" sz="1000" dirty="0" err="1" smtClean="0"/>
                        <a:t>dBm</a:t>
                      </a: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(#2,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11-16/1149r1)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11-16/1149r1?</a:t>
            </a:r>
          </a:p>
          <a:p>
            <a:pPr lvl="1"/>
            <a:r>
              <a:rPr lang="en-US" altLang="zh-CN" dirty="0" smtClean="0"/>
              <a:t>CID </a:t>
            </a:r>
            <a:r>
              <a:rPr lang="en-GB" altLang="zh-CN" dirty="0" smtClean="0"/>
              <a:t>304, 2035, 2033, 527, 478, 2550, 2157, 2131</a:t>
            </a:r>
            <a:endParaRPr lang="zh-CN"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11-16/1150r2)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11-16/1150r2?</a:t>
            </a:r>
          </a:p>
          <a:p>
            <a:pPr lvl="1"/>
            <a:r>
              <a:rPr lang="en-US" altLang="zh-CN" dirty="0" smtClean="0"/>
              <a:t>CID </a:t>
            </a:r>
            <a:r>
              <a:rPr lang="en-GB" altLang="zh-CN" dirty="0" smtClean="0"/>
              <a:t>1459, 2100, 2101, 2102, 2104, 2135, 2568, 2569, 2570, 2571, 2573, 1414, 1626</a:t>
            </a:r>
          </a:p>
          <a:p>
            <a:pPr lvl="1"/>
            <a:r>
              <a:rPr lang="en-GB" altLang="zh-CN" dirty="0" smtClean="0"/>
              <a:t>Except CID 2105 and 336</a:t>
            </a:r>
            <a:endParaRPr lang="zh-CN" altLang="zh-CN" dirty="0" smtClean="0"/>
          </a:p>
          <a:p>
            <a:pPr lvl="1"/>
            <a:endParaRPr lang="zh-CN" altLang="zh-CN" sz="3200" dirty="0" smtClean="0"/>
          </a:p>
          <a:p>
            <a:pPr lvl="1"/>
            <a:endParaRPr lang="en-US" altLang="zh-CN" dirty="0" smtClean="0"/>
          </a:p>
          <a:p>
            <a:pPr lvl="1"/>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11-16/1160r0)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11-16/1160r0?</a:t>
            </a:r>
          </a:p>
          <a:p>
            <a:pPr lvl="1"/>
            <a:r>
              <a:rPr lang="en-US" altLang="zh-CN" dirty="0" smtClean="0"/>
              <a:t>CID </a:t>
            </a:r>
            <a:r>
              <a:rPr lang="en-GB" altLang="zh-CN" dirty="0" smtClean="0"/>
              <a:t>355</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 11-16/1170r1)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11-16/1170r1?</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11-16/1171r0)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11-16/1171r0?</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11-16/1176r1)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11-16/1176r1?</a:t>
            </a:r>
          </a:p>
          <a:p>
            <a:pPr lvl="1"/>
            <a:r>
              <a:rPr lang="en-US" altLang="zh-CN" dirty="0" smtClean="0"/>
              <a:t>CID </a:t>
            </a:r>
            <a:r>
              <a:rPr lang="en-GB" altLang="zh-CN" dirty="0" smtClean="0"/>
              <a:t>834, 1030, 1604, 1861, 2242, and 2919</a:t>
            </a:r>
            <a:endParaRPr lang="zh-CN" altLang="zh-CN" dirty="0" smtClean="0"/>
          </a:p>
          <a:p>
            <a:pPr lvl="1"/>
            <a:endParaRPr lang="en-GB"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11-16/1167r0)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in 11ax spec draft D0.4 page 227 line 7 the following statement: A STA that applies </a:t>
            </a:r>
            <a:r>
              <a:rPr lang="en-US" altLang="zh-CN" dirty="0" err="1" smtClean="0"/>
              <a:t>beamforming</a:t>
            </a:r>
            <a:r>
              <a:rPr lang="en-US" altLang="zh-CN" dirty="0" smtClean="0"/>
              <a:t> (BF) in the UL should take the BF gain into account when calculating the transmit power needed to meet the target RSSI. </a:t>
            </a:r>
          </a:p>
          <a:p>
            <a:pPr lvl="1"/>
            <a:endParaRPr lang="en-GB" altLang="zh-CN" dirty="0" smtClean="0"/>
          </a:p>
          <a:p>
            <a:pPr lvl="1"/>
            <a:endParaRPr lang="zh-CN" altLang="zh-CN" sz="3200"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(#2, 11-16/1167r1)</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to add to the 11ax spec draft D0.4 on page 186 line 52 (after “It is mandatory to support transmission of 1x HE-LTF in an UL MU-MIMO PPDU over the full bandwidth, for a STA declaring support for UL MU-MIMO”) the following sentence: When 1xLTF is used for full BW UL MU-MIMO, no pilots (in the LTF field) or frequency domain masking are applied.</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11-16/1169r1)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11-16/1169r1?</a:t>
            </a:r>
          </a:p>
          <a:p>
            <a:pPr lvl="1"/>
            <a:r>
              <a:rPr lang="en-US" altLang="zh-CN" dirty="0" smtClean="0"/>
              <a:t>CID </a:t>
            </a:r>
            <a:r>
              <a:rPr lang="en-GB" altLang="zh-CN" dirty="0" smtClean="0"/>
              <a:t>506, 851, 1024, 1628, 1693, 1694, 1696, 2159, 2162, 2163, 2165, 2166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(#1, 11-16/1148r6)</a:t>
            </a:r>
            <a:endParaRPr lang="zh-CN" altLang="en-US" dirty="0"/>
          </a:p>
        </p:txBody>
      </p:sp>
      <p:sp>
        <p:nvSpPr>
          <p:cNvPr id="3" name="内容占位符 2"/>
          <p:cNvSpPr>
            <a:spLocks noGrp="1"/>
          </p:cNvSpPr>
          <p:nvPr>
            <p:ph idx="1"/>
          </p:nvPr>
        </p:nvSpPr>
        <p:spPr/>
        <p:txBody>
          <a:bodyPr/>
          <a:lstStyle/>
          <a:p>
            <a:r>
              <a:rPr lang="en-US" altLang="zh-CN" dirty="0" smtClean="0"/>
              <a:t>Do you agree to change the resolution to the comments below as in 11-16/1148r6?</a:t>
            </a:r>
          </a:p>
          <a:p>
            <a:pPr lvl="1"/>
            <a:r>
              <a:rPr lang="en-US" altLang="zh-CN" dirty="0" smtClean="0"/>
              <a:t>CID 226</a:t>
            </a:r>
            <a:endParaRPr lang="zh-CN" altLang="zh-CN" sz="3200"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(#1, 11-16/1150r3)</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11-16/1150r3?</a:t>
            </a:r>
          </a:p>
          <a:p>
            <a:pPr lvl="1"/>
            <a:r>
              <a:rPr lang="en-GB" altLang="zh-CN" dirty="0" smtClean="0"/>
              <a:t>CID 2105 and 336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(#1, 11-16/1168r2)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11-16/1168r2?</a:t>
            </a:r>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(#1, 11-16/1259r2)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11-16/1259r2?</a:t>
            </a:r>
          </a:p>
          <a:p>
            <a:pPr lvl="1"/>
            <a:r>
              <a:rPr lang="en-GB" altLang="zh-CN" dirty="0" smtClean="0"/>
              <a:t>CID 1778, 1784, 2063, 2064, 2065, 2069, 2071, 2073, 2074, 925, 2561, 2560, 2562, 2076, 2070, 332, 2075, 328, 329, 331, 2160, 2161, 2164, 2067</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22 </a:t>
            </a:r>
            <a:r>
              <a:rPr lang="en-US" altLang="zh-CN" dirty="0" smtClean="0"/>
              <a:t>(#</a:t>
            </a:r>
            <a:r>
              <a:rPr lang="en-US" altLang="zh-CN" dirty="0" smtClean="0"/>
              <a:t>1, 11-16/1191r2)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11-16/1191r2?</a:t>
            </a:r>
            <a:endParaRPr lang="en-US" altLang="zh-CN" dirty="0" smtClean="0"/>
          </a:p>
          <a:p>
            <a:pPr lvl="1"/>
            <a:r>
              <a:rPr lang="en-GB" altLang="zh-CN" dirty="0" smtClean="0"/>
              <a:t>CID 538, 496, 497, 498, 499, 344, 501, 1026, 1115, 2351, 500</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23 </a:t>
            </a:r>
            <a:r>
              <a:rPr lang="en-US" altLang="zh-CN" dirty="0" smtClean="0"/>
              <a:t>(#1, </a:t>
            </a:r>
            <a:r>
              <a:rPr lang="en-US" altLang="zh-CN" dirty="0" smtClean="0"/>
              <a:t>11-16/1179r4)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a:t>
            </a:r>
            <a:r>
              <a:rPr lang="en-US" altLang="zh-CN" dirty="0" smtClean="0"/>
              <a:t>11-16/1179r4?</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24 </a:t>
            </a:r>
            <a:r>
              <a:rPr lang="en-US" altLang="zh-CN" dirty="0" smtClean="0"/>
              <a:t>(#</a:t>
            </a:r>
            <a:r>
              <a:rPr lang="en-US" altLang="zh-CN" dirty="0" smtClean="0"/>
              <a:t>1, 11-16/1192r0)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11-16/1192r0?</a:t>
            </a:r>
            <a:endParaRPr lang="en-US" altLang="zh-CN" dirty="0" smtClean="0"/>
          </a:p>
          <a:p>
            <a:pPr lvl="1"/>
            <a:r>
              <a:rPr lang="en-GB" altLang="zh-CN" dirty="0" smtClean="0"/>
              <a:t>CID </a:t>
            </a:r>
            <a:r>
              <a:rPr lang="en-GB" altLang="zh-CN" dirty="0" smtClean="0"/>
              <a:t>1450</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25 </a:t>
            </a:r>
            <a:r>
              <a:rPr lang="en-US" altLang="zh-CN" dirty="0" smtClean="0"/>
              <a:t>(#</a:t>
            </a:r>
            <a:r>
              <a:rPr lang="en-US" altLang="zh-CN" dirty="0" smtClean="0"/>
              <a:t>1, 11-16/1193r1)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11-16/1193r1?</a:t>
            </a:r>
            <a:endParaRPr lang="en-US" altLang="zh-CN" dirty="0" smtClean="0"/>
          </a:p>
          <a:p>
            <a:pPr lvl="1"/>
            <a:r>
              <a:rPr lang="en-GB" altLang="zh-CN" dirty="0" smtClean="0"/>
              <a:t>CID </a:t>
            </a:r>
            <a:r>
              <a:rPr lang="en-GB" altLang="zh-CN" dirty="0" smtClean="0"/>
              <a:t> 4 and 2740</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a:t>
            </a:r>
            <a:r>
              <a:rPr lang="en-US" altLang="zh-CN" dirty="0" smtClean="0">
                <a:solidFill>
                  <a:srgbClr val="00B050"/>
                </a:solidFill>
              </a:rPr>
              <a:t>objection</a:t>
            </a:r>
          </a:p>
          <a:p>
            <a:pPr>
              <a:buNone/>
            </a:pPr>
            <a:endParaRPr lang="en-US" altLang="zh-CN" dirty="0" smtClean="0">
              <a:solidFill>
                <a:srgbClr val="00B050"/>
              </a:solidFill>
            </a:endParaRPr>
          </a:p>
          <a:p>
            <a:pPr>
              <a:buNone/>
            </a:pPr>
            <a:r>
              <a:rPr lang="en-US" altLang="zh-CN" dirty="0" smtClean="0">
                <a:solidFill>
                  <a:srgbClr val="FF0000"/>
                </a:solidFill>
              </a:rPr>
              <a:t>The addressed CIDs belong to MAC </a:t>
            </a:r>
            <a:r>
              <a:rPr lang="en-US" altLang="zh-CN" dirty="0" err="1" smtClean="0">
                <a:solidFill>
                  <a:srgbClr val="FF0000"/>
                </a:solidFill>
              </a:rPr>
              <a:t>adhoc</a:t>
            </a:r>
            <a:endParaRPr lang="en-US" altLang="zh-CN" dirty="0" smtClean="0">
              <a:solidFill>
                <a:srgbClr val="FF0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26 </a:t>
            </a:r>
            <a:r>
              <a:rPr lang="en-US" altLang="zh-CN" dirty="0" smtClean="0"/>
              <a:t>(#</a:t>
            </a:r>
            <a:r>
              <a:rPr lang="en-US" altLang="zh-CN" dirty="0" smtClean="0"/>
              <a:t>1, 11-16/1194r1)</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spec text changes as in 11-16/1194r1?</a:t>
            </a:r>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27 </a:t>
            </a:r>
            <a:r>
              <a:rPr lang="en-US" altLang="zh-CN" dirty="0" smtClean="0"/>
              <a:t>(#</a:t>
            </a:r>
            <a:r>
              <a:rPr lang="en-US" altLang="zh-CN" dirty="0" smtClean="0"/>
              <a:t>1, 11-16/1233r1)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11-16/1233r1?</a:t>
            </a:r>
            <a:endParaRPr lang="en-US" altLang="zh-CN" dirty="0" smtClean="0"/>
          </a:p>
          <a:p>
            <a:pPr lvl="1"/>
            <a:r>
              <a:rPr lang="en-GB" altLang="zh-CN" dirty="0" smtClean="0"/>
              <a:t>CID</a:t>
            </a:r>
            <a:r>
              <a:rPr lang="en-GB" altLang="zh-CN" dirty="0" smtClean="0"/>
              <a:t> </a:t>
            </a:r>
            <a:r>
              <a:rPr lang="en-GB" altLang="zh-CN" dirty="0" smtClean="0"/>
              <a:t>503</a:t>
            </a:r>
            <a:r>
              <a:rPr lang="en-GB" altLang="zh-CN" dirty="0" smtClean="0"/>
              <a:t>, 504 and 2750</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28 </a:t>
            </a:r>
            <a:r>
              <a:rPr lang="en-US" altLang="zh-CN" dirty="0" smtClean="0"/>
              <a:t>(#</a:t>
            </a:r>
            <a:r>
              <a:rPr lang="en-US" altLang="zh-CN" dirty="0" smtClean="0"/>
              <a:t>1, 11-16/1240r0)</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spec text changes as in 11-16/1242r1?</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29 </a:t>
            </a:r>
            <a:r>
              <a:rPr lang="en-US" altLang="zh-CN" dirty="0" smtClean="0"/>
              <a:t>(#</a:t>
            </a:r>
            <a:r>
              <a:rPr lang="en-US" altLang="zh-CN" dirty="0" smtClean="0"/>
              <a:t>1, 11-16/942r2)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11-16/942r2?</a:t>
            </a:r>
            <a:endParaRPr lang="en-US" altLang="zh-CN" dirty="0" smtClean="0"/>
          </a:p>
          <a:p>
            <a:pPr lvl="1"/>
            <a:r>
              <a:rPr lang="en-GB" altLang="zh-CN" dirty="0" smtClean="0"/>
              <a:t>CID</a:t>
            </a:r>
            <a:r>
              <a:rPr lang="en-GB" altLang="zh-CN" dirty="0" smtClean="0"/>
              <a:t> </a:t>
            </a:r>
            <a:r>
              <a:rPr lang="en-GB" altLang="zh-CN" dirty="0" smtClean="0"/>
              <a:t>327, 2442</a:t>
            </a: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30 </a:t>
            </a:r>
            <a:r>
              <a:rPr lang="en-US" altLang="zh-CN" dirty="0" smtClean="0"/>
              <a:t>(#</a:t>
            </a:r>
            <a:r>
              <a:rPr lang="en-US" altLang="zh-CN" dirty="0" smtClean="0"/>
              <a:t>1, 11-16/1136r5)</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to change </a:t>
            </a:r>
            <a:r>
              <a:rPr lang="en-US" altLang="zh-CN" dirty="0" smtClean="0"/>
              <a:t>comment resolution to </a:t>
            </a:r>
            <a:r>
              <a:rPr lang="en-US" altLang="zh-CN" dirty="0" smtClean="0"/>
              <a:t>CID 286  and CID 2137 to as in 11-16/1136r5?</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31 </a:t>
            </a:r>
            <a:r>
              <a:rPr lang="en-US" altLang="zh-CN" dirty="0" smtClean="0"/>
              <a:t>(#</a:t>
            </a:r>
            <a:r>
              <a:rPr lang="en-US" altLang="zh-CN" dirty="0" smtClean="0"/>
              <a:t>1, 11-16/1137r4)</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to change </a:t>
            </a:r>
            <a:r>
              <a:rPr lang="en-US" altLang="zh-CN" dirty="0" smtClean="0"/>
              <a:t>comment resolution to </a:t>
            </a:r>
            <a:r>
              <a:rPr lang="en-US" altLang="zh-CN" dirty="0" smtClean="0"/>
              <a:t>CID 294  and CID 2531 to as in 11-16/1137r4?</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28559</TotalTime>
  <Words>2822</Words>
  <Application>Microsoft Office PowerPoint</Application>
  <PresentationFormat>全屏显示(4:3)</PresentationFormat>
  <Paragraphs>668</Paragraphs>
  <Slides>46</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46</vt:i4>
      </vt:variant>
    </vt:vector>
  </HeadingPairs>
  <TitlesOfParts>
    <vt:vector size="48"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11-16/1133r1)</vt:lpstr>
      <vt:lpstr>Straw-poll 2 (#1, 11-16/1135r2)</vt:lpstr>
      <vt:lpstr>Straw-poll 3 (#1, 11-16/1136r3)</vt:lpstr>
      <vt:lpstr>Straw-poll 4 (#1, 11-16/1137r3)</vt:lpstr>
      <vt:lpstr>Straw-poll 5 (#1, 11-16/1138r4)</vt:lpstr>
      <vt:lpstr>Straw-poll 6 (#1, 11-16/1148r1)</vt:lpstr>
      <vt:lpstr>Straw-poll 7 (#1, 11-16/1216r1)</vt:lpstr>
      <vt:lpstr>Straw-poll 8 (#2, 11-16/1148r1)</vt:lpstr>
      <vt:lpstr>Straw-poll 9 (#1, 11-16/1149r1)</vt:lpstr>
      <vt:lpstr>Straw-poll 10 (#1, 11-16/1150r2)</vt:lpstr>
      <vt:lpstr>Straw-poll 11 (#1, 11-16/1160r0)</vt:lpstr>
      <vt:lpstr>Straw-poll 12 (#1, 11-16/1170r1)</vt:lpstr>
      <vt:lpstr>Straw-poll 13 (#1, 11-16/1171r0)</vt:lpstr>
      <vt:lpstr>Straw-poll 14 (#1, 11-16/1176r1)</vt:lpstr>
      <vt:lpstr>Straw-poll 15 (#1, 11-16/1167r0)</vt:lpstr>
      <vt:lpstr>Straw-poll 16 (#2, 11-16/1167r1)</vt:lpstr>
      <vt:lpstr>Straw-poll 17 (#1, 11-16/1169r1)</vt:lpstr>
      <vt:lpstr>Straw-poll 18 (#1, 11-16/1148r6)</vt:lpstr>
      <vt:lpstr>Straw-poll 19 (#1, 11-16/1150r3)</vt:lpstr>
      <vt:lpstr>Straw-poll 20 (#1, 11-16/1168r2)</vt:lpstr>
      <vt:lpstr>Straw-poll 21 (#1, 11-16/1259r2)</vt:lpstr>
      <vt:lpstr>Straw-poll 22 (#1, 11-16/1191r2)</vt:lpstr>
      <vt:lpstr>Straw-poll 23 (#1, 11-16/1179r4)</vt:lpstr>
      <vt:lpstr>Straw-poll 24 (#1, 11-16/1192r0)</vt:lpstr>
      <vt:lpstr>Straw-poll 25 (#1, 11-16/1193r1)</vt:lpstr>
      <vt:lpstr>Straw-poll 26 (#1, 11-16/1194r1)</vt:lpstr>
      <vt:lpstr>Straw-poll 27 (#1, 11-16/1233r1)</vt:lpstr>
      <vt:lpstr>Straw-poll 28 (#1, 11-16/1240r0)</vt:lpstr>
      <vt:lpstr>Straw-poll 29 (#1, 11-16/942r2)</vt:lpstr>
      <vt:lpstr>Straw-poll 30 (#1, 11-16/1136r5)</vt:lpstr>
      <vt:lpstr>Straw-poll 31 (#1, 11-16/1137r4)</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1906</cp:revision>
  <cp:lastPrinted>1998-02-10T13:28:06Z</cp:lastPrinted>
  <dcterms:created xsi:type="dcterms:W3CDTF">2007-04-17T18:10:23Z</dcterms:created>
  <dcterms:modified xsi:type="dcterms:W3CDTF">2016-09-14T14:25:26Z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