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4" r:id="rId16"/>
    <p:sldId id="482" r:id="rId17"/>
    <p:sldId id="485" r:id="rId18"/>
    <p:sldId id="486" r:id="rId19"/>
    <p:sldId id="487" r:id="rId20"/>
    <p:sldId id="488" r:id="rId21"/>
    <p:sldId id="489" r:id="rId22"/>
    <p:sldId id="490" r:id="rId23"/>
    <p:sldId id="491" r:id="rId24"/>
    <p:sldId id="492" r:id="rId25"/>
    <p:sldId id="493" r:id="rId26"/>
    <p:sldId id="494" r:id="rId27"/>
    <p:sldId id="495" r:id="rId28"/>
    <p:sldId id="496" r:id="rId29"/>
    <p:sldId id="498" r:id="rId30"/>
    <p:sldId id="499" r:id="rId31"/>
    <p:sldId id="500" r:id="rId32"/>
    <p:sldId id="502" r:id="rId33"/>
    <p:sldId id="503" r:id="rId34"/>
    <p:sldId id="504" r:id="rId35"/>
    <p:sldId id="505" r:id="rId36"/>
    <p:sldId id="506" r:id="rId37"/>
    <p:sldId id="507" r:id="rId38"/>
    <p:sldId id="508" r:id="rId39"/>
    <p:sldId id="509" r:id="rId40"/>
    <p:sldId id="510" r:id="rId41"/>
    <p:sldId id="511" r:id="rId42"/>
    <p:sldId id="512" r:id="rId43"/>
    <p:sldId id="513" r:id="rId44"/>
    <p:sldId id="514" r:id="rId45"/>
    <p:sldId id="515" r:id="rId46"/>
    <p:sldId id="516" r:id="rId47"/>
    <p:sldId id="517" r:id="rId48"/>
    <p:sldId id="518" r:id="rId49"/>
    <p:sldId id="519" r:id="rId50"/>
    <p:sldId id="520" r:id="rId5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1246r3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2016-09-12</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7" name="Table 6"/>
          <p:cNvGraphicFramePr>
            <a:graphicFrameLocks noGrp="1"/>
          </p:cNvGraphicFramePr>
          <p:nvPr/>
        </p:nvGraphicFramePr>
        <p:xfrm>
          <a:off x="852488" y="2209800"/>
          <a:ext cx="7529512" cy="2867671"/>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20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3018282"/>
          <a:ext cx="8382000" cy="2642616"/>
        </p:xfrm>
        <a:graphic>
          <a:graphicData uri="http://schemas.openxmlformats.org/drawingml/2006/table">
            <a:tbl>
              <a:tblPr/>
              <a:tblGrid>
                <a:gridCol w="863972"/>
                <a:gridCol w="4123402"/>
                <a:gridCol w="1290676"/>
                <a:gridCol w="595697"/>
                <a:gridCol w="1508253"/>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11-16/1133</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sounding modes reduction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spec text on sounding modes reduction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11-16/1136</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11-16/1138</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26.3.10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11-16/1216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lang="en-US" altLang="zh-CN" sz="1400" kern="1200" baseline="0" dirty="0" smtClean="0">
                          <a:solidFill>
                            <a:srgbClr val="00B050"/>
                          </a:solidFill>
                          <a:latin typeface="Times New Roman" pitchFamily="18" charset="0"/>
                          <a:ea typeface="+mn-ea"/>
                          <a:cs typeface="Times New Roman" pitchFamily="18" charset="0"/>
                        </a:rPr>
                        <a:t>SR Field SRP Table for HE-Trigger-Based PPDU</a:t>
                      </a: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James Wang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From SR ad-hoc</a:t>
                      </a: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11-16/1150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Packet Extension Part 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11-16/1160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Comment Resolution for CID 355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Eunsung</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Park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5943600" cy="1569660"/>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altLang="zh-CN" sz="1600" b="1" dirty="0" smtClean="0">
                <a:solidFill>
                  <a:srgbClr val="FFC000"/>
                </a:solidFill>
              </a:rPr>
              <a:t> Docs presented but need more discussion or deferred</a:t>
            </a:r>
          </a:p>
          <a:p>
            <a:pPr lvl="1">
              <a:buFont typeface="Arial" pitchFamily="34" charset="0"/>
              <a:buChar char="•"/>
            </a:pP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2895600"/>
          <a:ext cx="8382000" cy="3116898"/>
        </p:xfrm>
        <a:graphic>
          <a:graphicData uri="http://schemas.openxmlformats.org/drawingml/2006/table">
            <a:tbl>
              <a:tblPr/>
              <a:tblGrid>
                <a:gridCol w="863972"/>
                <a:gridCol w="4227897"/>
                <a:gridCol w="1331719"/>
                <a:gridCol w="705028"/>
                <a:gridCol w="1253384"/>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DCN</a:t>
                      </a:r>
                      <a:endParaRPr kumimoji="0" lang="en-US" altLang="zh-CN" sz="1400" b="1" i="0" u="none" strike="noStrike" cap="none" normalizeH="0" baseline="0" dirty="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Title</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Author</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Ad Hoc</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Notes</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UL MU Clarifications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Ron </a:t>
                      </a:r>
                      <a:r>
                        <a:rPr kumimoji="0" lang="en-US" altLang="zh-CN" sz="1400" b="0" i="0" u="none" strike="noStrike" cap="none" normalizeH="0" baseline="0" dirty="0" err="1" smtClean="0">
                          <a:ln>
                            <a:noFill/>
                          </a:ln>
                          <a:solidFill>
                            <a:srgbClr val="00B050"/>
                          </a:solidFill>
                          <a:effectLst/>
                          <a:latin typeface="+mn-lt"/>
                          <a:ea typeface="MS PGothic" pitchFamily="34" charset="-128"/>
                        </a:rPr>
                        <a:t>Porat</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11-16/1168</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DCM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CR Duplicate MU MIMO</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11-16/1259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coding-and-other-comments</a:t>
                      </a: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HE PHY Capabilities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Lochan</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Verma</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11-16/1171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Miscellaneous Part-1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CR Miscellaneous Part-2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Lochan</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Verma</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mn-lt"/>
                          <a:ea typeface="MS PGothic" pitchFamily="34" charset="-128"/>
                        </a:rPr>
                        <a:t>11-16/1179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mn-lt"/>
                          <a:ea typeface="MS PGothic" pitchFamily="34" charset="-128"/>
                        </a:rPr>
                        <a:t>PHY section editorial comments on D0.4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FFC000"/>
                          </a:solidFill>
                          <a:effectLst/>
                          <a:latin typeface="+mn-lt"/>
                          <a:ea typeface="MS PGothic" pitchFamily="34" charset="-128"/>
                        </a:rPr>
                        <a:t>Sungeun</a:t>
                      </a:r>
                      <a:r>
                        <a:rPr kumimoji="0" lang="en-US" altLang="zh-CN" sz="1400" b="0" i="0" u="none" strike="noStrike" cap="none" normalizeH="0" baseline="0" dirty="0" smtClean="0">
                          <a:ln>
                            <a:noFill/>
                          </a:ln>
                          <a:solidFill>
                            <a:srgbClr val="FFC00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FFC000"/>
                        </a:solidFill>
                        <a:effectLst/>
                        <a:latin typeface="+mn-lt"/>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8897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mn-lt"/>
                          <a:ea typeface="MS PGothic" pitchFamily="34" charset="-128"/>
                        </a:rPr>
                        <a:t>11-16/1190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FFC000"/>
                          </a:solidFill>
                          <a:effectLst/>
                          <a:latin typeface="+mn-lt"/>
                          <a:ea typeface="MS PGothic" pitchFamily="34" charset="-128"/>
                        </a:rPr>
                        <a:t>Tx</a:t>
                      </a:r>
                      <a:r>
                        <a:rPr kumimoji="0" lang="en-US" altLang="zh-CN" sz="1400" b="0" i="0" u="none" strike="noStrike" cap="none" normalizeH="0" baseline="0" dirty="0" smtClean="0">
                          <a:ln>
                            <a:noFill/>
                          </a:ln>
                          <a:solidFill>
                            <a:srgbClr val="FFC000"/>
                          </a:solidFill>
                          <a:effectLst/>
                          <a:latin typeface="+mn-lt"/>
                          <a:ea typeface="MS PGothic" pitchFamily="34" charset="-128"/>
                        </a:rPr>
                        <a:t> Quality Requirements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FFC000"/>
                          </a:solidFill>
                          <a:effectLst/>
                          <a:latin typeface="+mn-lt"/>
                          <a:ea typeface="MS PGothic" pitchFamily="34" charset="-128"/>
                        </a:rPr>
                        <a:t>Daewon</a:t>
                      </a:r>
                      <a:r>
                        <a:rPr kumimoji="0" lang="en-US" altLang="zh-CN" sz="1400" b="0" i="0" u="none" strike="noStrike" cap="none" normalizeH="0" baseline="0" dirty="0" smtClean="0">
                          <a:ln>
                            <a:noFill/>
                          </a:ln>
                          <a:solidFill>
                            <a:srgbClr val="FFC00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FFC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11-16/1191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Comment Resolution for CIDs on PHY Transmit Spec</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6172200" cy="1569660"/>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altLang="zh-CN" sz="1600" b="1" dirty="0" smtClean="0">
                <a:solidFill>
                  <a:srgbClr val="FFC000"/>
                </a:solidFill>
              </a:rPr>
              <a:t> Docs presented but need more discussion or deferred</a:t>
            </a:r>
          </a:p>
          <a:p>
            <a:pPr lvl="1">
              <a:buFont typeface="Arial" pitchFamily="34" charset="0"/>
              <a:buChar char="•"/>
            </a:pP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457202" y="3055620"/>
          <a:ext cx="8077199" cy="2635758"/>
        </p:xfrm>
        <a:graphic>
          <a:graphicData uri="http://schemas.openxmlformats.org/drawingml/2006/table">
            <a:tbl>
              <a:tblPr/>
              <a:tblGrid>
                <a:gridCol w="832555"/>
                <a:gridCol w="3973462"/>
                <a:gridCol w="1442381"/>
                <a:gridCol w="762000"/>
                <a:gridCol w="1066801"/>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DCN</a:t>
                      </a:r>
                      <a:endParaRPr kumimoji="0" lang="en-US" altLang="zh-CN" sz="1400" b="1" i="0" u="none" strike="noStrike" cap="none" normalizeH="0" baseline="0" dirty="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Title</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Author</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Ad Hoc</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Notes</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11-16/1192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Comment Resolution for CID 1450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11-16/1193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HE variant HT Control - He Link Adaptation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11-16/1194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Removal of Unnecessary PHY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11-16/1202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CR HE-LTF</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Ming Gan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11-16/1227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cr-on-26-3-7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Shahrnaz</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Azizi</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11-16/1232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Text change proposal of TXTIME in 26.3.19 and 26.4.3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000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11-16/1233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CR for DCM related CID 503, 504 and 2750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11-16/1240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11-16/1242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spec text for 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endParaRPr kumimoji="0" lang="en-US" altLang="zh-CN" sz="1400" b="0" i="0" u="none" strike="noStrike" cap="none" normalizeH="0" baseline="0" dirty="0" smtClean="0">
                        <a:ln>
                          <a:noFill/>
                        </a:ln>
                        <a:solidFill>
                          <a:srgbClr val="00000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a:t>
            </a:r>
            <a:r>
              <a:rPr lang="en-US" altLang="zh-CN" dirty="0" smtClean="0"/>
              <a:t>11-16/1133r1)</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a:t>
            </a:r>
            <a:r>
              <a:rPr lang="en-US" altLang="zh-CN" dirty="0" smtClean="0"/>
              <a:t>11/16-1134r1?</a:t>
            </a:r>
            <a:endParaRPr lang="en-US" altLang="zh-CN" dirty="0" smtClean="0"/>
          </a:p>
          <a:p>
            <a:pPr lvl="1"/>
            <a:endParaRPr lang="en-US" altLang="zh-CN" dirty="0" smtClean="0"/>
          </a:p>
          <a:p>
            <a:pPr lvl="1"/>
            <a:endParaRPr lang="en-US" altLang="zh-CN" dirty="0" smtClean="0"/>
          </a:p>
          <a:p>
            <a:pPr>
              <a:buNone/>
            </a:pPr>
            <a:r>
              <a:rPr lang="en-US" altLang="zh-CN" dirty="0" smtClean="0">
                <a:solidFill>
                  <a:srgbClr val="00B050"/>
                </a:solidFill>
              </a:rPr>
              <a:t>SP: </a:t>
            </a:r>
            <a:r>
              <a:rPr lang="en-US" altLang="zh-CN" dirty="0" smtClean="0">
                <a:solidFill>
                  <a:srgbClr val="00B050"/>
                </a:solidFill>
              </a:rPr>
              <a:t>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a:t>
            </a:r>
            <a:r>
              <a:rPr lang="en-US" altLang="zh-CN" dirty="0" smtClean="0"/>
              <a:t>11-16/1135r2)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11-16/1135r2</a:t>
            </a:r>
            <a:endParaRPr lang="en-US" altLang="zh-CN" dirty="0" smtClean="0"/>
          </a:p>
          <a:p>
            <a:pPr lvl="1"/>
            <a:r>
              <a:rPr lang="en-US" altLang="zh-CN" dirty="0" smtClean="0"/>
              <a:t>CID 1927, 2521, 2522, 2523, 2107, 2108</a:t>
            </a:r>
          </a:p>
          <a:p>
            <a:pPr lvl="1"/>
            <a:endParaRPr lang="en-US" altLang="zh-CN" dirty="0" smtClean="0"/>
          </a:p>
          <a:p>
            <a:pPr>
              <a:buNone/>
            </a:pPr>
            <a:r>
              <a:rPr lang="en-US" altLang="zh-CN" dirty="0" smtClean="0">
                <a:solidFill>
                  <a:srgbClr val="00B050"/>
                </a:solidFill>
              </a:rPr>
              <a:t>SP: </a:t>
            </a:r>
            <a:r>
              <a:rPr lang="en-US" altLang="zh-CN" dirty="0" smtClean="0">
                <a:solidFill>
                  <a:srgbClr val="00B050"/>
                </a:solidFill>
              </a:rPr>
              <a:t>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 </a:t>
            </a:r>
            <a:r>
              <a:rPr lang="en-US" altLang="zh-CN" dirty="0" smtClean="0"/>
              <a:t>11-16/1136r3)</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11-16/1136r3</a:t>
            </a:r>
            <a:endParaRPr lang="en-US" altLang="zh-CN" dirty="0" smtClean="0"/>
          </a:p>
          <a:p>
            <a:pPr lvl="1"/>
            <a:r>
              <a:rPr lang="en-US" altLang="zh-CN" dirty="0" smtClean="0"/>
              <a:t>CID 286, 2137, 287, 288, 289,1676, 1980, 1982, 1983, 2417, 2418, 2419, 294, 298, 299, 300, 1979, 2370</a:t>
            </a:r>
            <a:r>
              <a:rPr lang="en-US" altLang="zh-CN" dirty="0" smtClean="0"/>
              <a:t>, </a:t>
            </a:r>
            <a:r>
              <a:rPr lang="en-US" altLang="zh-CN" dirty="0" smtClean="0"/>
              <a:t>901, 1847, 1967, 1968, 1970, </a:t>
            </a:r>
            <a:r>
              <a:rPr lang="en-US" altLang="zh-CN" dirty="0" smtClean="0"/>
              <a:t>1971, 1973, 1974, 1976, 1977</a:t>
            </a:r>
            <a:r>
              <a:rPr lang="en-US" altLang="zh-CN" dirty="0" smtClean="0"/>
              <a:t>, 1978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p>
          <a:p>
            <a:pPr>
              <a:buNone/>
            </a:pPr>
            <a:endParaRPr lang="en-US" altLang="zh-CN" dirty="0" smtClean="0">
              <a:solidFill>
                <a:srgbClr val="00B050"/>
              </a:solidFill>
            </a:endParaRPr>
          </a:p>
          <a:p>
            <a:pPr>
              <a:buNone/>
            </a:pPr>
            <a:r>
              <a:rPr lang="en-US" altLang="zh-CN" dirty="0" smtClean="0">
                <a:solidFill>
                  <a:srgbClr val="FF0000"/>
                </a:solidFill>
              </a:rPr>
              <a:t>Note, CID 294 is not addressed</a:t>
            </a:r>
            <a:endParaRPr lang="en-US" altLang="zh-CN" dirty="0" smtClean="0">
              <a:solidFill>
                <a:srgbClr val="FF0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 </a:t>
            </a:r>
            <a:r>
              <a:rPr lang="en-US" altLang="zh-CN" dirty="0" smtClean="0"/>
              <a:t>11-16/1137r3)</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11-16/1137r3</a:t>
            </a:r>
            <a:endParaRPr lang="en-US" altLang="zh-CN" dirty="0" smtClean="0"/>
          </a:p>
          <a:p>
            <a:pPr lvl="1"/>
            <a:r>
              <a:rPr lang="en-US" altLang="zh-CN" dirty="0" smtClean="0"/>
              <a:t>CID 294, </a:t>
            </a:r>
            <a:r>
              <a:rPr lang="en-US" altLang="zh-CN" dirty="0" smtClean="0"/>
              <a:t>873, 1099</a:t>
            </a:r>
            <a:r>
              <a:rPr lang="en-US" altLang="zh-CN" dirty="0" smtClean="0"/>
              <a:t>, </a:t>
            </a:r>
            <a:r>
              <a:rPr lang="en-US" altLang="zh-CN" dirty="0" smtClean="0"/>
              <a:t>1698, 1997</a:t>
            </a:r>
            <a:r>
              <a:rPr lang="en-US" altLang="zh-CN" dirty="0" smtClean="0"/>
              <a:t>, 1998, 1999, 2000, 2019, 2531, 2540, 2541</a:t>
            </a:r>
            <a:endParaRPr lang="zh-CN" altLang="zh-CN" sz="32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 </a:t>
            </a:r>
            <a:r>
              <a:rPr lang="en-US" altLang="zh-CN" dirty="0" smtClean="0"/>
              <a:t>11-16/1138r4)</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11-16/1138r4</a:t>
            </a:r>
            <a:endParaRPr lang="en-US" altLang="zh-CN" dirty="0" smtClean="0"/>
          </a:p>
          <a:p>
            <a:pPr lvl="1"/>
            <a:r>
              <a:rPr lang="en-US" altLang="zh-CN" dirty="0" smtClean="0"/>
              <a:t>CID 2097, 2098, 2099, 2563, 2564, 2726, 2881, </a:t>
            </a:r>
            <a:r>
              <a:rPr lang="en-GB" altLang="zh-CN" dirty="0" smtClean="0"/>
              <a:t>484</a:t>
            </a:r>
            <a:endParaRPr lang="zh-CN" altLang="zh-CN" sz="68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a:t>
            </a:r>
            <a:r>
              <a:rPr lang="en-US" altLang="zh-CN" dirty="0" smtClean="0">
                <a:solidFill>
                  <a:srgbClr val="00B050"/>
                </a:solidFill>
              </a:rPr>
              <a:t>Passed without objection</a:t>
            </a:r>
          </a:p>
          <a:p>
            <a:pPr>
              <a:buNone/>
            </a:pPr>
            <a:endParaRPr lang="en-US" altLang="zh-CN" dirty="0" smtClean="0">
              <a:solidFill>
                <a:srgbClr val="00B050"/>
              </a:solidFill>
            </a:endParaRPr>
          </a:p>
          <a:p>
            <a:pPr>
              <a:buNone/>
            </a:pPr>
            <a:r>
              <a:rPr lang="en-US" altLang="zh-CN" dirty="0" smtClean="0">
                <a:solidFill>
                  <a:srgbClr val="FF0000"/>
                </a:solidFill>
              </a:rPr>
              <a:t>Note, CID 2098 has been resolved in 937r7</a:t>
            </a:r>
            <a:endParaRPr lang="en-US" altLang="zh-CN" dirty="0" smtClean="0">
              <a:solidFill>
                <a:srgbClr val="FF0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 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11-16/1148r1</a:t>
            </a:r>
          </a:p>
          <a:p>
            <a:pPr lvl="1"/>
            <a:r>
              <a:rPr lang="en-US" altLang="zh-CN" dirty="0" smtClean="0"/>
              <a:t>CID </a:t>
            </a:r>
            <a:r>
              <a:rPr lang="en-GB" altLang="zh-CN" dirty="0" smtClean="0"/>
              <a:t>1022, 2864, 2678, 2016, 2011, 2010, 2001</a:t>
            </a:r>
            <a:endParaRPr lang="zh-CN" altLang="zh-CN" sz="6800" dirty="0" smtClean="0"/>
          </a:p>
          <a:p>
            <a:pPr lvl="1"/>
            <a:r>
              <a:rPr lang="en-US" altLang="zh-CN" dirty="0" smtClean="0"/>
              <a:t> Except CID 226</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 11-16/1216r1)</a:t>
            </a:r>
            <a:endParaRPr lang="zh-CN" altLang="en-US" dirty="0"/>
          </a:p>
        </p:txBody>
      </p:sp>
      <p:sp>
        <p:nvSpPr>
          <p:cNvPr id="3" name="内容占位符 2"/>
          <p:cNvSpPr>
            <a:spLocks noGrp="1"/>
          </p:cNvSpPr>
          <p:nvPr>
            <p:ph idx="1"/>
          </p:nvPr>
        </p:nvSpPr>
        <p:spPr>
          <a:xfrm>
            <a:off x="685800" y="1524000"/>
            <a:ext cx="7772400" cy="4800600"/>
          </a:xfrm>
        </p:spPr>
        <p:txBody>
          <a:bodyPr>
            <a:normAutofit fontScale="92500" lnSpcReduction="10000"/>
          </a:bodyPr>
          <a:lstStyle/>
          <a:p>
            <a:r>
              <a:rPr lang="en-US" altLang="zh-CN" sz="1500" dirty="0" smtClean="0"/>
              <a:t>Do you agree to adopt the following SRP values for the corresponding entries in Spatial Reuse fields (in Spatial Reuse 1, Spatial Reuse 2, Spatial Reuse 3, and Spatial Reuse 4) for He Trigger-based PPDU </a:t>
            </a:r>
          </a:p>
          <a:p>
            <a:endParaRPr lang="en-US" altLang="zh-CN" sz="2000" b="0" dirty="0" smtClean="0"/>
          </a:p>
          <a:p>
            <a:endParaRPr lang="en-US" altLang="zh-CN" sz="2000" b="0" dirty="0" smtClean="0"/>
          </a:p>
          <a:p>
            <a:endParaRPr lang="en-US" altLang="zh-CN" sz="2000" b="0" dirty="0" smtClean="0"/>
          </a:p>
          <a:p>
            <a:endParaRPr lang="en-US" altLang="zh-CN" sz="2000" b="0" dirty="0" smtClean="0"/>
          </a:p>
          <a:p>
            <a:pPr>
              <a:buNone/>
            </a:pPr>
            <a:endParaRPr lang="en-US" altLang="zh-CN" sz="2000" b="0" dirty="0" smtClean="0"/>
          </a:p>
          <a:p>
            <a:pPr>
              <a:buNone/>
            </a:pPr>
            <a:endParaRPr lang="en-US" altLang="zh-CN" sz="2000" b="0" dirty="0" smtClean="0"/>
          </a:p>
          <a:p>
            <a:pPr>
              <a:buNone/>
            </a:pPr>
            <a:endParaRPr lang="en-US" altLang="zh-CN" sz="1200" b="0" dirty="0" smtClean="0"/>
          </a:p>
          <a:p>
            <a:r>
              <a:rPr lang="en-US" altLang="zh-CN" sz="1200" b="0" dirty="0" smtClean="0"/>
              <a:t>SRP= TX PWR</a:t>
            </a:r>
            <a:r>
              <a:rPr lang="en-US" altLang="zh-CN" sz="1200" b="0" baseline="-25000" dirty="0" smtClean="0"/>
              <a:t>AP</a:t>
            </a:r>
            <a:r>
              <a:rPr lang="en-US" altLang="zh-CN" sz="1200" b="0" dirty="0" smtClean="0"/>
              <a:t> + Acceptable Receiver Interference </a:t>
            </a:r>
            <a:r>
              <a:rPr lang="en-US" altLang="zh-CN" sz="1200" b="0" dirty="0" err="1" smtClean="0"/>
              <a:t>level</a:t>
            </a:r>
            <a:r>
              <a:rPr lang="en-US" altLang="zh-CN" sz="1200" b="0" baseline="-25000" dirty="0" err="1" smtClean="0"/>
              <a:t>AP</a:t>
            </a:r>
            <a:endParaRPr lang="en-US" altLang="zh-CN" sz="1200" b="0" dirty="0" smtClean="0"/>
          </a:p>
          <a:p>
            <a:pPr marL="342900" lvl="1" indent="-342900">
              <a:buFontTx/>
              <a:buChar char="•"/>
            </a:pPr>
            <a:r>
              <a:rPr lang="en-US" altLang="zh-CN" sz="1200" dirty="0" smtClean="0"/>
              <a:t>Adjustment range for parameters (referenced to the antenna port)</a:t>
            </a:r>
          </a:p>
          <a:p>
            <a:pPr lvl="1"/>
            <a:r>
              <a:rPr lang="en-US" altLang="zh-CN" sz="1200" dirty="0" smtClean="0"/>
              <a:t>TX_PWR</a:t>
            </a:r>
            <a:r>
              <a:rPr lang="en-US" altLang="zh-CN" sz="1200" baseline="-25000" dirty="0" smtClean="0"/>
              <a:t>AP</a:t>
            </a:r>
            <a:r>
              <a:rPr lang="en-US" altLang="zh-CN" sz="1200" dirty="0" smtClean="0"/>
              <a:t>: -10 </a:t>
            </a:r>
            <a:r>
              <a:rPr lang="en-US" altLang="zh-CN" sz="1200" dirty="0" err="1" smtClean="0"/>
              <a:t>dBm</a:t>
            </a:r>
            <a:r>
              <a:rPr lang="en-US" altLang="zh-CN" sz="1200" dirty="0" smtClean="0"/>
              <a:t> to 26 </a:t>
            </a:r>
            <a:r>
              <a:rPr lang="en-US" altLang="zh-CN" sz="1200" dirty="0" err="1" smtClean="0"/>
              <a:t>dBm</a:t>
            </a:r>
            <a:r>
              <a:rPr lang="en-US" altLang="zh-CN" sz="1200" dirty="0" smtClean="0"/>
              <a:t>  </a:t>
            </a:r>
          </a:p>
          <a:p>
            <a:pPr lvl="1"/>
            <a:r>
              <a:rPr lang="en-US" altLang="zh-CN" sz="1200" dirty="0" smtClean="0"/>
              <a:t>Acceptable Receiver Interference </a:t>
            </a:r>
            <a:r>
              <a:rPr lang="en-US" altLang="zh-CN" sz="1200" dirty="0" err="1" smtClean="0"/>
              <a:t>Level</a:t>
            </a:r>
            <a:r>
              <a:rPr lang="en-US" altLang="zh-CN" sz="1200" baseline="-25000" dirty="0" err="1" smtClean="0"/>
              <a:t>AP</a:t>
            </a:r>
            <a:r>
              <a:rPr lang="en-US" altLang="zh-CN" sz="1200" dirty="0" smtClean="0"/>
              <a:t>: -82dBm to  -36 </a:t>
            </a:r>
            <a:r>
              <a:rPr lang="en-US" altLang="zh-CN" sz="1200" dirty="0" err="1" smtClean="0"/>
              <a:t>dBm</a:t>
            </a:r>
            <a:endParaRPr lang="en-US" altLang="zh-CN" sz="1200" dirty="0" smtClean="0"/>
          </a:p>
          <a:p>
            <a:r>
              <a:rPr lang="en-US" altLang="zh-CN" sz="1200" b="0" dirty="0" smtClean="0"/>
              <a:t>If SRP is below &lt;-80 </a:t>
            </a:r>
            <a:r>
              <a:rPr lang="en-US" altLang="zh-CN" sz="1200" b="0" dirty="0" err="1" smtClean="0"/>
              <a:t>dBm</a:t>
            </a:r>
            <a:r>
              <a:rPr lang="en-US" altLang="zh-CN" sz="1200" b="0" dirty="0" smtClean="0"/>
              <a:t>, set to Spatial Reuse to 0001, if SRP is above -26 </a:t>
            </a:r>
            <a:r>
              <a:rPr lang="en-US" altLang="zh-CN" sz="1200" b="0" dirty="0" err="1" smtClean="0"/>
              <a:t>dBm</a:t>
            </a:r>
            <a:r>
              <a:rPr lang="en-US" altLang="zh-CN" sz="1200" b="0" dirty="0" smtClean="0"/>
              <a:t>, set Spatial reuse to 1110 </a:t>
            </a:r>
          </a:p>
          <a:p>
            <a:r>
              <a:rPr lang="en-US" altLang="zh-CN" sz="1200" b="0" dirty="0" smtClean="0"/>
              <a:t>Set Spatial Reuse to 0000 for SR disallowed flag,  Value 1111 is reserved</a:t>
            </a:r>
          </a:p>
          <a:p>
            <a:r>
              <a:rPr lang="en-US" altLang="zh-CN" sz="1200" b="0" dirty="0" smtClean="0"/>
              <a:t>Same table is used for AP and STA.</a:t>
            </a:r>
            <a:endParaRPr lang="en-US" altLang="zh-CN" dirty="0" smtClean="0"/>
          </a:p>
          <a:p>
            <a:pPr>
              <a:buNone/>
            </a:pPr>
            <a:endParaRPr lang="en-US" altLang="zh-CN" dirty="0" smtClean="0"/>
          </a:p>
          <a:p>
            <a:pPr>
              <a:buNone/>
            </a:pPr>
            <a:r>
              <a:rPr lang="en-US" altLang="zh-CN" dirty="0" smtClean="0"/>
              <a:t>SP: Passed without objection (No Motion)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graphicFrame>
        <p:nvGraphicFramePr>
          <p:cNvPr id="7" name="Table 4"/>
          <p:cNvGraphicFramePr>
            <a:graphicFrameLocks noGrp="1"/>
          </p:cNvGraphicFramePr>
          <p:nvPr/>
        </p:nvGraphicFramePr>
        <p:xfrm>
          <a:off x="1219200" y="2209800"/>
          <a:ext cx="6629400" cy="1950720"/>
        </p:xfrm>
        <a:graphic>
          <a:graphicData uri="http://schemas.openxmlformats.org/drawingml/2006/table">
            <a:tbl>
              <a:tblPr firstRow="1" bandRow="1">
                <a:tableStyleId>{5C22544A-7EE6-4342-B048-85BDC9FD1C3A}</a:tableStyleId>
              </a:tblPr>
              <a:tblGrid>
                <a:gridCol w="1138382"/>
                <a:gridCol w="2008909"/>
                <a:gridCol w="1076625"/>
                <a:gridCol w="2405484"/>
              </a:tblGrid>
              <a:tr h="0">
                <a:tc>
                  <a:txBody>
                    <a:bodyPr/>
                    <a:lstStyle/>
                    <a:p>
                      <a:r>
                        <a:rPr lang="en-US" sz="1000" dirty="0" smtClean="0">
                          <a:solidFill>
                            <a:schemeClr val="tx1"/>
                          </a:solidFill>
                        </a:rPr>
                        <a:t>Spatial Reuse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SRP </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Spatial Reuse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SRP </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-80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-44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-74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-41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-68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-38dBm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-62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-35dBm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-56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-32</a:t>
                      </a:r>
                      <a:r>
                        <a:rPr lang="en-US" sz="1000" baseline="0" dirty="0" smtClean="0"/>
                        <a:t> </a:t>
                      </a:r>
                      <a:r>
                        <a:rPr lang="en-US" sz="1000" baseline="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-50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-29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-47 </a:t>
                      </a:r>
                      <a:r>
                        <a:rPr lang="en-US" sz="1000" dirty="0" err="1" smtClean="0"/>
                        <a:t>dBm</a:t>
                      </a:r>
                      <a:endParaRPr lang="en-US"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-26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(#2, 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11-16/1148r1</a:t>
            </a:r>
          </a:p>
          <a:p>
            <a:pPr lvl="1"/>
            <a:r>
              <a:rPr lang="en-US" altLang="zh-CN" dirty="0" smtClean="0"/>
              <a:t>CID 226</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(#1, 11-16/1149r1)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11-16/1149r1?</a:t>
            </a:r>
          </a:p>
          <a:p>
            <a:pPr lvl="1"/>
            <a:r>
              <a:rPr lang="en-US" altLang="zh-CN" dirty="0" smtClean="0"/>
              <a:t>CID </a:t>
            </a:r>
            <a:r>
              <a:rPr lang="en-GB" altLang="zh-CN" dirty="0" smtClean="0"/>
              <a:t>304, 2035, 2033, 527, 478, 2550, 2157, 2131</a:t>
            </a:r>
            <a:endParaRPr lang="zh-CN"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(#1, 11-16/1150r2)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11-16/1150r2?</a:t>
            </a:r>
          </a:p>
          <a:p>
            <a:pPr lvl="1"/>
            <a:r>
              <a:rPr lang="en-US" altLang="zh-CN" dirty="0" smtClean="0"/>
              <a:t>CID </a:t>
            </a:r>
            <a:r>
              <a:rPr lang="en-GB" altLang="zh-CN" dirty="0" smtClean="0"/>
              <a:t>1459, 2100, 2101, 2102, 2104, 2135, 2568, 2569, 2570, 2571, 2573, 1414, 1626</a:t>
            </a:r>
          </a:p>
          <a:p>
            <a:pPr lvl="1"/>
            <a:r>
              <a:rPr lang="en-GB" altLang="zh-CN" dirty="0" smtClean="0"/>
              <a:t>Except CID 2105 and 336</a:t>
            </a:r>
            <a:endParaRPr lang="zh-CN" altLang="zh-CN" dirty="0" smtClean="0"/>
          </a:p>
          <a:p>
            <a:pPr lvl="1"/>
            <a:endParaRPr lang="zh-CN" altLang="zh-CN" sz="3200" dirty="0" smtClean="0"/>
          </a:p>
          <a:p>
            <a:pPr lvl="1"/>
            <a:endParaRPr lang="en-US" altLang="zh-CN" dirty="0" smtClean="0"/>
          </a:p>
          <a:p>
            <a:pPr lvl="1"/>
            <a:endParaRPr lang="en-US" altLang="zh-CN" dirty="0" smtClean="0">
              <a:solidFill>
                <a:srgbClr val="00B050"/>
              </a:solidFill>
            </a:endParaRPr>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(#1, 11-16/1160r0)</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11-16/1160r0?</a:t>
            </a:r>
          </a:p>
          <a:p>
            <a:pPr lvl="1"/>
            <a:r>
              <a:rPr lang="en-US" altLang="zh-CN" dirty="0" smtClean="0"/>
              <a:t>CID </a:t>
            </a:r>
            <a:r>
              <a:rPr lang="en-GB" altLang="zh-CN" dirty="0" smtClean="0"/>
              <a:t>355</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(#1, 11-16/1170r1)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as in 11-16/1170r1?</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(#1, 11-16/1171r0)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as in 11-16/1171r0?</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(#1, 11-16/1176r1)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11-16/1176r1?</a:t>
            </a:r>
          </a:p>
          <a:p>
            <a:pPr lvl="1"/>
            <a:r>
              <a:rPr lang="en-US" altLang="zh-CN" dirty="0" smtClean="0"/>
              <a:t>CID </a:t>
            </a:r>
            <a:r>
              <a:rPr lang="en-GB" altLang="zh-CN" dirty="0" smtClean="0"/>
              <a:t>834, 1030, 1604, 1861, 2242, and 2919</a:t>
            </a:r>
            <a:endParaRPr lang="zh-CN" altLang="zh-CN" dirty="0" smtClean="0"/>
          </a:p>
          <a:p>
            <a:pPr lvl="1"/>
            <a:endParaRPr lang="en-GB"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(#1, 11-16/1167r0)</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adding in 11ax spec draft D0.4 page 227 line 7 the following statement: A STA that applies </a:t>
            </a:r>
            <a:r>
              <a:rPr lang="en-US" altLang="zh-CN" dirty="0" err="1" smtClean="0"/>
              <a:t>beamforming</a:t>
            </a:r>
            <a:r>
              <a:rPr lang="en-US" altLang="zh-CN" dirty="0" smtClean="0"/>
              <a:t> (BF) in the UL should take the BF gain into account when calculating the transmit power needed to meet the target RSSI. </a:t>
            </a:r>
          </a:p>
          <a:p>
            <a:pPr lvl="1"/>
            <a:endParaRPr lang="en-GB" altLang="zh-CN" dirty="0" smtClean="0"/>
          </a:p>
          <a:p>
            <a:pPr lvl="1"/>
            <a:endParaRPr lang="zh-CN" altLang="zh-CN" sz="3200"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(#2, 11-16/1167r1)</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to add to the 11ax spec draft D0.4 on page 186 line 52 (after “It is mandatory to support transmission of 1x HE-LTF in an UL MU-MIMO PPDU over the full bandwidth, for a STA declaring support for UL MU-MIMO”) the following sentence: When 1xLTF is used for full BW UL MU-MIMO, no pilots (in the LTF field) or frequency domain masking are applied.</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17 (#1, 11-16/1169r1)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11-16/1169r1?</a:t>
            </a:r>
          </a:p>
          <a:p>
            <a:pPr lvl="1"/>
            <a:r>
              <a:rPr lang="en-US" altLang="zh-CN" dirty="0" smtClean="0"/>
              <a:t>CID </a:t>
            </a:r>
            <a:r>
              <a:rPr lang="en-GB" altLang="zh-CN" dirty="0" smtClean="0"/>
              <a:t>506, 851, 1024, 1628, 1693, 1694, 1696, 2159, 2162, 2163, 2165, 2166</a:t>
            </a:r>
            <a:endParaRPr lang="zh-CN" altLang="zh-CN"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18 </a:t>
            </a:r>
            <a:r>
              <a:rPr lang="en-US" altLang="zh-CN" dirty="0" smtClean="0"/>
              <a:t>(#1, </a:t>
            </a:r>
            <a:r>
              <a:rPr lang="en-US" altLang="zh-CN" dirty="0" smtClean="0"/>
              <a:t>11-16/1148r6)</a:t>
            </a:r>
            <a:endParaRPr lang="zh-CN" altLang="en-US" dirty="0"/>
          </a:p>
        </p:txBody>
      </p:sp>
      <p:sp>
        <p:nvSpPr>
          <p:cNvPr id="3" name="内容占位符 2"/>
          <p:cNvSpPr>
            <a:spLocks noGrp="1"/>
          </p:cNvSpPr>
          <p:nvPr>
            <p:ph idx="1"/>
          </p:nvPr>
        </p:nvSpPr>
        <p:spPr/>
        <p:txBody>
          <a:bodyPr/>
          <a:lstStyle/>
          <a:p>
            <a:r>
              <a:rPr lang="en-US" altLang="zh-CN" dirty="0" smtClean="0"/>
              <a:t>Do you agree </a:t>
            </a:r>
            <a:r>
              <a:rPr lang="en-US" altLang="zh-CN" dirty="0" smtClean="0"/>
              <a:t>to change the </a:t>
            </a:r>
            <a:r>
              <a:rPr lang="en-US" altLang="zh-CN" dirty="0" smtClean="0"/>
              <a:t>resolution to the comments below as in </a:t>
            </a:r>
            <a:r>
              <a:rPr lang="en-US" altLang="zh-CN" dirty="0" smtClean="0"/>
              <a:t>11-16/1148r6?</a:t>
            </a:r>
            <a:endParaRPr lang="en-US" altLang="zh-CN" dirty="0" smtClean="0"/>
          </a:p>
          <a:p>
            <a:pPr lvl="1"/>
            <a:r>
              <a:rPr lang="en-US" altLang="zh-CN" dirty="0" smtClean="0"/>
              <a:t>CID </a:t>
            </a:r>
            <a:r>
              <a:rPr lang="en-US" altLang="zh-CN" dirty="0" smtClean="0"/>
              <a:t>226</a:t>
            </a:r>
            <a:endParaRPr lang="zh-CN" altLang="zh-CN" sz="3200"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19 </a:t>
            </a:r>
            <a:r>
              <a:rPr lang="en-US" altLang="zh-CN" dirty="0" smtClean="0"/>
              <a:t>(#1, </a:t>
            </a:r>
            <a:r>
              <a:rPr lang="en-US" altLang="zh-CN" dirty="0" smtClean="0"/>
              <a:t>11-16/1150r3)</a:t>
            </a:r>
            <a:endParaRPr lang="zh-CN" altLang="en-US" dirty="0"/>
          </a:p>
        </p:txBody>
      </p:sp>
      <p:sp>
        <p:nvSpPr>
          <p:cNvPr id="3" name="内容占位符 2"/>
          <p:cNvSpPr>
            <a:spLocks noGrp="1"/>
          </p:cNvSpPr>
          <p:nvPr>
            <p:ph idx="1"/>
          </p:nvPr>
        </p:nvSpPr>
        <p:spPr/>
        <p:txBody>
          <a:bodyPr/>
          <a:lstStyle/>
          <a:p>
            <a:r>
              <a:rPr lang="en-US" altLang="zh-CN" dirty="0" smtClean="0"/>
              <a:t>Do you agree </a:t>
            </a:r>
            <a:r>
              <a:rPr lang="en-US" altLang="zh-CN" dirty="0" smtClean="0"/>
              <a:t>the comment resolution </a:t>
            </a:r>
            <a:r>
              <a:rPr lang="en-US" altLang="zh-CN" dirty="0" smtClean="0"/>
              <a:t>to the comments below as in </a:t>
            </a:r>
            <a:r>
              <a:rPr lang="en-US" altLang="zh-CN" dirty="0" smtClean="0"/>
              <a:t>11-16/1150r3?</a:t>
            </a:r>
            <a:endParaRPr lang="en-US" altLang="zh-CN" dirty="0" smtClean="0"/>
          </a:p>
          <a:p>
            <a:pPr lvl="1"/>
            <a:r>
              <a:rPr lang="en-GB" altLang="zh-CN" dirty="0" smtClean="0"/>
              <a:t>CID </a:t>
            </a:r>
            <a:r>
              <a:rPr lang="en-GB" altLang="zh-CN" dirty="0" smtClean="0"/>
              <a:t>2105 and 336</a:t>
            </a:r>
            <a:endParaRPr lang="zh-CN" altLang="zh-CN"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20 </a:t>
            </a:r>
            <a:r>
              <a:rPr lang="en-US" altLang="zh-CN" dirty="0" smtClean="0"/>
              <a:t>(#1, </a:t>
            </a:r>
            <a:r>
              <a:rPr lang="en-US" altLang="zh-CN" dirty="0" smtClean="0"/>
              <a:t>11-16/1168r2)</a:t>
            </a:r>
            <a:endParaRPr lang="zh-CN" altLang="en-US" dirty="0"/>
          </a:p>
        </p:txBody>
      </p:sp>
      <p:sp>
        <p:nvSpPr>
          <p:cNvPr id="3" name="内容占位符 2"/>
          <p:cNvSpPr>
            <a:spLocks noGrp="1"/>
          </p:cNvSpPr>
          <p:nvPr>
            <p:ph idx="1"/>
          </p:nvPr>
        </p:nvSpPr>
        <p:spPr/>
        <p:txBody>
          <a:bodyPr/>
          <a:lstStyle/>
          <a:p>
            <a:r>
              <a:rPr lang="en-US" altLang="zh-CN" dirty="0" smtClean="0"/>
              <a:t>Do you agree </a:t>
            </a:r>
            <a:r>
              <a:rPr lang="en-US" altLang="zh-CN" dirty="0" smtClean="0"/>
              <a:t>the proposed spec text changes as in 11-16/1168r2?</a:t>
            </a:r>
            <a:endParaRPr lang="en-US" altLang="zh-CN"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21 </a:t>
            </a:r>
            <a:r>
              <a:rPr lang="en-US" altLang="zh-CN" dirty="0" smtClean="0"/>
              <a:t>(#1, </a:t>
            </a:r>
            <a:r>
              <a:rPr lang="en-US" altLang="zh-CN" dirty="0" smtClean="0"/>
              <a:t>11-16/1259r2)</a:t>
            </a:r>
            <a:endParaRPr lang="zh-CN" altLang="en-US" dirty="0"/>
          </a:p>
        </p:txBody>
      </p:sp>
      <p:sp>
        <p:nvSpPr>
          <p:cNvPr id="3" name="内容占位符 2"/>
          <p:cNvSpPr>
            <a:spLocks noGrp="1"/>
          </p:cNvSpPr>
          <p:nvPr>
            <p:ph idx="1"/>
          </p:nvPr>
        </p:nvSpPr>
        <p:spPr/>
        <p:txBody>
          <a:bodyPr/>
          <a:lstStyle/>
          <a:p>
            <a:r>
              <a:rPr lang="en-US" altLang="zh-CN" dirty="0" smtClean="0"/>
              <a:t>Do you agree </a:t>
            </a:r>
            <a:r>
              <a:rPr lang="en-US" altLang="zh-CN" dirty="0" smtClean="0"/>
              <a:t>the comment resolution </a:t>
            </a:r>
            <a:r>
              <a:rPr lang="en-US" altLang="zh-CN" dirty="0" smtClean="0"/>
              <a:t>to the comments below as in </a:t>
            </a:r>
            <a:r>
              <a:rPr lang="en-US" altLang="zh-CN" dirty="0" smtClean="0"/>
              <a:t>11-16/1259r2?</a:t>
            </a:r>
            <a:endParaRPr lang="en-US" altLang="zh-CN" dirty="0" smtClean="0"/>
          </a:p>
          <a:p>
            <a:pPr lvl="1"/>
            <a:r>
              <a:rPr lang="en-GB" altLang="zh-CN" dirty="0" smtClean="0"/>
              <a:t>CID </a:t>
            </a:r>
            <a:r>
              <a:rPr lang="en-GB" altLang="zh-CN" dirty="0" smtClean="0"/>
              <a:t>1778, 1784, 2063, 2064, 2065, 2069, 2071, 2073, 2074, 925, 2561, 2560, 2562, 2076, 2070, 332, 2075, 328, 329, 331, 2160, 2161, 2164, </a:t>
            </a:r>
            <a:r>
              <a:rPr lang="en-GB" altLang="zh-CN" dirty="0" smtClean="0"/>
              <a:t>2067</a:t>
            </a:r>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22 </a:t>
            </a:r>
            <a:r>
              <a:rPr lang="en-US" altLang="zh-CN" dirty="0" smtClean="0"/>
              <a:t>(#1, </a:t>
            </a:r>
            <a:r>
              <a:rPr lang="en-US" altLang="zh-CN" dirty="0" smtClean="0"/>
              <a:t>11-16/1179r3)</a:t>
            </a:r>
            <a:endParaRPr lang="zh-CN" altLang="en-US" dirty="0"/>
          </a:p>
        </p:txBody>
      </p:sp>
      <p:sp>
        <p:nvSpPr>
          <p:cNvPr id="3" name="内容占位符 2"/>
          <p:cNvSpPr>
            <a:spLocks noGrp="1"/>
          </p:cNvSpPr>
          <p:nvPr>
            <p:ph idx="1"/>
          </p:nvPr>
        </p:nvSpPr>
        <p:spPr/>
        <p:txBody>
          <a:bodyPr/>
          <a:lstStyle/>
          <a:p>
            <a:r>
              <a:rPr lang="en-US" altLang="zh-CN" dirty="0" smtClean="0"/>
              <a:t>Do you agree </a:t>
            </a:r>
            <a:r>
              <a:rPr lang="en-US" altLang="zh-CN" dirty="0" smtClean="0"/>
              <a:t>the proposed spec text changes </a:t>
            </a:r>
            <a:r>
              <a:rPr lang="en-US" altLang="zh-CN" dirty="0" smtClean="0"/>
              <a:t>as in </a:t>
            </a:r>
            <a:r>
              <a:rPr lang="en-US" altLang="zh-CN" dirty="0" smtClean="0"/>
              <a:t>11-16/1179r3?</a:t>
            </a:r>
            <a:endParaRPr lang="en-US" altLang="zh-CN" dirty="0" smtClean="0"/>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 Deferred</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23 </a:t>
            </a:r>
            <a:r>
              <a:rPr lang="en-US" altLang="zh-CN" dirty="0" smtClean="0"/>
              <a:t>(#1, </a:t>
            </a:r>
            <a:r>
              <a:rPr lang="en-US" altLang="zh-CN" dirty="0" smtClean="0"/>
              <a:t>11-16/1190r0)</a:t>
            </a:r>
            <a:endParaRPr lang="zh-CN" altLang="en-US" dirty="0"/>
          </a:p>
        </p:txBody>
      </p:sp>
      <p:sp>
        <p:nvSpPr>
          <p:cNvPr id="3" name="内容占位符 2"/>
          <p:cNvSpPr>
            <a:spLocks noGrp="1"/>
          </p:cNvSpPr>
          <p:nvPr>
            <p:ph idx="1"/>
          </p:nvPr>
        </p:nvSpPr>
        <p:spPr/>
        <p:txBody>
          <a:bodyPr/>
          <a:lstStyle/>
          <a:p>
            <a:r>
              <a:rPr lang="en-US" altLang="zh-CN" dirty="0" smtClean="0"/>
              <a:t>Do you agree to the following?</a:t>
            </a:r>
          </a:p>
          <a:p>
            <a:pPr lvl="1"/>
            <a:r>
              <a:rPr lang="en-US" altLang="zh-CN" dirty="0" smtClean="0"/>
              <a:t>Limit subcarrier frequency error and symbol clock error at +/-20ppm, except for trigger-based PPDU.</a:t>
            </a:r>
          </a:p>
          <a:p>
            <a:pPr lvl="1"/>
            <a:r>
              <a:rPr lang="en-US" altLang="zh-CN" dirty="0" smtClean="0"/>
              <a:t>Keep time of departure accuracy same as in 802.11ac.</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24 (#2, 11-16/1190r0)</a:t>
            </a:r>
            <a:endParaRPr lang="zh-CN" altLang="en-US" dirty="0"/>
          </a:p>
        </p:txBody>
      </p:sp>
      <p:sp>
        <p:nvSpPr>
          <p:cNvPr id="3" name="内容占位符 2"/>
          <p:cNvSpPr>
            <a:spLocks noGrp="1"/>
          </p:cNvSpPr>
          <p:nvPr>
            <p:ph idx="1"/>
          </p:nvPr>
        </p:nvSpPr>
        <p:spPr/>
        <p:txBody>
          <a:bodyPr/>
          <a:lstStyle/>
          <a:p>
            <a:r>
              <a:rPr lang="en-US" altLang="zh-CN" dirty="0" smtClean="0"/>
              <a:t>Do you agree that full bandwidth masks for HE PPDUs are tested with RBW=25kHz and VBW=7.5kHz?</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25 (#3, 11-16/1190r0)</a:t>
            </a:r>
            <a:endParaRPr lang="zh-CN" altLang="en-US" dirty="0"/>
          </a:p>
        </p:txBody>
      </p:sp>
      <p:sp>
        <p:nvSpPr>
          <p:cNvPr id="3" name="内容占位符 2"/>
          <p:cNvSpPr>
            <a:spLocks noGrp="1"/>
          </p:cNvSpPr>
          <p:nvPr>
            <p:ph idx="1"/>
          </p:nvPr>
        </p:nvSpPr>
        <p:spPr/>
        <p:txBody>
          <a:bodyPr/>
          <a:lstStyle/>
          <a:p>
            <a:r>
              <a:rPr lang="en-US" altLang="zh-CN" dirty="0" smtClean="0"/>
              <a:t>Do you agree that every 11ax PPDU is compliant with the full PPDU bandwidth mask?</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26 (#4, 11-16/1190r0)</a:t>
            </a:r>
            <a:endParaRPr lang="zh-CN" altLang="en-US" dirty="0"/>
          </a:p>
        </p:txBody>
      </p:sp>
      <p:sp>
        <p:nvSpPr>
          <p:cNvPr id="3" name="内容占位符 2"/>
          <p:cNvSpPr>
            <a:spLocks noGrp="1"/>
          </p:cNvSpPr>
          <p:nvPr>
            <p:ph idx="1"/>
          </p:nvPr>
        </p:nvSpPr>
        <p:spPr/>
        <p:txBody>
          <a:bodyPr/>
          <a:lstStyle/>
          <a:p>
            <a:r>
              <a:rPr lang="en-US" altLang="zh-CN" dirty="0" smtClean="0"/>
              <a:t>Do you agree that Spectral Flatness is tested for HE PPDUs similarly to 11ac, with the following modifications?</a:t>
            </a:r>
          </a:p>
          <a:p>
            <a:pPr lvl="1"/>
            <a:r>
              <a:rPr lang="en-US" altLang="zh-CN" dirty="0" smtClean="0"/>
              <a:t>RU boosting and </a:t>
            </a:r>
            <a:r>
              <a:rPr lang="en-US" altLang="zh-CN" dirty="0" err="1" smtClean="0"/>
              <a:t>beamforming</a:t>
            </a:r>
            <a:r>
              <a:rPr lang="en-US" altLang="zh-CN" dirty="0" smtClean="0"/>
              <a:t> shall not be applied during test</a:t>
            </a:r>
          </a:p>
          <a:p>
            <a:pPr lvl="1"/>
            <a:r>
              <a:rPr lang="en-US" altLang="zh-CN" dirty="0" smtClean="0"/>
              <a:t>Only non-zero RUs participate in the flow</a:t>
            </a:r>
          </a:p>
          <a:p>
            <a:pPr lvl="1"/>
            <a:endParaRPr lang="en-US" altLang="zh-CN" dirty="0" smtClean="0"/>
          </a:p>
          <a:p>
            <a:pPr marL="457200" lvl="1" indent="0">
              <a:buNone/>
            </a:pPr>
            <a:r>
              <a:rPr lang="en-US" altLang="zh-CN" dirty="0" smtClean="0"/>
              <a:t>Note: spectral flatness is measured on the HE portion only, after GI removal and uses FFT output  </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27 (#5, 11-16/1190r0)</a:t>
            </a:r>
            <a:endParaRPr lang="zh-CN" altLang="en-US" dirty="0"/>
          </a:p>
        </p:txBody>
      </p:sp>
      <p:sp>
        <p:nvSpPr>
          <p:cNvPr id="3" name="内容占位符 2"/>
          <p:cNvSpPr>
            <a:spLocks noGrp="1"/>
          </p:cNvSpPr>
          <p:nvPr>
            <p:ph idx="1"/>
          </p:nvPr>
        </p:nvSpPr>
        <p:spPr/>
        <p:txBody>
          <a:bodyPr/>
          <a:lstStyle/>
          <a:p>
            <a:r>
              <a:rPr lang="en-US" altLang="zh-CN" dirty="0" smtClean="0"/>
              <a:t>Do you prefer which of the following spectrum flatness requirement</a:t>
            </a:r>
          </a:p>
          <a:p>
            <a:pPr lvl="1"/>
            <a:r>
              <a:rPr lang="en-US" altLang="zh-CN" dirty="0" smtClean="0"/>
              <a:t>Same as 11ac except tone index adjusted for 11ax tone plan as shown in  Slide #19</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28 (#6, 11-16/1190r0)</a:t>
            </a:r>
            <a:endParaRPr lang="zh-CN" altLang="en-US" dirty="0"/>
          </a:p>
        </p:txBody>
      </p:sp>
      <p:sp>
        <p:nvSpPr>
          <p:cNvPr id="3" name="内容占位符 2"/>
          <p:cNvSpPr>
            <a:spLocks noGrp="1"/>
          </p:cNvSpPr>
          <p:nvPr>
            <p:ph idx="1"/>
          </p:nvPr>
        </p:nvSpPr>
        <p:spPr/>
        <p:txBody>
          <a:bodyPr/>
          <a:lstStyle/>
          <a:p>
            <a:r>
              <a:rPr lang="en-US" altLang="zh-CN" dirty="0" smtClean="0"/>
              <a:t>Do you agree that following EVM requirements for full BW transmission except for the HE triggered MU-MIMO PPDU?</a:t>
            </a:r>
          </a:p>
          <a:p>
            <a:pPr lvl="1"/>
            <a:r>
              <a:rPr lang="en-US" altLang="zh-CN" dirty="0" smtClean="0"/>
              <a:t>Non DCM: MCS0 to 9 the same as 11ac; </a:t>
            </a:r>
          </a:p>
          <a:p>
            <a:pPr lvl="1"/>
            <a:r>
              <a:rPr lang="en-US" altLang="zh-CN" dirty="0" smtClean="0"/>
              <a:t>DCM+MCS0 and DCM+MCS1 the same as MCS0 no DCM</a:t>
            </a:r>
          </a:p>
          <a:p>
            <a:pPr lvl="1"/>
            <a:r>
              <a:rPr lang="en-US" altLang="zh-CN" dirty="0" smtClean="0"/>
              <a:t>DCM+MCS3  the same as MCS1 no DCM</a:t>
            </a:r>
          </a:p>
          <a:p>
            <a:pPr lvl="1"/>
            <a:r>
              <a:rPr lang="en-US" altLang="zh-CN" dirty="0" smtClean="0"/>
              <a:t>DCM+MCS4  the same as MCS2 no DCM</a:t>
            </a:r>
          </a:p>
          <a:p>
            <a:pPr lvl="1"/>
            <a:r>
              <a:rPr lang="en-US" altLang="zh-CN" dirty="0" smtClean="0"/>
              <a:t>HE triggered MU-MIMO PPDU EVM requirements are TBD</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29 (#7, 11-16/1190r0)</a:t>
            </a:r>
            <a:endParaRPr lang="zh-CN" altLang="en-US" dirty="0"/>
          </a:p>
        </p:txBody>
      </p:sp>
      <p:sp>
        <p:nvSpPr>
          <p:cNvPr id="3" name="内容占位符 2"/>
          <p:cNvSpPr>
            <a:spLocks noGrp="1"/>
          </p:cNvSpPr>
          <p:nvPr>
            <p:ph idx="1"/>
          </p:nvPr>
        </p:nvSpPr>
        <p:spPr/>
        <p:txBody>
          <a:bodyPr/>
          <a:lstStyle/>
          <a:p>
            <a:r>
              <a:rPr lang="en-US" altLang="zh-CN" dirty="0" smtClean="0"/>
              <a:t>Do you agree that for an DL OFDMA PPDU,  EVM shall be computed for each transmitted RU separately and is subject to the EVM limit associated with the MCS of that RU?</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30 (#8, 11-16/1190r0)</a:t>
            </a:r>
            <a:endParaRPr lang="zh-CN" altLang="en-US" dirty="0"/>
          </a:p>
        </p:txBody>
      </p:sp>
      <p:sp>
        <p:nvSpPr>
          <p:cNvPr id="3" name="内容占位符 2"/>
          <p:cNvSpPr>
            <a:spLocks noGrp="1"/>
          </p:cNvSpPr>
          <p:nvPr>
            <p:ph idx="1"/>
          </p:nvPr>
        </p:nvSpPr>
        <p:spPr/>
        <p:txBody>
          <a:bodyPr/>
          <a:lstStyle/>
          <a:p>
            <a:r>
              <a:rPr lang="en-US" altLang="zh-CN" dirty="0" smtClean="0"/>
              <a:t>Do you agree that non full bandwidth UL OFDMA transmissions shall comply with a maximum unused tone EVM limit?</a:t>
            </a:r>
          </a:p>
          <a:p>
            <a:pPr lvl="1"/>
            <a:r>
              <a:rPr lang="en-US" altLang="zh-CN" dirty="0" smtClean="0"/>
              <a:t>Maximum unused tone EVM limit is defined as unused subcarrier power normalized to the average power per subcarrier of the transmitted RU and averaged over 26 tones</a:t>
            </a:r>
          </a:p>
          <a:p>
            <a:pPr lvl="1"/>
            <a:r>
              <a:rPr lang="en-US" altLang="zh-CN" dirty="0" smtClean="0"/>
              <a:t>Unused tone EVM limit is set at TBD(s) below used tone EVM limit</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31 (#9, 11-16/1190r0)</a:t>
            </a:r>
            <a:endParaRPr lang="zh-CN" altLang="en-US" dirty="0"/>
          </a:p>
        </p:txBody>
      </p:sp>
      <p:sp>
        <p:nvSpPr>
          <p:cNvPr id="3" name="内容占位符 2"/>
          <p:cNvSpPr>
            <a:spLocks noGrp="1"/>
          </p:cNvSpPr>
          <p:nvPr>
            <p:ph idx="1"/>
          </p:nvPr>
        </p:nvSpPr>
        <p:spPr/>
        <p:txBody>
          <a:bodyPr/>
          <a:lstStyle/>
          <a:p>
            <a:r>
              <a:rPr lang="en-US" altLang="zh-CN" dirty="0" smtClean="0"/>
              <a:t>Do you agree that for trigger based PPDU LO leakage shall be excluded from used tone and unused tone EVM computation? </a:t>
            </a:r>
          </a:p>
          <a:p>
            <a:pPr lvl="1"/>
            <a:r>
              <a:rPr lang="en-US" altLang="zh-CN" dirty="0" smtClean="0"/>
              <a:t>The LO leakage exclusion method is described in slide #28</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32 (#10, 11-16/1190r0)</a:t>
            </a:r>
            <a:endParaRPr lang="zh-CN" altLang="en-US" dirty="0"/>
          </a:p>
        </p:txBody>
      </p:sp>
      <p:sp>
        <p:nvSpPr>
          <p:cNvPr id="3" name="内容占位符 2"/>
          <p:cNvSpPr>
            <a:spLocks noGrp="1"/>
          </p:cNvSpPr>
          <p:nvPr>
            <p:ph idx="1"/>
          </p:nvPr>
        </p:nvSpPr>
        <p:spPr/>
        <p:txBody>
          <a:bodyPr/>
          <a:lstStyle/>
          <a:p>
            <a:r>
              <a:rPr lang="en-US" altLang="zh-CN" dirty="0" smtClean="0"/>
              <a:t>Do you agree to add the following to EVM test procedure?</a:t>
            </a:r>
          </a:p>
          <a:p>
            <a:pPr lvl="1"/>
            <a:r>
              <a:rPr lang="en-US" altLang="zh-CN" dirty="0" smtClean="0"/>
              <a:t>Sampling offset drift shall also be compensated</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33 (#11, 11-16/1190r0)</a:t>
            </a:r>
            <a:endParaRPr lang="zh-CN" altLang="en-US" dirty="0"/>
          </a:p>
        </p:txBody>
      </p:sp>
      <p:sp>
        <p:nvSpPr>
          <p:cNvPr id="3" name="内容占位符 2"/>
          <p:cNvSpPr>
            <a:spLocks noGrp="1"/>
          </p:cNvSpPr>
          <p:nvPr>
            <p:ph idx="1"/>
          </p:nvPr>
        </p:nvSpPr>
        <p:spPr/>
        <p:txBody>
          <a:bodyPr/>
          <a:lstStyle/>
          <a:p>
            <a:r>
              <a:rPr lang="en-US" altLang="zh-CN" dirty="0" smtClean="0"/>
              <a:t>Do you agree to add the same LO leakage restriction for 80+80MHz transmission as 11ac to 11ax?</a:t>
            </a:r>
          </a:p>
          <a:p>
            <a:pPr lvl="1"/>
            <a:r>
              <a:rPr lang="en-US" altLang="zh-CN" dirty="0" smtClean="0"/>
              <a:t>For an 80+80 MHz transmission where the RF LO falls outside both frequency segments, the RF LO shall additionally met the spectral mask requirements as defined in X.X.X.X (Transmit spectrum mask).</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34 (#12, 11-16/1190r0)</a:t>
            </a:r>
            <a:endParaRPr lang="zh-CN" altLang="en-US" dirty="0"/>
          </a:p>
        </p:txBody>
      </p:sp>
      <p:sp>
        <p:nvSpPr>
          <p:cNvPr id="3" name="内容占位符 2"/>
          <p:cNvSpPr>
            <a:spLocks noGrp="1"/>
          </p:cNvSpPr>
          <p:nvPr>
            <p:ph idx="1"/>
          </p:nvPr>
        </p:nvSpPr>
        <p:spPr/>
        <p:txBody>
          <a:bodyPr/>
          <a:lstStyle/>
          <a:p>
            <a:r>
              <a:rPr lang="en-US" altLang="zh-CN" dirty="0" smtClean="0"/>
              <a:t>Do you agree to add the following to EVM test procedure?</a:t>
            </a:r>
          </a:p>
          <a:p>
            <a:pPr lvl="1"/>
            <a:r>
              <a:rPr lang="en-US" altLang="zh-CN" dirty="0" smtClean="0"/>
              <a:t>Amplitude drift shall not be compensated by the testing instrument</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35 (#13, 11-16/1190r0)</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Do you agree to accept the proposed text changes in comment resolution document “</a:t>
            </a:r>
            <a:r>
              <a:rPr lang="en-GB" altLang="zh-CN" dirty="0" smtClean="0"/>
              <a:t>11-16-xxxx-00-00ax comment-resolution-for-</a:t>
            </a:r>
            <a:r>
              <a:rPr lang="en-GB" altLang="zh-CN" dirty="0" err="1" smtClean="0"/>
              <a:t>cids</a:t>
            </a:r>
            <a:r>
              <a:rPr lang="en-GB" altLang="zh-CN" dirty="0" smtClean="0"/>
              <a:t>-on-</a:t>
            </a:r>
            <a:r>
              <a:rPr lang="en-GB" altLang="zh-CN" dirty="0" err="1" smtClean="0"/>
              <a:t>phy</a:t>
            </a:r>
            <a:r>
              <a:rPr lang="en-GB" altLang="zh-CN" dirty="0" smtClean="0"/>
              <a:t>-transmit-spec</a:t>
            </a:r>
            <a:r>
              <a:rPr lang="en-US" altLang="zh-CN" dirty="0" smtClean="0"/>
              <a:t>”?</a:t>
            </a:r>
          </a:p>
          <a:p>
            <a:pPr lvl="1"/>
            <a:endParaRPr lang="zh-CN" altLang="zh-CN" dirty="0" smtClean="0"/>
          </a:p>
          <a:p>
            <a:pPr lvl="1"/>
            <a:endParaRPr lang="en-US" altLang="zh-CN" dirty="0" smtClean="0"/>
          </a:p>
          <a:p>
            <a:pPr>
              <a:buNone/>
            </a:pPr>
            <a:r>
              <a:rPr lang="en-US" altLang="zh-CN" dirty="0" smtClean="0">
                <a:solidFill>
                  <a:srgbClr val="FFC000"/>
                </a:solidFill>
              </a:rPr>
              <a:t>SP</a:t>
            </a:r>
            <a:r>
              <a:rPr lang="en-US" altLang="zh-CN" dirty="0" smtClean="0">
                <a:solidFill>
                  <a:srgbClr val="FFC000"/>
                </a:solidFill>
              </a:rPr>
              <a:t>:</a:t>
            </a:r>
            <a:endParaRPr lang="en-US" altLang="zh-CN" dirty="0" smtClean="0">
              <a:solidFill>
                <a:srgbClr val="FFC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28057</TotalTime>
  <Words>3130</Words>
  <Application>Microsoft Office PowerPoint</Application>
  <PresentationFormat>全屏显示(4:3)</PresentationFormat>
  <Paragraphs>711</Paragraphs>
  <Slides>50</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50</vt:i4>
      </vt:variant>
    </vt:vector>
  </HeadingPairs>
  <TitlesOfParts>
    <vt:vector size="52" baseType="lpstr">
      <vt:lpstr>802-11-Submission</vt:lpstr>
      <vt:lpstr>Document</vt:lpstr>
      <vt:lpstr>TGax PHY Ad Hoc Sep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(2/3) </vt:lpstr>
      <vt:lpstr>PHY Submissions (3/3) </vt:lpstr>
      <vt:lpstr>Straw-poll 1 (#1, 11-16/1133r1)</vt:lpstr>
      <vt:lpstr>Straw-poll 2 (#1, 11-16/1135r2)</vt:lpstr>
      <vt:lpstr>Straw-poll 3 (#1, 11-16/1136r3)</vt:lpstr>
      <vt:lpstr>Straw-poll 4 (#1, 11-16/1137r3)</vt:lpstr>
      <vt:lpstr>Straw-poll 5 (#1, 11-16/1138r4)</vt:lpstr>
      <vt:lpstr>Straw-poll 6 (#1, 11-16/1148r1)</vt:lpstr>
      <vt:lpstr>Straw-poll 7 (#1, 11-16/1216r1)</vt:lpstr>
      <vt:lpstr>Straw-poll 8 (#2, 11-16/1148r1)</vt:lpstr>
      <vt:lpstr>Straw-poll 9 (#1, 11-16/1149r1)</vt:lpstr>
      <vt:lpstr>Straw-poll 10 (#1, 11-16/1150r2)</vt:lpstr>
      <vt:lpstr>Straw-poll 11 (#1, 11-16/1160r0)</vt:lpstr>
      <vt:lpstr>Straw-poll 12 (#1, 11-16/1170r1)</vt:lpstr>
      <vt:lpstr>Straw-poll 13 (#1, 11-16/1171r0)</vt:lpstr>
      <vt:lpstr>Straw-poll 14 (#1, 11-16/1176r1)</vt:lpstr>
      <vt:lpstr>Straw-poll 15 (#1, 11-16/1167r0)</vt:lpstr>
      <vt:lpstr>Straw-poll 16 (#2, 11-16/1167r1)</vt:lpstr>
      <vt:lpstr>Straw-poll 17 (#1, 11-16/1169r1)</vt:lpstr>
      <vt:lpstr>Straw-poll 18 (#1, 11-16/1148r6)</vt:lpstr>
      <vt:lpstr>Straw-poll 19 (#1, 11-16/1150r3)</vt:lpstr>
      <vt:lpstr>Straw-poll 20 (#1, 11-16/1168r2)</vt:lpstr>
      <vt:lpstr>Straw-poll 21 (#1, 11-16/1259r2)</vt:lpstr>
      <vt:lpstr>Straw-poll 22 (#1, 11-16/1179r3)</vt:lpstr>
      <vt:lpstr>Straw-poll 23 (#1, 11-16/1190r0)</vt:lpstr>
      <vt:lpstr>Straw-poll 24 (#2, 11-16/1190r0)</vt:lpstr>
      <vt:lpstr>Straw-poll 25 (#3, 11-16/1190r0)</vt:lpstr>
      <vt:lpstr>Straw-poll 26 (#4, 11-16/1190r0)</vt:lpstr>
      <vt:lpstr>Straw-poll 27 (#5, 11-16/1190r0)</vt:lpstr>
      <vt:lpstr>Straw-poll 28 (#6, 11-16/1190r0)</vt:lpstr>
      <vt:lpstr>Straw-poll 29 (#7, 11-16/1190r0)</vt:lpstr>
      <vt:lpstr>Straw-poll 30 (#8, 11-16/1190r0)</vt:lpstr>
      <vt:lpstr>Straw-poll 31 (#9, 11-16/1190r0)</vt:lpstr>
      <vt:lpstr>Straw-poll 32 (#10, 11-16/1190r0)</vt:lpstr>
      <vt:lpstr>Straw-poll 33 (#11, 11-16/1190r0)</vt:lpstr>
      <vt:lpstr>Straw-poll 34 (#12, 11-16/1190r0)</vt:lpstr>
      <vt:lpstr>Straw-poll 35 (#13, 11-16/1190r0)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1872</cp:revision>
  <cp:lastPrinted>1998-02-10T13:28:06Z</cp:lastPrinted>
  <dcterms:created xsi:type="dcterms:W3CDTF">2007-04-17T18:10:23Z</dcterms:created>
  <dcterms:modified xsi:type="dcterms:W3CDTF">2016-09-13T21:52:27Z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