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8" r:id="rId30"/>
    <p:sldId id="499" r:id="rId31"/>
    <p:sldId id="500" r:id="rId32"/>
    <p:sldId id="50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68" d="100"/>
          <a:sy n="68" d="100"/>
        </p:scale>
        <p:origin x="-140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1246r2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642616"/>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SP deferred</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Offline discussion</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SP deferred</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SP deferred</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SP deferred</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FFC00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rPr>
                        <a:t>SP deferred</a:t>
                      </a:r>
                      <a:endParaRPr kumimoji="0" lang="zh-CN"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400" kern="1200" baseline="0" dirty="0" smtClean="0">
                          <a:solidFill>
                            <a:srgbClr val="00B050"/>
                          </a:solidFill>
                          <a:latin typeface="Times New Roman" pitchFamily="18" charset="0"/>
                          <a:ea typeface="+mn-ea"/>
                          <a:cs typeface="Times New Roman" pitchFamily="18" charset="0"/>
                        </a:rPr>
                        <a:t>SR Field SRP Table for HE-Trigger-Based PPDU</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From SR ad-hoc</a:t>
                      </a: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11-16/1150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Packet Extension Part 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Except CID2106, 336</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CID 355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Park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9436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r>
              <a:rPr lang="en-US" sz="1600" b="1" dirty="0" smtClean="0"/>
              <a:t>.</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2895600"/>
          <a:ext cx="8382000" cy="2842260"/>
        </p:xfrm>
        <a:graphic>
          <a:graphicData uri="http://schemas.openxmlformats.org/drawingml/2006/table">
            <a:tbl>
              <a:tblPr/>
              <a:tblGrid>
                <a:gridCol w="863972"/>
                <a:gridCol w="4227897"/>
                <a:gridCol w="1331719"/>
                <a:gridCol w="705028"/>
                <a:gridCol w="125338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DCN</a:t>
                      </a:r>
                      <a:endParaRPr kumimoji="0" lang="en-US" altLang="zh-CN" sz="14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Title</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Author</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Ad Hoc</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Notes</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Ron </a:t>
                      </a:r>
                      <a:r>
                        <a:rPr kumimoji="0" lang="en-US" altLang="zh-CN" sz="1400" b="0" i="0" u="none" strike="noStrike" cap="none" normalizeH="0" baseline="0" dirty="0" err="1" smtClean="0">
                          <a:ln>
                            <a:noFill/>
                          </a:ln>
                          <a:solidFill>
                            <a:srgbClr val="00B050"/>
                          </a:solidFill>
                          <a:effectLst/>
                          <a:latin typeface="+mn-lt"/>
                          <a:ea typeface="MS PGothic" pitchFamily="34" charset="-128"/>
                        </a:rPr>
                        <a:t>Porat</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Sriram Venkateswaran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Sungeun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maybe discuss with the Editor</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Tx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61722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r>
              <a:rPr lang="en-US" sz="1600" b="1" dirty="0" smtClean="0"/>
              <a:t>.</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457202" y="3055620"/>
          <a:ext cx="8077199" cy="2415540"/>
        </p:xfrm>
        <a:graphic>
          <a:graphicData uri="http://schemas.openxmlformats.org/drawingml/2006/table">
            <a:tbl>
              <a:tblPr/>
              <a:tblGrid>
                <a:gridCol w="832555"/>
                <a:gridCol w="3973462"/>
                <a:gridCol w="1442381"/>
                <a:gridCol w="762000"/>
                <a:gridCol w="1066801"/>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4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Ming Gan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Shahrnaz</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Azizi</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11-16/1133r0)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11/16-1134r0?</a:t>
            </a:r>
          </a:p>
          <a:p>
            <a:pPr lvl="1"/>
            <a:endParaRPr lang="en-US" altLang="zh-CN" dirty="0" smtClean="0"/>
          </a:p>
          <a:p>
            <a:pPr lvl="1"/>
            <a:endParaRPr lang="en-US" altLang="zh-CN" dirty="0" smtClean="0"/>
          </a:p>
          <a:p>
            <a:pPr>
              <a:buNone/>
            </a:pPr>
            <a:r>
              <a:rPr lang="en-US" altLang="zh-CN" dirty="0" smtClean="0"/>
              <a:t>SP: Deferred </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11-16/1135r1)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11-16/1135r1</a:t>
            </a:r>
          </a:p>
          <a:p>
            <a:pPr lvl="1"/>
            <a:r>
              <a:rPr lang="en-US" altLang="zh-CN" dirty="0" smtClean="0"/>
              <a:t>CID 1927, 2521, 2522, 2523, 2107, 2108</a:t>
            </a:r>
          </a:p>
          <a:p>
            <a:pPr lvl="1"/>
            <a:endParaRPr lang="en-US" altLang="zh-CN" dirty="0" smtClean="0"/>
          </a:p>
          <a:p>
            <a:pPr>
              <a:buNone/>
            </a:pPr>
            <a:r>
              <a:rPr lang="en-US" altLang="zh-CN" dirty="0" smtClean="0"/>
              <a:t>SP: Deferred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11-16/1136r1)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11-16/1136r1</a:t>
            </a:r>
          </a:p>
          <a:p>
            <a:pPr lvl="1"/>
            <a:r>
              <a:rPr lang="en-US" altLang="zh-CN" dirty="0" smtClean="0"/>
              <a:t>CID 286, 2137, 287, 288, 289,1676, 1980, 1982, 1983, 2417, 2418, 2419, 294, 298, 299, 300, 1979, 2370, 873, 901, 1847, 1967, 1968, 1970, 1977, 1978 </a:t>
            </a:r>
            <a:endParaRPr lang="zh-CN" altLang="zh-CN" sz="3200" dirty="0" smtClean="0"/>
          </a:p>
          <a:p>
            <a:pPr lvl="1"/>
            <a:endParaRPr lang="en-US" altLang="zh-CN" dirty="0" smtClean="0"/>
          </a:p>
          <a:p>
            <a:pPr lvl="1"/>
            <a:endParaRPr lang="en-US" altLang="zh-CN" dirty="0" smtClean="0"/>
          </a:p>
          <a:p>
            <a:pPr>
              <a:buNone/>
            </a:pPr>
            <a:r>
              <a:rPr lang="en-US" altLang="zh-CN" dirty="0" smtClean="0"/>
              <a:t>SP: Deferred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11-16/1137r1)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11-16/1137r1</a:t>
            </a:r>
          </a:p>
          <a:p>
            <a:pPr lvl="1"/>
            <a:r>
              <a:rPr lang="en-US" altLang="zh-CN" dirty="0" smtClean="0"/>
              <a:t>CID 294, 1099, 1997,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t>SP: Deferred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11-16/1138r2)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11-16/1138r2</a:t>
            </a:r>
          </a:p>
          <a:p>
            <a:pPr lvl="1"/>
            <a:r>
              <a:rPr lang="en-US" altLang="zh-CN" dirty="0" smtClean="0"/>
              <a:t>CID 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t>SP: Deferred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a:t>
            </a:r>
            <a:r>
              <a:rPr lang="en-US" altLang="zh-CN" dirty="0" smtClean="0"/>
              <a:t>(#1, </a:t>
            </a:r>
            <a:r>
              <a:rPr lang="en-US" altLang="zh-CN" dirty="0" smtClean="0"/>
              <a:t>11-16/1216r1)</a:t>
            </a:r>
            <a:endParaRPr lang="zh-CN" altLang="en-US" dirty="0"/>
          </a:p>
        </p:txBody>
      </p:sp>
      <p:sp>
        <p:nvSpPr>
          <p:cNvPr id="3" name="内容占位符 2"/>
          <p:cNvSpPr>
            <a:spLocks noGrp="1"/>
          </p:cNvSpPr>
          <p:nvPr>
            <p:ph idx="1"/>
          </p:nvPr>
        </p:nvSpPr>
        <p:spPr>
          <a:xfrm>
            <a:off x="685800" y="1524000"/>
            <a:ext cx="7772400" cy="4800600"/>
          </a:xfrm>
        </p:spPr>
        <p:txBody>
          <a:bodyPr>
            <a:normAutofit fontScale="92500" lnSpcReduction="10000"/>
          </a:bodyPr>
          <a:lstStyle/>
          <a:p>
            <a:r>
              <a:rPr lang="en-US" altLang="zh-CN" sz="1500" dirty="0" smtClean="0"/>
              <a:t>Do you agree </a:t>
            </a:r>
            <a:r>
              <a:rPr lang="en-US" altLang="zh-CN" sz="1500" dirty="0" smtClean="0"/>
              <a:t>to adopt the following SRP values for the corresponding entries in Spatial Reuse fields (in Spatial Reuse 1, Spatial Reuse 2, Spatial Reuse 3, and Spatial Reuse 4) for He Trigger-based PPDU </a:t>
            </a:r>
          </a:p>
          <a:p>
            <a:endParaRPr lang="en-US" altLang="zh-CN" sz="2000" b="0" dirty="0" smtClean="0"/>
          </a:p>
          <a:p>
            <a:endParaRPr lang="en-US" altLang="zh-CN" sz="2000" b="0" dirty="0" smtClean="0"/>
          </a:p>
          <a:p>
            <a:endParaRPr lang="en-US" altLang="zh-CN" sz="2000" b="0" dirty="0" smtClean="0"/>
          </a:p>
          <a:p>
            <a:endParaRPr lang="en-US" altLang="zh-CN" sz="2000" b="0" dirty="0" smtClean="0"/>
          </a:p>
          <a:p>
            <a:pPr>
              <a:buNone/>
            </a:pPr>
            <a:endParaRPr lang="en-US" altLang="zh-CN" sz="2000" b="0" dirty="0" smtClean="0"/>
          </a:p>
          <a:p>
            <a:pPr>
              <a:buNone/>
            </a:pPr>
            <a:endParaRPr lang="en-US" altLang="zh-CN" sz="2000" b="0" dirty="0" smtClean="0"/>
          </a:p>
          <a:p>
            <a:pPr>
              <a:buNone/>
            </a:pPr>
            <a:endParaRPr lang="en-US" altLang="zh-CN" sz="1200" b="0" dirty="0" smtClean="0"/>
          </a:p>
          <a:p>
            <a:r>
              <a:rPr lang="en-US" altLang="zh-CN" sz="1200" b="0" dirty="0" smtClean="0"/>
              <a:t>SRP= TX PWR</a:t>
            </a:r>
            <a:r>
              <a:rPr lang="en-US" altLang="zh-CN" sz="1200" b="0" baseline="-25000" dirty="0" smtClean="0"/>
              <a:t>AP</a:t>
            </a:r>
            <a:r>
              <a:rPr lang="en-US" altLang="zh-CN" sz="1200" b="0" dirty="0" smtClean="0"/>
              <a:t> + Acceptable Receiver Interference </a:t>
            </a:r>
            <a:r>
              <a:rPr lang="en-US" altLang="zh-CN" sz="1200" b="0" dirty="0" err="1" smtClean="0"/>
              <a:t>level</a:t>
            </a:r>
            <a:r>
              <a:rPr lang="en-US" altLang="zh-CN" sz="1200" b="0" baseline="-25000" dirty="0" err="1" smtClean="0"/>
              <a:t>AP</a:t>
            </a:r>
            <a:endParaRPr lang="en-US" altLang="zh-CN" sz="1200" b="0" dirty="0" smtClean="0"/>
          </a:p>
          <a:p>
            <a:pPr marL="342900" lvl="1" indent="-342900">
              <a:buFontTx/>
              <a:buChar char="•"/>
            </a:pPr>
            <a:r>
              <a:rPr lang="en-US" altLang="zh-CN" sz="1200" dirty="0" smtClean="0"/>
              <a:t>Adjustment range for parameters (referenced to the antenna port)</a:t>
            </a:r>
          </a:p>
          <a:p>
            <a:pPr lvl="1"/>
            <a:r>
              <a:rPr lang="en-US" altLang="zh-CN" sz="1200" dirty="0" smtClean="0"/>
              <a:t>TX_PWR</a:t>
            </a:r>
            <a:r>
              <a:rPr lang="en-US" altLang="zh-CN" sz="1200" baseline="-25000" dirty="0" smtClean="0"/>
              <a:t>AP</a:t>
            </a:r>
            <a:r>
              <a:rPr lang="en-US" altLang="zh-CN" sz="1200" dirty="0" smtClean="0"/>
              <a:t>: -10 </a:t>
            </a:r>
            <a:r>
              <a:rPr lang="en-US" altLang="zh-CN" sz="1200" dirty="0" err="1" smtClean="0"/>
              <a:t>dBm</a:t>
            </a:r>
            <a:r>
              <a:rPr lang="en-US" altLang="zh-CN" sz="1200" dirty="0" smtClean="0"/>
              <a:t> to 26 </a:t>
            </a:r>
            <a:r>
              <a:rPr lang="en-US" altLang="zh-CN" sz="1200" dirty="0" err="1" smtClean="0"/>
              <a:t>dBm</a:t>
            </a:r>
            <a:r>
              <a:rPr lang="en-US" altLang="zh-CN" sz="1200" dirty="0" smtClean="0"/>
              <a:t>  </a:t>
            </a:r>
          </a:p>
          <a:p>
            <a:pPr lvl="1"/>
            <a:r>
              <a:rPr lang="en-US" altLang="zh-CN" sz="1200" dirty="0" smtClean="0"/>
              <a:t>Acceptable Receiver Interference </a:t>
            </a:r>
            <a:r>
              <a:rPr lang="en-US" altLang="zh-CN" sz="1200" dirty="0" err="1" smtClean="0"/>
              <a:t>Level</a:t>
            </a:r>
            <a:r>
              <a:rPr lang="en-US" altLang="zh-CN" sz="1200" baseline="-25000" dirty="0" err="1" smtClean="0"/>
              <a:t>AP</a:t>
            </a:r>
            <a:r>
              <a:rPr lang="en-US" altLang="zh-CN" sz="1200" dirty="0" smtClean="0"/>
              <a:t>: -82dBm to  -36 </a:t>
            </a:r>
            <a:r>
              <a:rPr lang="en-US" altLang="zh-CN" sz="1200" dirty="0" err="1" smtClean="0"/>
              <a:t>dBm</a:t>
            </a:r>
            <a:endParaRPr lang="en-US" altLang="zh-CN" sz="1200" dirty="0" smtClean="0"/>
          </a:p>
          <a:p>
            <a:r>
              <a:rPr lang="en-US" altLang="zh-CN" sz="1200" b="0" dirty="0" smtClean="0"/>
              <a:t>If SRP is below &lt;-80 </a:t>
            </a:r>
            <a:r>
              <a:rPr lang="en-US" altLang="zh-CN" sz="1200" b="0" dirty="0" err="1" smtClean="0"/>
              <a:t>dBm</a:t>
            </a:r>
            <a:r>
              <a:rPr lang="en-US" altLang="zh-CN" sz="1200" b="0" dirty="0" smtClean="0"/>
              <a:t>, set to Spatial Reuse to 0001, if SRP is above -26 </a:t>
            </a:r>
            <a:r>
              <a:rPr lang="en-US" altLang="zh-CN" sz="1200" b="0" dirty="0" err="1" smtClean="0"/>
              <a:t>dBm</a:t>
            </a:r>
            <a:r>
              <a:rPr lang="en-US" altLang="zh-CN" sz="1200" b="0" dirty="0" smtClean="0"/>
              <a:t>, set Spatial reuse to 1110 </a:t>
            </a:r>
          </a:p>
          <a:p>
            <a:r>
              <a:rPr lang="en-US" altLang="zh-CN" sz="1200" b="0" dirty="0" smtClean="0"/>
              <a:t>Set Spatial Reuse to 0000 for SR disallowed flag,  Value 1111 is reserved</a:t>
            </a:r>
          </a:p>
          <a:p>
            <a:r>
              <a:rPr lang="en-US" altLang="zh-CN" sz="1200" b="0" dirty="0" smtClean="0"/>
              <a:t>Same table is used for AP and STA.</a:t>
            </a:r>
            <a:endParaRPr lang="en-US" altLang="zh-CN" dirty="0" smtClean="0"/>
          </a:p>
          <a:p>
            <a:pPr>
              <a:buNone/>
            </a:pPr>
            <a:endParaRPr lang="en-US" altLang="zh-CN" dirty="0" smtClean="0"/>
          </a:p>
          <a:p>
            <a:pPr>
              <a:buNone/>
            </a:pPr>
            <a:r>
              <a:rPr lang="en-US" altLang="zh-CN" dirty="0" smtClean="0"/>
              <a:t>SP: Passed without objection (</a:t>
            </a:r>
            <a:r>
              <a:rPr lang="en-US" altLang="zh-CN" dirty="0" smtClean="0"/>
              <a:t>No Motion)</a:t>
            </a:r>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4"/>
          <p:cNvGraphicFramePr>
            <a:graphicFrameLocks noGrp="1"/>
          </p:cNvGraphicFramePr>
          <p:nvPr/>
        </p:nvGraphicFramePr>
        <p:xfrm>
          <a:off x="1219200" y="2209800"/>
          <a:ext cx="6629400" cy="1950720"/>
        </p:xfrm>
        <a:graphic>
          <a:graphicData uri="http://schemas.openxmlformats.org/drawingml/2006/table">
            <a:tbl>
              <a:tblPr firstRow="1" bandRow="1">
                <a:tableStyleId>{5C22544A-7EE6-4342-B048-85BDC9FD1C3A}</a:tableStyleId>
              </a:tblPr>
              <a:tblGrid>
                <a:gridCol w="1138382"/>
                <a:gridCol w="2008909"/>
                <a:gridCol w="1076625"/>
                <a:gridCol w="2405484"/>
              </a:tblGrid>
              <a:tr h="0">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-80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-74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-41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-68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-38dBm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-62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-35dBm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-32</a:t>
                      </a:r>
                      <a:r>
                        <a:rPr lang="en-US" sz="1000" baseline="0" dirty="0" smtClean="0"/>
                        <a:t> </a:t>
                      </a:r>
                      <a:r>
                        <a:rPr lang="en-US" sz="1000" baseline="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-29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-47 </a:t>
                      </a:r>
                      <a:r>
                        <a:rPr lang="en-US" sz="1000" dirty="0" err="1" smtClean="0"/>
                        <a:t>dBm</a:t>
                      </a: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(#2, </a:t>
            </a:r>
            <a:r>
              <a:rPr lang="en-US" altLang="zh-CN" dirty="0" smtClean="0"/>
              <a:t>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US" altLang="zh-CN" dirty="0" smtClean="0"/>
              <a:t>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a:t>
            </a:r>
            <a:r>
              <a:rPr lang="en-US" altLang="zh-CN" dirty="0" smtClean="0"/>
              <a:t>(#1, </a:t>
            </a:r>
            <a:r>
              <a:rPr lang="en-US" altLang="zh-CN" dirty="0" smtClean="0"/>
              <a:t>11-16/1149r1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t>
            </a:r>
            <a:r>
              <a:rPr lang="en-US" altLang="zh-CN" dirty="0" smtClean="0"/>
              <a:t>below as </a:t>
            </a:r>
            <a:r>
              <a:rPr lang="en-US" altLang="zh-CN" dirty="0" smtClean="0"/>
              <a:t>in </a:t>
            </a:r>
            <a:r>
              <a:rPr lang="en-US" altLang="zh-CN" dirty="0" smtClean="0"/>
              <a:t>11-16/1149r1?</a:t>
            </a:r>
            <a:endParaRPr lang="en-US" altLang="zh-CN" dirty="0" smtClean="0"/>
          </a:p>
          <a:p>
            <a:pPr lvl="1"/>
            <a:r>
              <a:rPr lang="en-US" altLang="zh-CN" dirty="0" smtClean="0"/>
              <a:t>CID </a:t>
            </a:r>
            <a:r>
              <a:rPr lang="en-GB" altLang="zh-CN" dirty="0" smtClean="0"/>
              <a:t>304, 2035, 2033, 527, 478, 2550, 2157, 2131</a:t>
            </a:r>
            <a:endParaRPr lang="zh-CN"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smtClean="0"/>
              <a:t>(#1, </a:t>
            </a:r>
            <a:r>
              <a:rPr lang="en-US" altLang="zh-CN" dirty="0" smtClean="0"/>
              <a:t>11-16/1150r2)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t>
            </a:r>
            <a:r>
              <a:rPr lang="en-US" altLang="zh-CN" dirty="0" smtClean="0"/>
              <a:t>below as </a:t>
            </a:r>
            <a:r>
              <a:rPr lang="en-US" altLang="zh-CN" dirty="0" smtClean="0"/>
              <a:t>in </a:t>
            </a:r>
            <a:r>
              <a:rPr lang="en-US" altLang="zh-CN" dirty="0" smtClean="0"/>
              <a:t>11-16/1150r2?</a:t>
            </a:r>
            <a:endParaRPr lang="en-US" altLang="zh-CN" dirty="0" smtClean="0"/>
          </a:p>
          <a:p>
            <a:pPr lvl="1"/>
            <a:r>
              <a:rPr lang="en-US" altLang="zh-CN" dirty="0" smtClean="0"/>
              <a:t>CID </a:t>
            </a:r>
            <a:r>
              <a:rPr lang="en-GB" altLang="zh-CN" dirty="0" smtClean="0"/>
              <a:t>1459</a:t>
            </a:r>
            <a:r>
              <a:rPr lang="en-GB" altLang="zh-CN" dirty="0" smtClean="0"/>
              <a:t>, 2100, 2101, 2102, 2104, </a:t>
            </a:r>
            <a:r>
              <a:rPr lang="en-GB" altLang="zh-CN" dirty="0" smtClean="0"/>
              <a:t>2135</a:t>
            </a:r>
            <a:r>
              <a:rPr lang="en-GB" altLang="zh-CN" dirty="0" smtClean="0"/>
              <a:t>, 2568, 2569, 2570, 2571, 2573, 1414, </a:t>
            </a:r>
            <a:r>
              <a:rPr lang="en-GB" altLang="zh-CN" dirty="0" smtClean="0"/>
              <a:t>1626</a:t>
            </a:r>
          </a:p>
          <a:p>
            <a:pPr lvl="1"/>
            <a:r>
              <a:rPr lang="en-GB" altLang="zh-CN" dirty="0" smtClean="0"/>
              <a:t>Except CID 2105 and 336</a:t>
            </a:r>
            <a:endParaRPr lang="zh-CN" altLang="zh-CN" dirty="0" smtClean="0"/>
          </a:p>
          <a:p>
            <a:pPr lvl="1"/>
            <a:endParaRPr lang="zh-CN" altLang="zh-CN" sz="3200" dirty="0" smtClean="0"/>
          </a:p>
          <a:p>
            <a:pPr lvl="1"/>
            <a:endParaRPr lang="en-US" altLang="zh-CN" dirty="0" smtClean="0"/>
          </a:p>
          <a:p>
            <a:pPr lvl="1"/>
            <a:endParaRPr lang="en-US" altLang="zh-CN" dirty="0" smtClean="0">
              <a:solidFill>
                <a:srgbClr val="00B050"/>
              </a:solidFill>
            </a:endParaRPr>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a:t>
            </a:r>
            <a:r>
              <a:rPr lang="en-US" altLang="zh-CN" dirty="0" smtClean="0"/>
              <a:t>(#1, </a:t>
            </a:r>
            <a:r>
              <a:rPr lang="en-US" altLang="zh-CN" dirty="0" smtClean="0"/>
              <a:t>11-16/1160r0)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t>
            </a:r>
            <a:r>
              <a:rPr lang="en-US" altLang="zh-CN" dirty="0" smtClean="0"/>
              <a:t>below as </a:t>
            </a:r>
            <a:r>
              <a:rPr lang="en-US" altLang="zh-CN" dirty="0" smtClean="0"/>
              <a:t>in </a:t>
            </a:r>
            <a:r>
              <a:rPr lang="en-US" altLang="zh-CN" dirty="0" smtClean="0"/>
              <a:t>11-16/1160r0?</a:t>
            </a:r>
            <a:endParaRPr lang="en-US" altLang="zh-CN" dirty="0" smtClean="0"/>
          </a:p>
          <a:p>
            <a:pPr lvl="1"/>
            <a:r>
              <a:rPr lang="en-US" altLang="zh-CN" dirty="0" smtClean="0"/>
              <a:t>CID </a:t>
            </a:r>
            <a:r>
              <a:rPr lang="en-GB" altLang="zh-CN" dirty="0" smtClean="0"/>
              <a:t>355</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a:t>
            </a:r>
            <a:r>
              <a:rPr lang="en-US" altLang="zh-CN" dirty="0" smtClean="0"/>
              <a:t>(#1, </a:t>
            </a:r>
            <a:r>
              <a:rPr lang="en-US" altLang="zh-CN" dirty="0" smtClean="0"/>
              <a:t>11-16/1170r1)</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spec text as in 11-16/1170r1?</a:t>
            </a:r>
            <a:endParaRPr lang="en-US"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a:t>
            </a:r>
            <a:r>
              <a:rPr lang="en-US" altLang="zh-CN" dirty="0" smtClean="0"/>
              <a:t>(#1, </a:t>
            </a:r>
            <a:r>
              <a:rPr lang="en-US" altLang="zh-CN" dirty="0" smtClean="0"/>
              <a:t>11-16/1171r0)</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spec text as in 11-16/1171r0?</a:t>
            </a:r>
            <a:endParaRPr lang="en-US"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a:t>
            </a:r>
            <a:r>
              <a:rPr lang="en-US" altLang="zh-CN" dirty="0" smtClean="0"/>
              <a:t>(#1, </a:t>
            </a:r>
            <a:r>
              <a:rPr lang="en-US" altLang="zh-CN" dirty="0" smtClean="0"/>
              <a:t>11-16/1176r1)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t>
            </a:r>
            <a:r>
              <a:rPr lang="en-US" altLang="zh-CN" dirty="0" smtClean="0"/>
              <a:t>below as </a:t>
            </a:r>
            <a:r>
              <a:rPr lang="en-US" altLang="zh-CN" dirty="0" smtClean="0"/>
              <a:t>in </a:t>
            </a:r>
            <a:r>
              <a:rPr lang="en-US" altLang="zh-CN" dirty="0" smtClean="0"/>
              <a:t>11-16/1176r1?</a:t>
            </a:r>
            <a:endParaRPr lang="en-US" altLang="zh-CN" dirty="0" smtClean="0"/>
          </a:p>
          <a:p>
            <a:pPr lvl="1"/>
            <a:r>
              <a:rPr lang="en-US" altLang="zh-CN" dirty="0" smtClean="0"/>
              <a:t>CID </a:t>
            </a:r>
            <a:r>
              <a:rPr lang="en-GB" altLang="zh-CN" dirty="0" smtClean="0"/>
              <a:t>834, 1030, 1604, 1861, 2242, and 2919</a:t>
            </a:r>
            <a:endParaRPr lang="zh-CN" altLang="zh-CN" dirty="0" smtClean="0"/>
          </a:p>
          <a:p>
            <a:pPr lvl="1"/>
            <a:endParaRPr lang="en-GB"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a:t>
            </a:r>
            <a:r>
              <a:rPr lang="en-US" altLang="zh-CN" dirty="0" smtClean="0"/>
              <a:t>(#1, </a:t>
            </a:r>
            <a:r>
              <a:rPr lang="en-US" altLang="zh-CN" dirty="0" smtClean="0"/>
              <a:t>11-16/1167r0)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in </a:t>
            </a:r>
            <a:r>
              <a:rPr lang="en-US" altLang="zh-CN" dirty="0" smtClean="0"/>
              <a:t>11ax spec draft D0.4 page </a:t>
            </a:r>
            <a:r>
              <a:rPr lang="en-US" altLang="zh-CN" dirty="0" smtClean="0"/>
              <a:t>227 line 7 the following statement: A STA that applies </a:t>
            </a:r>
            <a:r>
              <a:rPr lang="en-US" altLang="zh-CN" dirty="0" err="1" smtClean="0"/>
              <a:t>beamforming</a:t>
            </a:r>
            <a:r>
              <a:rPr lang="en-US" altLang="zh-CN" dirty="0" smtClean="0"/>
              <a:t> (BF) in the UL should take the BF gain into account when calculating the transmit power needed to meet the target RSSI. </a:t>
            </a:r>
          </a:p>
          <a:p>
            <a:pPr lvl="1"/>
            <a:endParaRPr lang="en-GB" altLang="zh-CN" dirty="0" smtClean="0"/>
          </a:p>
          <a:p>
            <a:pPr lvl="1"/>
            <a:endParaRPr lang="zh-CN" altLang="zh-CN" sz="3200"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(#2, 11-16/1167r1)</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to add to the </a:t>
            </a:r>
            <a:r>
              <a:rPr lang="en-US" altLang="zh-CN" dirty="0" smtClean="0"/>
              <a:t>11ax spec draft D0.4 on </a:t>
            </a:r>
            <a:r>
              <a:rPr lang="en-US" altLang="zh-CN" dirty="0" smtClean="0"/>
              <a:t>page 186 line 52 (after “It is mandatory to support transmission of 1x HE-LTF in an UL MU-MIMO PPDU over the full bandwidth, for a STA declaring support for UL MU-MIMO”) the following sentence: When 1xLTF is used for full BW UL MU-MIMO, no pilots (in the LTF field) or frequency domain masking are applied.</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17 </a:t>
            </a:r>
            <a:r>
              <a:rPr lang="en-US" altLang="zh-CN" dirty="0" smtClean="0"/>
              <a:t>(#1, </a:t>
            </a:r>
            <a:r>
              <a:rPr lang="en-US" altLang="zh-CN" dirty="0" smtClean="0"/>
              <a:t>11-16/1169r1)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t>
            </a:r>
            <a:r>
              <a:rPr lang="en-US" altLang="zh-CN" dirty="0" smtClean="0"/>
              <a:t>below as </a:t>
            </a:r>
            <a:r>
              <a:rPr lang="en-US" altLang="zh-CN" dirty="0" smtClean="0"/>
              <a:t>in </a:t>
            </a:r>
            <a:r>
              <a:rPr lang="en-US" altLang="zh-CN" dirty="0" smtClean="0"/>
              <a:t>11-16/1169r1?</a:t>
            </a:r>
            <a:endParaRPr lang="en-US" altLang="zh-CN" dirty="0" smtClean="0"/>
          </a:p>
          <a:p>
            <a:pPr lvl="1"/>
            <a:r>
              <a:rPr lang="en-US" altLang="zh-CN" dirty="0" smtClean="0"/>
              <a:t>CID </a:t>
            </a:r>
            <a:r>
              <a:rPr lang="en-GB" altLang="zh-CN" dirty="0" smtClean="0"/>
              <a:t>506, 851, 1024, 1628, 1693, 1694, 1696, 2159, 2162, 2163, 2165, 2166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27178</TotalTime>
  <Words>2224</Words>
  <Application>Microsoft Office PowerPoint</Application>
  <PresentationFormat>全屏显示(4:3)</PresentationFormat>
  <Paragraphs>543</Paragraphs>
  <Slides>32</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34"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11-16/1133r0)</vt:lpstr>
      <vt:lpstr>Straw-poll 2 (#1, 11-16/1135r1)</vt:lpstr>
      <vt:lpstr>Straw-poll 3 (#1, 11-16/1136r1)</vt:lpstr>
      <vt:lpstr>Straw-poll 4 (#1, 11-16/1137r1)</vt:lpstr>
      <vt:lpstr>Straw-poll 5 (#1, 11-16/1138r2)</vt:lpstr>
      <vt:lpstr>Straw-poll 6 (#1, 11-16/1148r1)</vt:lpstr>
      <vt:lpstr>Straw-poll 7 (#1, 11-16/1216r1)</vt:lpstr>
      <vt:lpstr>Straw-poll 8 (#2, 11-16/1148r1)</vt:lpstr>
      <vt:lpstr>Straw-poll 9 (#1, 11-16/1149r1)</vt:lpstr>
      <vt:lpstr>Straw-poll 10 (#1, 11-16/1150r2)</vt:lpstr>
      <vt:lpstr>Straw-poll 11 (#1, 11-16/1160r0)</vt:lpstr>
      <vt:lpstr>Straw-poll 12 (#1, 11-16/1170r1)</vt:lpstr>
      <vt:lpstr>Straw-poll 13 (#1, 11-16/1171r0)</vt:lpstr>
      <vt:lpstr>Straw-poll 14 (#1, 11-16/1176r1)</vt:lpstr>
      <vt:lpstr>Straw-poll 15 (#1, 11-16/1167r0)</vt:lpstr>
      <vt:lpstr>Straw-poll 16 (#2, 11-16/1167r1)</vt:lpstr>
      <vt:lpstr>Straw-poll 17 (#1, 11-16/1169r1)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1840</cp:revision>
  <cp:lastPrinted>1998-02-10T13:28:06Z</cp:lastPrinted>
  <dcterms:created xsi:type="dcterms:W3CDTF">2007-04-17T18:10:23Z</dcterms:created>
  <dcterms:modified xsi:type="dcterms:W3CDTF">2016-09-12T19:35:12Z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