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393" r:id="rId3"/>
    <p:sldId id="324" r:id="rId4"/>
    <p:sldId id="352" r:id="rId5"/>
    <p:sldId id="317" r:id="rId6"/>
    <p:sldId id="318" r:id="rId7"/>
    <p:sldId id="319" r:id="rId8"/>
    <p:sldId id="320" r:id="rId9"/>
    <p:sldId id="321" r:id="rId10"/>
    <p:sldId id="322" r:id="rId11"/>
    <p:sldId id="433" r:id="rId12"/>
    <p:sldId id="435" r:id="rId13"/>
    <p:sldId id="416" r:id="rId14"/>
    <p:sldId id="480" r:id="rId15"/>
    <p:sldId id="484" r:id="rId16"/>
    <p:sldId id="482" r:id="rId17"/>
    <p:sldId id="485" r:id="rId18"/>
    <p:sldId id="486" r:id="rId19"/>
    <p:sldId id="487" r:id="rId20"/>
    <p:sldId id="488" r:id="rId21"/>
    <p:sldId id="489"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7" autoAdjust="0"/>
    <p:restoredTop sz="94660"/>
  </p:normalViewPr>
  <p:slideViewPr>
    <p:cSldViewPr>
      <p:cViewPr varScale="1">
        <p:scale>
          <a:sx n="70" d="100"/>
          <a:sy n="70" d="100"/>
        </p:scale>
        <p:origin x="-1380"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 2016</a:t>
            </a:r>
            <a:endParaRPr lang="en-US" dirty="0"/>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01023" y="304800"/>
            <a:ext cx="3456139"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 </a:t>
            </a:r>
            <a:r>
              <a:rPr lang="en-US" sz="1800" b="1" dirty="0" smtClean="0"/>
              <a:t>1246r1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Sep 2016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2016-09-12</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42"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15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 in a Glance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9"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7" name="Table 6"/>
          <p:cNvGraphicFramePr>
            <a:graphicFrameLocks noGrp="1"/>
          </p:cNvGraphicFramePr>
          <p:nvPr/>
        </p:nvGraphicFramePr>
        <p:xfrm>
          <a:off x="852488" y="2209800"/>
          <a:ext cx="7529512" cy="2867671"/>
        </p:xfrm>
        <a:graphic>
          <a:graphicData uri="http://schemas.openxmlformats.org/drawingml/2006/table">
            <a:tbl>
              <a:tblPr/>
              <a:tblGrid>
                <a:gridCol w="747712"/>
                <a:gridCol w="914400"/>
                <a:gridCol w="914400"/>
                <a:gridCol w="914400"/>
                <a:gridCol w="914400"/>
                <a:gridCol w="914400"/>
                <a:gridCol w="1219200"/>
                <a:gridCol w="990600"/>
              </a:tblGrid>
              <a:tr h="392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49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MU</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20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49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MU</a:t>
                      </a: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EVE</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SR</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13</a:t>
            </a:fld>
            <a:endParaRPr lang="en-US" altLang="en-US"/>
          </a:p>
        </p:txBody>
      </p:sp>
      <p:sp>
        <p:nvSpPr>
          <p:cNvPr id="6" name="TextBox 5"/>
          <p:cNvSpPr txBox="1"/>
          <p:nvPr/>
        </p:nvSpPr>
        <p:spPr>
          <a:xfrm>
            <a:off x="990600" y="1524000"/>
            <a:ext cx="5867400" cy="1323439"/>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r>
              <a:rPr lang="en-US" sz="1600" b="1" dirty="0" smtClean="0"/>
              <a:t>.</a:t>
            </a:r>
          </a:p>
          <a:p>
            <a:pPr lvl="1">
              <a:buFont typeface="Arial" pitchFamily="34" charset="0"/>
              <a:buChar char="•"/>
            </a:pPr>
            <a:r>
              <a:rPr lang="en-US" sz="1600" b="1" dirty="0" smtClean="0">
                <a:solidFill>
                  <a:srgbClr val="FFC000"/>
                </a:solidFill>
              </a:rPr>
              <a:t> </a:t>
            </a:r>
            <a:r>
              <a:rPr lang="en-US" sz="1600" b="1" dirty="0" smtClean="0">
                <a:solidFill>
                  <a:srgbClr val="FFC000"/>
                </a:solidFill>
              </a:rPr>
              <a:t>Docs presented but need more discussion or deferred</a:t>
            </a:r>
            <a:endParaRPr lang="en-US" sz="1600" b="1" dirty="0">
              <a:solidFill>
                <a:srgbClr val="FFC000"/>
              </a:solidFill>
            </a:endParaRPr>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10" name="Table 6"/>
          <p:cNvGraphicFramePr>
            <a:graphicFrameLocks noGrp="1"/>
          </p:cNvGraphicFramePr>
          <p:nvPr/>
        </p:nvGraphicFramePr>
        <p:xfrm>
          <a:off x="533400" y="3018282"/>
          <a:ext cx="8382000" cy="2422398"/>
        </p:xfrm>
        <a:graphic>
          <a:graphicData uri="http://schemas.openxmlformats.org/drawingml/2006/table">
            <a:tbl>
              <a:tblPr/>
              <a:tblGrid>
                <a:gridCol w="863972"/>
                <a:gridCol w="4123402"/>
                <a:gridCol w="1290676"/>
                <a:gridCol w="595697"/>
                <a:gridCol w="1508253"/>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Notes</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11-16/1133</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11ax sounding modes reduction</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rPr>
                        <a:t>Offline discussion</a:t>
                      </a:r>
                      <a:endParaRPr kumimoji="0" lang="zh-CN"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11-16/1134</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11ax spec text on sounding modes reduction</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rPr>
                        <a:t>Offline discussion</a:t>
                      </a:r>
                      <a:endParaRPr kumimoji="0" lang="zh-CN"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11-16/1135</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11ax comment resolutions for clause 26.3.5</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11-16/1136</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11ax comment resolutions for clause 26.3.8</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11-16/1137</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11ax comment resolutions for clause 26.3.9</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FFC000"/>
                          </a:solidFill>
                          <a:effectLst/>
                          <a:latin typeface="Times New Roman" pitchFamily="18" charset="0"/>
                          <a:ea typeface="MS PGothic" pitchFamily="34" charset="-128"/>
                        </a:rPr>
                        <a:t>11-16/1138</a:t>
                      </a:r>
                      <a:endParaRPr kumimoji="0" lang="en-US" altLang="zh-CN" sz="1400" b="0" i="0" u="none" strike="noStrike" cap="none" normalizeH="0" baseline="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11ax comment resolutions for clause 26.3.10</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11-16/1148</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CR HE-SIG-A part III</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Yu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11-16/1149</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CR HE-SIG-A part II</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Ross Jian Yu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11-16/1150</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CR Packet Extension Part I</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Ross Jian Yu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11-16/1160</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Comment Resolution for CID 355</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Eunsung Park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(2/3) </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10" name="Table 6"/>
          <p:cNvGraphicFramePr>
            <a:graphicFrameLocks noGrp="1"/>
          </p:cNvGraphicFramePr>
          <p:nvPr/>
        </p:nvGraphicFramePr>
        <p:xfrm>
          <a:off x="609599" y="3155442"/>
          <a:ext cx="8001002" cy="2269998"/>
        </p:xfrm>
        <a:graphic>
          <a:graphicData uri="http://schemas.openxmlformats.org/drawingml/2006/table">
            <a:tbl>
              <a:tblPr/>
              <a:tblGrid>
                <a:gridCol w="824701"/>
                <a:gridCol w="3594900"/>
                <a:gridCol w="1573084"/>
                <a:gridCol w="568620"/>
                <a:gridCol w="1439697"/>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mn-lt"/>
                          <a:ea typeface="MS PGothic" pitchFamily="34" charset="-128"/>
                        </a:rPr>
                        <a:t>DCN</a:t>
                      </a:r>
                      <a:endParaRPr kumimoji="0" lang="en-US" altLang="zh-CN" sz="1200" b="1" i="0" u="none" strike="noStrike" cap="none" normalizeH="0" baseline="0" dirty="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Title</a:t>
                      </a:r>
                      <a:endParaRPr kumimoji="0" lang="en-US" altLang="zh-CN" sz="12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Author</a:t>
                      </a:r>
                      <a:endParaRPr kumimoji="0" lang="en-US" altLang="zh-CN" sz="12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Ad Hoc</a:t>
                      </a:r>
                      <a:endParaRPr kumimoji="0" lang="en-US" altLang="zh-CN" sz="12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Notes</a:t>
                      </a:r>
                      <a:endParaRPr kumimoji="0" lang="en-US" altLang="zh-CN" sz="12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rgbClr val="000000"/>
                        </a:solidFill>
                        <a:effectLst/>
                        <a:latin typeface="+mn-lt"/>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mn-lt"/>
                          <a:ea typeface="MS PGothic" pitchFamily="34" charset="-128"/>
                        </a:rPr>
                        <a:t>11-16/1167</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mn-lt"/>
                          <a:ea typeface="MS PGothic" pitchFamily="34" charset="-128"/>
                        </a:rPr>
                        <a:t>UL MU Clarifications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mn-lt"/>
                          <a:ea typeface="MS PGothic" pitchFamily="34" charset="-128"/>
                        </a:rPr>
                        <a:t>Ron </a:t>
                      </a:r>
                      <a:r>
                        <a:rPr kumimoji="0" lang="en-US" altLang="zh-CN" sz="1200" b="0" i="0" u="none" strike="noStrike" cap="none" normalizeH="0" baseline="0" dirty="0" err="1" smtClean="0">
                          <a:ln>
                            <a:noFill/>
                          </a:ln>
                          <a:solidFill>
                            <a:srgbClr val="000000"/>
                          </a:solidFill>
                          <a:effectLst/>
                          <a:latin typeface="+mn-lt"/>
                          <a:ea typeface="MS PGothic" pitchFamily="34" charset="-128"/>
                        </a:rPr>
                        <a:t>Porat</a:t>
                      </a:r>
                      <a:endParaRPr kumimoji="0" lang="en-US" altLang="zh-CN" sz="1200" b="0" i="0" u="none" strike="noStrike" cap="none" normalizeH="0" baseline="0" dirty="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11-16/1168</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DCM TBDs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Sriram Venkateswaran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11-16/1169</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CR Duplicate MU MIMO</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Sriram Venkateswaran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11-16/1170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HE PHY Capabilities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Lochan Verma</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11-16/1171</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PHY Miscellaneous Part-1</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Lochan Verma</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11-16/1176</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PHY CR Miscellaneous Part-2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Lochan Verma</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46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11-16/1179</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mn-lt"/>
                          <a:ea typeface="MS PGothic" pitchFamily="34" charset="-128"/>
                        </a:rPr>
                        <a:t>PHY section editorial comments on D0.4</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Sungeun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maybe discuss with the Editor</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11-16/1190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Tx Quality Requirements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Daewon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11-16/1191</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Comment Resolution for CIDs on PHY Transmit Spec</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Daewon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(3/3) </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15</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10" name="Table 6"/>
          <p:cNvGraphicFramePr>
            <a:graphicFrameLocks noGrp="1"/>
          </p:cNvGraphicFramePr>
          <p:nvPr/>
        </p:nvGraphicFramePr>
        <p:xfrm>
          <a:off x="685801" y="3055620"/>
          <a:ext cx="7848599" cy="2087118"/>
        </p:xfrm>
        <a:graphic>
          <a:graphicData uri="http://schemas.openxmlformats.org/drawingml/2006/table">
            <a:tbl>
              <a:tblPr/>
              <a:tblGrid>
                <a:gridCol w="808992"/>
                <a:gridCol w="3861005"/>
                <a:gridCol w="1208541"/>
                <a:gridCol w="557788"/>
                <a:gridCol w="1412273"/>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DCN</a:t>
                      </a:r>
                      <a:endParaRPr kumimoji="0" lang="en-US" altLang="zh-CN" sz="1200" b="1" i="0" u="none" strike="noStrike" cap="none" normalizeH="0" baseline="0" dirty="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Title</a:t>
                      </a:r>
                      <a:endParaRPr kumimoji="0" lang="en-US" altLang="zh-CN" sz="12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Author</a:t>
                      </a:r>
                      <a:endParaRPr kumimoji="0" lang="en-US" altLang="zh-CN" sz="12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Ad Hoc</a:t>
                      </a:r>
                      <a:endParaRPr kumimoji="0" lang="en-US" altLang="zh-CN" sz="12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Notes</a:t>
                      </a:r>
                      <a:endParaRPr kumimoji="0" lang="en-US" altLang="zh-CN" sz="12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11-16/1192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Comment Resolution for CID 1450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err="1" smtClean="0">
                          <a:ln>
                            <a:noFill/>
                          </a:ln>
                          <a:solidFill>
                            <a:srgbClr val="000000"/>
                          </a:solidFill>
                          <a:effectLst/>
                          <a:latin typeface="Times New Roman" pitchFamily="18" charset="0"/>
                          <a:ea typeface="MS PGothic" pitchFamily="34" charset="-128"/>
                          <a:cs typeface="Times New Roman" pitchFamily="18" charset="0"/>
                        </a:rPr>
                        <a:t>Daewon</a:t>
                      </a: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11-16/1193</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HE variant HT Control - He Link Adaptation</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Daewon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11-16/1194</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Removal of Unnecessary PHY TBDs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err="1" smtClean="0">
                          <a:ln>
                            <a:noFill/>
                          </a:ln>
                          <a:solidFill>
                            <a:srgbClr val="000000"/>
                          </a:solidFill>
                          <a:effectLst/>
                          <a:latin typeface="Times New Roman" pitchFamily="18" charset="0"/>
                          <a:ea typeface="MS PGothic" pitchFamily="34" charset="-128"/>
                          <a:cs typeface="Times New Roman" pitchFamily="18" charset="0"/>
                        </a:rPr>
                        <a:t>Daewon</a:t>
                      </a: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11-16/1202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CR HE-LTF</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Ming Gan</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11-16/1216</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lang="en-US" altLang="zh-CN" sz="1200" kern="1200" baseline="0" dirty="0" smtClean="0">
                          <a:solidFill>
                            <a:schemeClr val="tx1"/>
                          </a:solidFill>
                          <a:latin typeface="Times New Roman" pitchFamily="18" charset="0"/>
                          <a:ea typeface="+mn-ea"/>
                          <a:cs typeface="Times New Roman" pitchFamily="18" charset="0"/>
                        </a:rPr>
                        <a:t>SR Field SRP Table for HE-Trigger-Based PPDU</a:t>
                      </a:r>
                      <a:endPar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James Wang</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From SR ad-hoc</a:t>
                      </a:r>
                      <a:endParaRPr kumimoji="0" lang="zh-CN"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11-16/1227</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cr-on-26-3-7</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err="1" smtClean="0">
                          <a:ln>
                            <a:noFill/>
                          </a:ln>
                          <a:solidFill>
                            <a:srgbClr val="000000"/>
                          </a:solidFill>
                          <a:effectLst/>
                          <a:latin typeface="Times New Roman" pitchFamily="18" charset="0"/>
                          <a:ea typeface="MS PGothic" pitchFamily="34" charset="-128"/>
                          <a:cs typeface="Times New Roman" pitchFamily="18" charset="0"/>
                        </a:rPr>
                        <a:t>Shahrnaz</a:t>
                      </a: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a:t>
                      </a:r>
                      <a:r>
                        <a:rPr kumimoji="0" lang="en-US" altLang="zh-CN" sz="1200" b="0" i="0" u="none" strike="noStrike" cap="none" normalizeH="0" baseline="0" dirty="0" err="1" smtClean="0">
                          <a:ln>
                            <a:noFill/>
                          </a:ln>
                          <a:solidFill>
                            <a:srgbClr val="000000"/>
                          </a:solidFill>
                          <a:effectLst/>
                          <a:latin typeface="Times New Roman" pitchFamily="18" charset="0"/>
                          <a:ea typeface="MS PGothic" pitchFamily="34" charset="-128"/>
                          <a:cs typeface="Times New Roman" pitchFamily="18" charset="0"/>
                        </a:rPr>
                        <a:t>Azizi</a:t>
                      </a: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11-16/1232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Text change proposal of TXTIME in 26.3.19 and 26.4.3</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err="1" smtClean="0">
                          <a:ln>
                            <a:noFill/>
                          </a:ln>
                          <a:solidFill>
                            <a:srgbClr val="000000"/>
                          </a:solidFill>
                          <a:effectLst/>
                          <a:latin typeface="Times New Roman" pitchFamily="18" charset="0"/>
                          <a:ea typeface="MS PGothic" pitchFamily="34" charset="-128"/>
                          <a:cs typeface="Times New Roman" pitchFamily="18" charset="0"/>
                        </a:rPr>
                        <a:t>Daewon</a:t>
                      </a: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11-16/1233</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CR for DCM related CID 503, 504 and 2750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Daewon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11-16/1240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Packet Extension Factor calculation fix</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Yan Zhang</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11-16/1242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spec text for packet extension factor calculation fix</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Yan Zhang</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(#1, </a:t>
            </a:r>
            <a:r>
              <a:rPr lang="en-US" altLang="zh-CN" dirty="0" smtClean="0"/>
              <a:t>11-16/1133r0</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to adopt the spec text changes as shown in doc 11/16-1134r0?</a:t>
            </a:r>
          </a:p>
          <a:p>
            <a:pPr lvl="1"/>
            <a:endParaRPr lang="en-US" altLang="zh-CN" dirty="0" smtClean="0"/>
          </a:p>
          <a:p>
            <a:pPr lvl="1"/>
            <a:endParaRPr lang="en-US" altLang="zh-CN" dirty="0" smtClean="0"/>
          </a:p>
          <a:p>
            <a:pPr>
              <a:buNone/>
            </a:pPr>
            <a:r>
              <a:rPr lang="en-US" altLang="zh-CN" dirty="0" smtClean="0"/>
              <a:t>SP</a:t>
            </a:r>
            <a:r>
              <a:rPr lang="en-US" altLang="zh-CN" dirty="0" smtClean="0"/>
              <a:t>: Deferred </a:t>
            </a:r>
            <a:endParaRPr lang="en-US" altLang="zh-CN" dirty="0" smtClean="0"/>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 (#1, 11-16/1135r1)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a:t>
            </a:r>
            <a:r>
              <a:rPr lang="en-US" altLang="zh-CN" dirty="0" smtClean="0"/>
              <a:t>11-16/1135r1</a:t>
            </a:r>
            <a:endParaRPr lang="en-US" altLang="zh-CN" dirty="0" smtClean="0"/>
          </a:p>
          <a:p>
            <a:pPr lvl="1"/>
            <a:r>
              <a:rPr lang="en-US" altLang="zh-CN" dirty="0" smtClean="0"/>
              <a:t>CID </a:t>
            </a:r>
            <a:r>
              <a:rPr lang="en-US" altLang="zh-CN" dirty="0" smtClean="0"/>
              <a:t>1927, 2521, 2522, 2523, 2107, 2108</a:t>
            </a:r>
            <a:endParaRPr lang="en-US" altLang="zh-CN" dirty="0" smtClean="0"/>
          </a:p>
          <a:p>
            <a:pPr lvl="1"/>
            <a:endParaRPr lang="en-US" altLang="zh-CN" dirty="0" smtClean="0"/>
          </a:p>
          <a:p>
            <a:pPr>
              <a:buNone/>
            </a:pPr>
            <a:r>
              <a:rPr lang="en-US" altLang="zh-CN" dirty="0" smtClean="0"/>
              <a:t>SP</a:t>
            </a:r>
            <a:r>
              <a:rPr lang="en-US" altLang="zh-CN" dirty="0" smtClean="0"/>
              <a:t>: Deferred</a:t>
            </a:r>
            <a:endParaRPr lang="en-US" altLang="zh-CN" dirty="0" smtClean="0"/>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3 (#1, 11-16/1136r1)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a:t>
            </a:r>
            <a:r>
              <a:rPr lang="en-US" altLang="zh-CN" dirty="0" smtClean="0"/>
              <a:t>11-16/1136r1</a:t>
            </a:r>
            <a:endParaRPr lang="en-US" altLang="zh-CN" dirty="0" smtClean="0"/>
          </a:p>
          <a:p>
            <a:pPr lvl="1"/>
            <a:r>
              <a:rPr lang="en-US" altLang="zh-CN" dirty="0" smtClean="0"/>
              <a:t>CID </a:t>
            </a:r>
            <a:r>
              <a:rPr lang="en-US" altLang="zh-CN" dirty="0" smtClean="0"/>
              <a:t>286, 2137, 287, 288, 289,1676, 1980, 1982, 1983, 2417, 2418, 2419, 294, 298, 299, 300, 1979, 2370, 873, 901, 1847, 1967, 1968, 1970, 1977, 1978</a:t>
            </a:r>
            <a:r>
              <a:rPr lang="en-US" altLang="zh-CN" dirty="0" smtClean="0"/>
              <a:t> </a:t>
            </a:r>
            <a:endParaRPr lang="zh-CN" altLang="zh-CN" sz="3200" dirty="0" smtClean="0"/>
          </a:p>
          <a:p>
            <a:pPr lvl="1"/>
            <a:endParaRPr lang="en-US" altLang="zh-CN" dirty="0" smtClean="0"/>
          </a:p>
          <a:p>
            <a:pPr lvl="1"/>
            <a:endParaRPr lang="en-US" altLang="zh-CN" dirty="0" smtClean="0"/>
          </a:p>
          <a:p>
            <a:pPr>
              <a:buNone/>
            </a:pPr>
            <a:r>
              <a:rPr lang="en-US" altLang="zh-CN" dirty="0" smtClean="0"/>
              <a:t>SP</a:t>
            </a:r>
            <a:r>
              <a:rPr lang="en-US" altLang="zh-CN" dirty="0" smtClean="0"/>
              <a:t>: Deferred</a:t>
            </a:r>
            <a:endParaRPr lang="en-US" altLang="zh-CN" dirty="0" smtClean="0"/>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4 (#1, 11-16/1137r1)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a:t>
            </a:r>
            <a:r>
              <a:rPr lang="en-US" altLang="zh-CN" dirty="0" smtClean="0"/>
              <a:t>11-16/1137r1</a:t>
            </a:r>
            <a:endParaRPr lang="en-US" altLang="zh-CN" dirty="0" smtClean="0"/>
          </a:p>
          <a:p>
            <a:pPr lvl="1"/>
            <a:r>
              <a:rPr lang="en-US" altLang="zh-CN" dirty="0" smtClean="0"/>
              <a:t>CID </a:t>
            </a:r>
            <a:r>
              <a:rPr lang="en-US" altLang="zh-CN" dirty="0" smtClean="0"/>
              <a:t>294, 1099, 1997, 1998, 1999, 2000, 2019, 2531, 2540, 2541</a:t>
            </a:r>
            <a:endParaRPr lang="zh-CN" altLang="zh-CN" sz="3200" dirty="0" smtClean="0"/>
          </a:p>
          <a:p>
            <a:pPr lvl="1"/>
            <a:r>
              <a:rPr lang="en-US" altLang="zh-CN" dirty="0" smtClean="0"/>
              <a:t> </a:t>
            </a:r>
            <a:endParaRPr lang="zh-CN" altLang="zh-CN" sz="3200" dirty="0" smtClean="0"/>
          </a:p>
          <a:p>
            <a:pPr lvl="1"/>
            <a:endParaRPr lang="en-US" altLang="zh-CN" dirty="0" smtClean="0"/>
          </a:p>
          <a:p>
            <a:pPr lvl="1"/>
            <a:endParaRPr lang="en-US" altLang="zh-CN" dirty="0" smtClean="0"/>
          </a:p>
          <a:p>
            <a:pPr>
              <a:buNone/>
            </a:pPr>
            <a:r>
              <a:rPr lang="en-US" altLang="zh-CN" dirty="0" smtClean="0"/>
              <a:t>SP</a:t>
            </a:r>
            <a:r>
              <a:rPr lang="en-US" altLang="zh-CN" dirty="0" smtClean="0"/>
              <a:t>: Deferred</a:t>
            </a:r>
            <a:endParaRPr lang="en-US" altLang="zh-CN" dirty="0" smtClean="0"/>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5 (#1, 11-16/1138r2)</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a:t>
            </a:r>
            <a:r>
              <a:rPr lang="en-US" altLang="zh-CN" dirty="0" smtClean="0"/>
              <a:t>11-16/1138r2</a:t>
            </a:r>
            <a:endParaRPr lang="en-US" altLang="zh-CN" dirty="0" smtClean="0"/>
          </a:p>
          <a:p>
            <a:pPr lvl="1"/>
            <a:r>
              <a:rPr lang="en-US" altLang="zh-CN" dirty="0" smtClean="0"/>
              <a:t>CID </a:t>
            </a:r>
            <a:r>
              <a:rPr lang="en-US" altLang="zh-CN" dirty="0" smtClean="0"/>
              <a:t>2097, 2098, 2099, 2563, 2564, 2726, 2881, </a:t>
            </a:r>
            <a:r>
              <a:rPr lang="en-GB" altLang="zh-CN" dirty="0" smtClean="0"/>
              <a:t>484</a:t>
            </a:r>
            <a:endParaRPr lang="zh-CN" altLang="zh-CN" sz="6800" dirty="0" smtClean="0"/>
          </a:p>
          <a:p>
            <a:pPr lvl="1"/>
            <a:r>
              <a:rPr lang="en-US" altLang="zh-CN" dirty="0" smtClean="0"/>
              <a:t> </a:t>
            </a:r>
            <a:endParaRPr lang="zh-CN" altLang="zh-CN" sz="3200" dirty="0" smtClean="0"/>
          </a:p>
          <a:p>
            <a:pPr lvl="1"/>
            <a:endParaRPr lang="en-US" altLang="zh-CN" dirty="0" smtClean="0"/>
          </a:p>
          <a:p>
            <a:pPr lvl="1"/>
            <a:endParaRPr lang="en-US" altLang="zh-CN" dirty="0" smtClean="0"/>
          </a:p>
          <a:p>
            <a:pPr>
              <a:buNone/>
            </a:pPr>
            <a:r>
              <a:rPr lang="en-US" altLang="zh-CN" dirty="0" smtClean="0"/>
              <a:t>SP</a:t>
            </a:r>
            <a:r>
              <a:rPr lang="en-US" altLang="zh-CN" dirty="0" smtClean="0"/>
              <a:t>: Deferred</a:t>
            </a:r>
            <a:endParaRPr lang="en-US" altLang="zh-CN" dirty="0" smtClean="0"/>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6 (#1, 11-16/1148r1)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a:t>
            </a:r>
            <a:r>
              <a:rPr lang="en-US" altLang="zh-CN" dirty="0" smtClean="0"/>
              <a:t>11-16/1148r1</a:t>
            </a:r>
            <a:endParaRPr lang="en-US" altLang="zh-CN" dirty="0" smtClean="0"/>
          </a:p>
          <a:p>
            <a:pPr lvl="1"/>
            <a:r>
              <a:rPr lang="en-US" altLang="zh-CN" dirty="0" smtClean="0"/>
              <a:t>CID </a:t>
            </a:r>
            <a:r>
              <a:rPr lang="en-GB" altLang="zh-CN" dirty="0" smtClean="0"/>
              <a:t>1022, 2864, 2678, 2016, 2011, 2010, 2001</a:t>
            </a:r>
            <a:endParaRPr lang="zh-CN" altLang="zh-CN" sz="6800" dirty="0" smtClean="0"/>
          </a:p>
          <a:p>
            <a:pPr lvl="1"/>
            <a:r>
              <a:rPr lang="en-US" altLang="zh-CN" dirty="0" smtClean="0"/>
              <a:t> </a:t>
            </a:r>
            <a:r>
              <a:rPr lang="en-US" altLang="zh-CN" dirty="0" smtClean="0"/>
              <a:t>Except CID 226</a:t>
            </a:r>
            <a:endParaRPr lang="zh-CN" altLang="zh-CN" sz="3200" dirty="0" smtClean="0"/>
          </a:p>
          <a:p>
            <a:pPr lvl="1"/>
            <a:endParaRPr lang="en-US" altLang="zh-CN" dirty="0" smtClean="0"/>
          </a:p>
          <a:p>
            <a:pPr lvl="1"/>
            <a:endParaRPr lang="en-US" altLang="zh-CN" dirty="0" smtClean="0"/>
          </a:p>
          <a:p>
            <a:pPr>
              <a:buNone/>
            </a:pPr>
            <a:r>
              <a:rPr lang="en-US" altLang="zh-CN" dirty="0" smtClean="0"/>
              <a:t>SP</a:t>
            </a:r>
            <a:r>
              <a:rPr lang="en-US" altLang="zh-CN" dirty="0" smtClean="0"/>
              <a:t>:</a:t>
            </a:r>
            <a:endParaRPr lang="en-US" altLang="zh-CN" dirty="0" smtClean="0"/>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Technical Presentations approved by 802.11ax for presentation this week, and related straw polls</a:t>
            </a:r>
          </a:p>
          <a:p>
            <a:pPr lvl="1"/>
            <a:r>
              <a:rPr lang="en-CA" altLang="en-US" sz="1600" dirty="0" smtClean="0"/>
              <a:t>CRs will be prioritized.</a:t>
            </a:r>
          </a:p>
          <a:p>
            <a:r>
              <a:rPr lang="en-CA" altLang="en-US" sz="2000" dirty="0" smtClean="0"/>
              <a:t>Any other technical presentations </a:t>
            </a:r>
          </a:p>
        </p:txBody>
      </p:sp>
      <p:sp>
        <p:nvSpPr>
          <p:cNvPr id="6" name="矩形 5"/>
          <p:cNvSpPr/>
          <p:nvPr/>
        </p:nvSpPr>
        <p:spPr>
          <a:xfrm>
            <a:off x="7467600" y="6477000"/>
            <a:ext cx="1125629"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6"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27053</TotalTime>
  <Words>1459</Words>
  <Application>Microsoft Office PowerPoint</Application>
  <PresentationFormat>全屏显示(4:3)</PresentationFormat>
  <Paragraphs>387</Paragraphs>
  <Slides>21</Slides>
  <Notes>14</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21</vt:i4>
      </vt:variant>
    </vt:vector>
  </HeadingPairs>
  <TitlesOfParts>
    <vt:vector size="23" baseType="lpstr">
      <vt:lpstr>802-11-Submission</vt:lpstr>
      <vt:lpstr>Document</vt:lpstr>
      <vt:lpstr>TGax PHY Ad Hoc Sep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TGax PHY Adhoc Schedule in a Glance</vt:lpstr>
      <vt:lpstr>PHY Submissions (1/3) </vt:lpstr>
      <vt:lpstr>PHY Submissions (2/3) </vt:lpstr>
      <vt:lpstr>PHY Submissions (3/3) </vt:lpstr>
      <vt:lpstr>Straw-poll 1 (#1, 11-16/1133r0)</vt:lpstr>
      <vt:lpstr>Straw-poll 2 (#1, 11-16/1135r1)</vt:lpstr>
      <vt:lpstr>Straw-poll 3 (#1, 11-16/1136r1)</vt:lpstr>
      <vt:lpstr>Straw-poll 4 (#1, 11-16/1137r1)</vt:lpstr>
      <vt:lpstr>Straw-poll 5 (#1, 11-16/1138r2)</vt:lpstr>
      <vt:lpstr>Straw-poll 6 (#1, 11-16/1148r1)</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1819</cp:revision>
  <cp:lastPrinted>1998-02-10T13:28:06Z</cp:lastPrinted>
  <dcterms:created xsi:type="dcterms:W3CDTF">2007-04-17T18:10:23Z</dcterms:created>
  <dcterms:modified xsi:type="dcterms:W3CDTF">2016-09-12T16:03:52Z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