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82" r:id="rId2"/>
    <p:sldId id="279" r:id="rId3"/>
    <p:sldId id="271" r:id="rId4"/>
    <p:sldId id="272" r:id="rId5"/>
    <p:sldId id="284" r:id="rId6"/>
    <p:sldId id="280" r:id="rId7"/>
    <p:sldId id="273" r:id="rId8"/>
    <p:sldId id="274" r:id="rId9"/>
    <p:sldId id="275" r:id="rId10"/>
    <p:sldId id="276" r:id="rId11"/>
    <p:sldId id="270" r:id="rId12"/>
    <p:sldId id="283" r:id="rId13"/>
    <p:sldId id="286" r:id="rId14"/>
    <p:sldId id="287" r:id="rId15"/>
    <p:sldId id="289" r:id="rId16"/>
    <p:sldId id="288" r:id="rId17"/>
    <p:sldId id="290" r:id="rId18"/>
    <p:sldId id="291" r:id="rId19"/>
    <p:sldId id="292" r:id="rId20"/>
    <p:sldId id="293" r:id="rId21"/>
    <p:sldId id="294" r:id="rId22"/>
    <p:sldId id="295" r:id="rId23"/>
    <p:sldId id="296" r:id="rId24"/>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28" autoAdjust="0"/>
    <p:restoredTop sz="98925" autoAdjust="0"/>
  </p:normalViewPr>
  <p:slideViewPr>
    <p:cSldViewPr>
      <p:cViewPr varScale="1">
        <p:scale>
          <a:sx n="70" d="100"/>
          <a:sy n="70" d="100"/>
        </p:scale>
        <p:origin x="1404" y="78"/>
      </p:cViewPr>
      <p:guideLst>
        <p:guide orient="horz" pos="2160"/>
        <p:guide pos="2880"/>
      </p:guideLst>
    </p:cSldViewPr>
  </p:slideViewPr>
  <p:outlineViewPr>
    <p:cViewPr>
      <p:scale>
        <a:sx n="50" d="100"/>
        <a:sy n="50" d="100"/>
      </p:scale>
      <p:origin x="72" y="964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40"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Dorothy Stanley, Aruba Networks</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Aruba Networks</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67096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a:xfrm>
            <a:off x="4052627" y="9001125"/>
            <a:ext cx="2160848" cy="184666"/>
          </a:xfrm>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a:xfrm>
            <a:off x="3278936" y="9001125"/>
            <a:ext cx="415177" cy="184666"/>
          </a:xfrm>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802.11-11/1588r0</a:t>
            </a:r>
            <a:endParaRPr lang="en-US"/>
          </a:p>
        </p:txBody>
      </p:sp>
      <p:sp>
        <p:nvSpPr>
          <p:cNvPr id="5" name="Date Placeholder 4"/>
          <p:cNvSpPr>
            <a:spLocks noGrp="1"/>
          </p:cNvSpPr>
          <p:nvPr>
            <p:ph type="dt" idx="11"/>
          </p:nvPr>
        </p:nvSpPr>
        <p:spPr/>
        <p:txBody>
          <a:bodyPr/>
          <a:lstStyle/>
          <a:p>
            <a:pPr>
              <a:defRPr/>
            </a:pPr>
            <a:r>
              <a:rPr lang="en-US" smtClean="0"/>
              <a:t>December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4</a:t>
            </a:fld>
            <a:endParaRPr lang="en-US"/>
          </a:p>
        </p:txBody>
      </p:sp>
    </p:spTree>
    <p:extLst>
      <p:ext uri="{BB962C8B-B14F-4D97-AF65-F5344CB8AC3E}">
        <p14:creationId xmlns:p14="http://schemas.microsoft.com/office/powerpoint/2010/main" val="1302018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6</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041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04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04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E652B88-6019-4C8F-B1BD-39830292E98B}" type="slidenum">
              <a:rPr lang="en-US" altLang="zh-CN"/>
              <a:pPr/>
              <a:t>7</a:t>
            </a:fld>
            <a:endParaRPr lang="en-US" altLang="zh-CN"/>
          </a:p>
        </p:txBody>
      </p:sp>
      <p:sp>
        <p:nvSpPr>
          <p:cNvPr id="60422" name="Rectangle 2"/>
          <p:cNvSpPr>
            <a:spLocks noGrp="1" noRot="1" noChangeAspect="1" noChangeArrowheads="1" noTextEdit="1"/>
          </p:cNvSpPr>
          <p:nvPr>
            <p:ph type="sldImg"/>
          </p:nvPr>
        </p:nvSpPr>
        <p:spPr>
          <a:xfrm>
            <a:off x="1149350" y="696913"/>
            <a:ext cx="4637088" cy="3478212"/>
          </a:xfrm>
          <a:ln/>
        </p:spPr>
      </p:sp>
      <p:sp>
        <p:nvSpPr>
          <p:cNvPr id="6042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2829838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144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A9F1F33-5F92-4D14-9728-AD5D4B85E4CB}" type="slidenum">
              <a:rPr lang="en-US" altLang="zh-CN"/>
              <a:pPr/>
              <a:t>8</a:t>
            </a:fld>
            <a:endParaRPr lang="en-US" altLang="zh-CN"/>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011045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24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24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24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8340E21-9B85-4E09-8D23-8E47B048A7B3}" type="slidenum">
              <a:rPr lang="en-US" altLang="zh-CN"/>
              <a:pPr/>
              <a:t>9</a:t>
            </a:fld>
            <a:endParaRPr lang="en-US" altLang="zh-CN"/>
          </a:p>
        </p:txBody>
      </p:sp>
      <p:sp>
        <p:nvSpPr>
          <p:cNvPr id="62470" name="Rectangle 2"/>
          <p:cNvSpPr>
            <a:spLocks noGrp="1" noRot="1" noChangeAspect="1" noChangeArrowheads="1" noTextEdit="1"/>
          </p:cNvSpPr>
          <p:nvPr>
            <p:ph type="sldImg"/>
          </p:nvPr>
        </p:nvSpPr>
        <p:spPr>
          <a:xfrm>
            <a:off x="1154113" y="701675"/>
            <a:ext cx="4625975" cy="3468688"/>
          </a:xfrm>
          <a:ln/>
        </p:spPr>
      </p:sp>
      <p:sp>
        <p:nvSpPr>
          <p:cNvPr id="624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536644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34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34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34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A89529EE-00E8-498D-B680-806E26A32040}" type="slidenum">
              <a:rPr lang="en-US" altLang="zh-CN"/>
              <a:pPr/>
              <a:t>10</a:t>
            </a:fld>
            <a:endParaRPr lang="en-US" altLang="zh-CN"/>
          </a:p>
        </p:txBody>
      </p:sp>
      <p:sp>
        <p:nvSpPr>
          <p:cNvPr id="63494" name="Rectangle 2"/>
          <p:cNvSpPr>
            <a:spLocks noGrp="1" noRot="1" noChangeAspect="1" noChangeArrowheads="1" noTextEdit="1"/>
          </p:cNvSpPr>
          <p:nvPr>
            <p:ph type="sldImg"/>
          </p:nvPr>
        </p:nvSpPr>
        <p:spPr>
          <a:xfrm>
            <a:off x="1149350" y="696913"/>
            <a:ext cx="4637088" cy="3478212"/>
          </a:xfrm>
          <a:ln/>
        </p:spPr>
      </p:sp>
      <p:sp>
        <p:nvSpPr>
          <p:cNvPr id="63495"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406542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2016</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2016</a:t>
            </a:r>
            <a:endParaRPr lang="en-US" dirty="0"/>
          </a:p>
        </p:txBody>
      </p:sp>
      <p:sp>
        <p:nvSpPr>
          <p:cNvPr id="1029" name="Rectangle 5"/>
          <p:cNvSpPr>
            <a:spLocks noGrp="1" noChangeArrowheads="1"/>
          </p:cNvSpPr>
          <p:nvPr>
            <p:ph type="ftr" sz="quarter" idx="3"/>
          </p:nvPr>
        </p:nvSpPr>
        <p:spPr bwMode="auto">
          <a:xfrm>
            <a:off x="7051529" y="6475413"/>
            <a:ext cx="1492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smtClean="0"/>
              <a:t>TGax</a:t>
            </a:r>
            <a:r>
              <a:rPr lang="en-US" dirty="0" smtClean="0"/>
              <a:t> MU ad-hoc group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6310235" y="332601"/>
            <a:ext cx="21352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kern="1200" dirty="0" smtClean="0">
                <a:solidFill>
                  <a:schemeClr val="tx1"/>
                </a:solidFill>
                <a:latin typeface="Times New Roman" pitchFamily="18" charset="0"/>
                <a:ea typeface="+mn-ea"/>
                <a:cs typeface="Arial" charset="0"/>
              </a:rPr>
              <a:t>802.11-16/</a:t>
            </a:r>
            <a:r>
              <a:rPr lang="en-US" altLang="en-US" sz="1800" b="1" kern="1200" dirty="0" err="1" smtClean="0">
                <a:solidFill>
                  <a:schemeClr val="tx1"/>
                </a:solidFill>
                <a:latin typeface="Times New Roman" pitchFamily="18" charset="0"/>
                <a:ea typeface="+mn-ea"/>
                <a:cs typeface="Arial" charset="0"/>
              </a:rPr>
              <a:t>1244</a:t>
            </a:r>
            <a:r>
              <a:rPr lang="en-US" sz="1800" b="1" kern="1200" dirty="0" err="1" smtClean="0">
                <a:solidFill>
                  <a:schemeClr val="tx1"/>
                </a:solidFill>
                <a:latin typeface="Times New Roman" pitchFamily="18" charset="0"/>
                <a:ea typeface="+mn-ea"/>
                <a:cs typeface="Arial" charset="0"/>
              </a:rPr>
              <a:t>r0</a:t>
            </a:r>
            <a:endParaRPr lang="en-US" altLang="en-US" sz="1800" b="1" kern="1200" dirty="0" smtClean="0">
              <a:solidFill>
                <a:schemeClr val="tx1"/>
              </a:solidFill>
              <a:latin typeface="Times New Roman" pitchFamily="18" charset="0"/>
              <a:ea typeface="+mn-ea"/>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5/11-15-0075-00-00ax-operating-rules-for-tgax-ad-hoc-group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murphy.events.ieee.org/imat/attendance/inde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smtClean="0"/>
              <a:t>September 2016</a:t>
            </a:r>
          </a:p>
        </p:txBody>
      </p:sp>
      <p:sp>
        <p:nvSpPr>
          <p:cNvPr id="3075" name="Footer Placeholder 4"/>
          <p:cNvSpPr>
            <a:spLocks noGrp="1"/>
          </p:cNvSpPr>
          <p:nvPr>
            <p:ph type="ftr" sz="quarter" idx="11"/>
          </p:nvPr>
        </p:nvSpPr>
        <p:spPr>
          <a:xfrm>
            <a:off x="7051529" y="6475413"/>
            <a:ext cx="149239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err="1" smtClean="0"/>
              <a:t>TGax</a:t>
            </a:r>
            <a:r>
              <a:rPr lang="en-US" dirty="0" smtClean="0"/>
              <a:t> MU ad-hoc group</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Slide </a:t>
            </a:r>
            <a:fld id="{77FB121F-92AD-4A94-B9B7-431A9F07F0F0}" type="slidenum">
              <a:rPr lang="en-US" smtClean="0"/>
              <a:pPr>
                <a:defRPr/>
              </a:pPr>
              <a:t>1</a:t>
            </a:fld>
            <a:endParaRPr lang="en-US" dirty="0" smtClean="0"/>
          </a:p>
        </p:txBody>
      </p:sp>
      <p:sp>
        <p:nvSpPr>
          <p:cNvPr id="2053" name="Rectangle 2"/>
          <p:cNvSpPr>
            <a:spLocks noGrp="1" noChangeArrowheads="1"/>
          </p:cNvSpPr>
          <p:nvPr>
            <p:ph type="title"/>
          </p:nvPr>
        </p:nvSpPr>
        <p:spPr>
          <a:xfrm>
            <a:off x="685800" y="685800"/>
            <a:ext cx="7924800" cy="1066800"/>
          </a:xfrm>
        </p:spPr>
        <p:txBody>
          <a:bodyPr/>
          <a:lstStyle/>
          <a:p>
            <a:r>
              <a:rPr lang="en-US" sz="2800" dirty="0" err="1" smtClean="0"/>
              <a:t>TGax</a:t>
            </a:r>
            <a:r>
              <a:rPr lang="en-US" sz="2800" dirty="0" smtClean="0"/>
              <a:t> MU Ad-hoc Agenda September 2016</a:t>
            </a:r>
            <a:endParaRPr lang="en-US" altLang="en-US" sz="2800"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2016-09-13</a:t>
            </a:r>
          </a:p>
        </p:txBody>
      </p:sp>
      <p:graphicFrame>
        <p:nvGraphicFramePr>
          <p:cNvPr id="2055" name="Object 11"/>
          <p:cNvGraphicFramePr>
            <a:graphicFrameLocks noChangeAspect="1"/>
          </p:cNvGraphicFramePr>
          <p:nvPr>
            <p:extLst>
              <p:ext uri="{D42A27DB-BD31-4B8C-83A1-F6EECF244321}">
                <p14:modId xmlns:p14="http://schemas.microsoft.com/office/powerpoint/2010/main" val="3825915621"/>
              </p:ext>
            </p:extLst>
          </p:nvPr>
        </p:nvGraphicFramePr>
        <p:xfrm>
          <a:off x="520700" y="2292350"/>
          <a:ext cx="7694613" cy="2913063"/>
        </p:xfrm>
        <a:graphic>
          <a:graphicData uri="http://schemas.openxmlformats.org/presentationml/2006/ole">
            <mc:AlternateContent xmlns:mc="http://schemas.openxmlformats.org/markup-compatibility/2006">
              <mc:Choice xmlns:v="urn:schemas-microsoft-com:vml" Requires="v">
                <p:oleObj spid="_x0000_s3215" name="Document" r:id="rId4" imgW="8268070" imgH="3136268" progId="Word.Document.8">
                  <p:embed/>
                </p:oleObj>
              </mc:Choice>
              <mc:Fallback>
                <p:oleObj name="Document" r:id="rId4" imgW="8268070" imgH="3136268" progId="Word.Document.8">
                  <p:embed/>
                  <p:pic>
                    <p:nvPicPr>
                      <p:cNvPr id="0" name=""/>
                      <p:cNvPicPr>
                        <a:picLocks noChangeAspect="1" noChangeArrowheads="1"/>
                      </p:cNvPicPr>
                      <p:nvPr/>
                    </p:nvPicPr>
                    <p:blipFill>
                      <a:blip r:embed="rId5"/>
                      <a:srcRect/>
                      <a:stretch>
                        <a:fillRect/>
                      </a:stretch>
                    </p:blipFill>
                    <p:spPr bwMode="auto">
                      <a:xfrm>
                        <a:off x="520700" y="2292350"/>
                        <a:ext cx="7694613" cy="2913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289250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33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6D12C3C-66F6-41D2-B673-85B45BC5472C}" type="slidenum">
              <a:rPr lang="en-US" altLang="zh-CN"/>
              <a:pPr/>
              <a:t>10</a:t>
            </a:fld>
            <a:endParaRPr lang="en-US" altLang="zh-CN"/>
          </a:p>
        </p:txBody>
      </p:sp>
      <p:sp>
        <p:nvSpPr>
          <p:cNvPr id="13317" name="Rectangle 2"/>
          <p:cNvSpPr>
            <a:spLocks noGrp="1" noChangeArrowheads="1"/>
          </p:cNvSpPr>
          <p:nvPr>
            <p:ph type="title"/>
          </p:nvPr>
        </p:nvSpPr>
        <p:spPr>
          <a:xfrm>
            <a:off x="685800" y="685800"/>
            <a:ext cx="7772400" cy="609600"/>
          </a:xfrm>
        </p:spPr>
        <p:txBody>
          <a:bodyPr/>
          <a:lstStyle/>
          <a:p>
            <a:r>
              <a:rPr lang="en-US" altLang="zh-CN" sz="2800" u="sng" dirty="0" smtClean="0"/>
              <a:t>Other Guidelines for IEEE WG Meetings</a:t>
            </a:r>
          </a:p>
        </p:txBody>
      </p:sp>
      <p:sp>
        <p:nvSpPr>
          <p:cNvPr id="1331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September 2016</a:t>
            </a:r>
          </a:p>
        </p:txBody>
      </p:sp>
    </p:spTree>
    <p:extLst>
      <p:ext uri="{BB962C8B-B14F-4D97-AF65-F5344CB8AC3E}">
        <p14:creationId xmlns:p14="http://schemas.microsoft.com/office/powerpoint/2010/main" val="84855093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r>
              <a:rPr lang="en-US" altLang="en-US" sz="2000" dirty="0"/>
              <a:t>A straw poll needs to achieves at least 75% </a:t>
            </a:r>
            <a:r>
              <a:rPr lang="en-US" altLang="en-US" sz="2000" dirty="0" smtClean="0"/>
              <a:t>at the ad-hoc level to </a:t>
            </a:r>
            <a:r>
              <a:rPr lang="en-US" altLang="en-US" sz="2000" dirty="0"/>
              <a:t>be converted to a motion at the TG level.</a:t>
            </a:r>
          </a:p>
          <a:p>
            <a:r>
              <a:rPr lang="en-GB" sz="2000" dirty="0" smtClean="0"/>
              <a:t>In </a:t>
            </a:r>
            <a:r>
              <a:rPr lang="en-GB" sz="2000" dirty="0"/>
              <a:t>the case a consensus can not be reached within an Ad Hoc group (a stalemate that prohibits further progress), the subject is moved to the </a:t>
            </a:r>
            <a:r>
              <a:rPr lang="en-GB" sz="2000" dirty="0" smtClean="0"/>
              <a:t>Task group, </a:t>
            </a:r>
            <a:r>
              <a:rPr lang="en-GB" sz="2000" dirty="0"/>
              <a:t>if an Ad Hoc straw poll vote to move the subject to the </a:t>
            </a:r>
            <a:r>
              <a:rPr lang="en-GB" sz="2000" dirty="0" err="1"/>
              <a:t>Taskgroup</a:t>
            </a:r>
            <a:r>
              <a:rPr lang="en-GB" sz="2000" dirty="0"/>
              <a:t> achieves &gt;50% approval</a:t>
            </a:r>
            <a:r>
              <a:rPr lang="en-GB" sz="2000" dirty="0" smtClean="0"/>
              <a:t>.</a:t>
            </a:r>
          </a:p>
          <a:p>
            <a:r>
              <a:rPr lang="en-US" altLang="en-US" sz="2000" dirty="0" smtClean="0"/>
              <a:t>A </a:t>
            </a:r>
            <a:r>
              <a:rPr lang="en-US" altLang="en-US" sz="2000" dirty="0"/>
              <a:t>straw poll affecting the Spec Framework has to start with, </a:t>
            </a:r>
          </a:p>
          <a:p>
            <a:pPr lvl="1"/>
            <a:r>
              <a:rPr lang="en-US" altLang="en-US" sz="1800" dirty="0">
                <a:solidFill>
                  <a:srgbClr val="FF0000"/>
                </a:solidFill>
              </a:rPr>
              <a:t>Do you agree to add to the TG Specification Frame work document?</a:t>
            </a:r>
          </a:p>
          <a:p>
            <a:pPr lvl="1"/>
            <a:r>
              <a:rPr lang="en-US" altLang="en-US" sz="1800" dirty="0" err="1">
                <a:solidFill>
                  <a:srgbClr val="FF0000"/>
                </a:solidFill>
              </a:rPr>
              <a:t>x.y.z</a:t>
            </a:r>
            <a:r>
              <a:rPr lang="en-US" altLang="en-US" sz="1800" dirty="0">
                <a:solidFill>
                  <a:srgbClr val="FF0000"/>
                </a:solidFill>
              </a:rPr>
              <a:t>. &lt;feature description</a:t>
            </a:r>
            <a:r>
              <a:rPr lang="en-US" altLang="en-US" sz="1800" dirty="0" smtClean="0">
                <a:solidFill>
                  <a:srgbClr val="FF0000"/>
                </a:solidFill>
              </a:rPr>
              <a:t>&gt;</a:t>
            </a:r>
          </a:p>
          <a:p>
            <a:r>
              <a:rPr lang="en-US" sz="2000" dirty="0"/>
              <a:t>For further details, please see </a:t>
            </a:r>
            <a:r>
              <a:rPr lang="en-US" sz="2000" dirty="0" smtClean="0"/>
              <a:t>the operating rules for </a:t>
            </a:r>
            <a:r>
              <a:rPr lang="en-US" sz="2000" dirty="0" err="1" smtClean="0"/>
              <a:t>Tgax</a:t>
            </a:r>
            <a:r>
              <a:rPr lang="en-US" sz="2000" dirty="0" smtClean="0"/>
              <a:t> Ad-hoc groups</a:t>
            </a:r>
          </a:p>
          <a:p>
            <a:pPr lvl="1"/>
            <a:r>
              <a:rPr lang="en-US" altLang="en-US" sz="1600" dirty="0">
                <a:hlinkClick r:id="rId2"/>
              </a:rPr>
              <a:t>https://</a:t>
            </a:r>
            <a:r>
              <a:rPr lang="en-US" altLang="en-US" sz="1600" dirty="0" smtClean="0">
                <a:hlinkClick r:id="rId2"/>
              </a:rPr>
              <a:t>mentor.ieee.org/802.11/dcn/15/11-15-0075-00-00ax-operating-rules-for-tgax-ad-hoc-groups.docx</a:t>
            </a:r>
            <a:r>
              <a:rPr lang="en-US" altLang="en-US" sz="1600" dirty="0" smtClean="0"/>
              <a:t> </a:t>
            </a:r>
            <a:endParaRPr lang="en-US" altLang="en-US" sz="1600" dirty="0"/>
          </a:p>
          <a:p>
            <a:pPr marL="0" indent="0">
              <a:buNone/>
            </a:pPr>
            <a:endParaRPr lang="en-US" sz="2000" dirty="0"/>
          </a:p>
        </p:txBody>
      </p:sp>
      <p:sp>
        <p:nvSpPr>
          <p:cNvPr id="3" name="Title 2"/>
          <p:cNvSpPr>
            <a:spLocks noGrp="1"/>
          </p:cNvSpPr>
          <p:nvPr>
            <p:ph type="title"/>
          </p:nvPr>
        </p:nvSpPr>
        <p:spPr/>
        <p:txBody>
          <a:bodyPr/>
          <a:lstStyle/>
          <a:p>
            <a:r>
              <a:rPr lang="en-US" dirty="0" smtClean="0"/>
              <a:t>Ad-hoc Group Straw poll rules</a:t>
            </a:r>
            <a:br>
              <a:rPr lang="en-US" dirty="0" smtClean="0"/>
            </a:br>
            <a:r>
              <a:rPr lang="en-US" sz="2000" dirty="0" smtClean="0"/>
              <a:t>Document: 15/0075r0</a:t>
            </a:r>
            <a:endParaRPr lang="en-US" dirty="0"/>
          </a:p>
        </p:txBody>
      </p:sp>
      <p:sp>
        <p:nvSpPr>
          <p:cNvPr id="5" name="Footer Placeholder 4"/>
          <p:cNvSpPr>
            <a:spLocks noGrp="1"/>
          </p:cNvSpPr>
          <p:nvPr>
            <p:ph type="ftr" sz="quarter" idx="11"/>
          </p:nvPr>
        </p:nvSpPr>
        <p:spPr>
          <a:xfrm>
            <a:off x="7051529" y="6475413"/>
            <a:ext cx="1492396" cy="184666"/>
          </a:xfrm>
        </p:spPr>
        <p:txBody>
          <a:bodyPr/>
          <a:lstStyle/>
          <a:p>
            <a:pPr>
              <a:defRPr/>
            </a:pPr>
            <a:r>
              <a:rPr lang="en-US" dirty="0" err="1"/>
              <a:t>TGax</a:t>
            </a:r>
            <a:r>
              <a:rPr lang="en-US" dirty="0"/>
              <a:t> MU ad-hoc group</a:t>
            </a:r>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
        <p:nvSpPr>
          <p:cNvPr id="7"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September 2016</a:t>
            </a:r>
          </a:p>
        </p:txBody>
      </p:sp>
    </p:spTree>
    <p:extLst>
      <p:ext uri="{BB962C8B-B14F-4D97-AF65-F5344CB8AC3E}">
        <p14:creationId xmlns:p14="http://schemas.microsoft.com/office/powerpoint/2010/main" val="3991554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CA" altLang="en-US" smtClean="0"/>
              <a:t>Submissions (MU)</a:t>
            </a:r>
          </a:p>
        </p:txBody>
      </p:sp>
      <p:sp>
        <p:nvSpPr>
          <p:cNvPr id="18435"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z="1800" dirty="0"/>
              <a:t>September </a:t>
            </a:r>
            <a:r>
              <a:rPr lang="en-US" altLang="en-US" sz="1800" dirty="0" smtClean="0"/>
              <a:t>2016</a:t>
            </a:r>
          </a:p>
        </p:txBody>
      </p:sp>
      <p:sp>
        <p:nvSpPr>
          <p:cNvPr id="1843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TGax MU ad-hoc group</a:t>
            </a:r>
          </a:p>
        </p:txBody>
      </p:sp>
      <p:sp>
        <p:nvSpPr>
          <p:cNvPr id="1843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12836B62-6EFA-49C2-892A-E200917682A7}" type="slidenum">
              <a:rPr lang="en-US" altLang="en-US"/>
              <a:pPr/>
              <a:t>12</a:t>
            </a:fld>
            <a:endParaRPr lang="en-US" altLang="en-US"/>
          </a:p>
        </p:txBody>
      </p:sp>
      <p:graphicFrame>
        <p:nvGraphicFramePr>
          <p:cNvPr id="2" name="Table 1"/>
          <p:cNvGraphicFramePr>
            <a:graphicFrameLocks noGrp="1"/>
          </p:cNvGraphicFramePr>
          <p:nvPr>
            <p:extLst>
              <p:ext uri="{D42A27DB-BD31-4B8C-83A1-F6EECF244321}">
                <p14:modId xmlns:p14="http://schemas.microsoft.com/office/powerpoint/2010/main" val="1786187885"/>
              </p:ext>
            </p:extLst>
          </p:nvPr>
        </p:nvGraphicFramePr>
        <p:xfrm>
          <a:off x="190500" y="1676400"/>
          <a:ext cx="8839199" cy="3811587"/>
        </p:xfrm>
        <a:graphic>
          <a:graphicData uri="http://schemas.openxmlformats.org/drawingml/2006/table">
            <a:tbl>
              <a:tblPr>
                <a:tableStyleId>{5C22544A-7EE6-4342-B048-85BDC9FD1C3A}</a:tableStyleId>
              </a:tblPr>
              <a:tblGrid>
                <a:gridCol w="910860"/>
                <a:gridCol w="4349040"/>
                <a:gridCol w="1359877"/>
                <a:gridCol w="628622"/>
                <a:gridCol w="1590800"/>
              </a:tblGrid>
              <a:tr h="208150">
                <a:tc>
                  <a:txBody>
                    <a:bodyPr/>
                    <a:lstStyle/>
                    <a:p>
                      <a:pPr algn="ctr" fontAlgn="b"/>
                      <a:r>
                        <a:rPr lang="en-US" sz="1200" u="none" strike="noStrike" dirty="0">
                          <a:effectLst/>
                        </a:rPr>
                        <a:t>DCN</a:t>
                      </a:r>
                      <a:endParaRPr lang="en-US" sz="1200" b="1" i="0" u="none" strike="noStrike" dirty="0">
                        <a:solidFill>
                          <a:srgbClr val="FFFFFF"/>
                        </a:solidFill>
                        <a:effectLst/>
                        <a:latin typeface="Calibri" panose="020F0502020204030204" pitchFamily="34" charset="0"/>
                      </a:endParaRPr>
                    </a:p>
                  </a:txBody>
                  <a:tcPr marL="8461" marR="8461" marT="8461" marB="0" anchor="b"/>
                </a:tc>
                <a:tc>
                  <a:txBody>
                    <a:bodyPr/>
                    <a:lstStyle/>
                    <a:p>
                      <a:pPr algn="ctr" fontAlgn="b"/>
                      <a:r>
                        <a:rPr lang="en-US" sz="1200" u="none" strike="noStrike" dirty="0">
                          <a:effectLst/>
                        </a:rPr>
                        <a:t>Title</a:t>
                      </a:r>
                      <a:endParaRPr lang="en-US" sz="1200" b="1" i="0" u="none" strike="noStrike" dirty="0">
                        <a:solidFill>
                          <a:srgbClr val="FFFFFF"/>
                        </a:solidFill>
                        <a:effectLst/>
                        <a:latin typeface="Calibri" panose="020F0502020204030204" pitchFamily="34" charset="0"/>
                      </a:endParaRPr>
                    </a:p>
                  </a:txBody>
                  <a:tcPr marL="8461" marR="8461" marT="8461" marB="0" anchor="b"/>
                </a:tc>
                <a:tc>
                  <a:txBody>
                    <a:bodyPr/>
                    <a:lstStyle/>
                    <a:p>
                      <a:pPr algn="ctr" fontAlgn="b"/>
                      <a:r>
                        <a:rPr lang="en-US" sz="1200" u="none" strike="noStrike">
                          <a:effectLst/>
                        </a:rPr>
                        <a:t>Author</a:t>
                      </a:r>
                      <a:endParaRPr lang="en-US" sz="1200" b="1" i="0" u="none" strike="noStrike">
                        <a:solidFill>
                          <a:srgbClr val="FFFFFF"/>
                        </a:solidFill>
                        <a:effectLst/>
                        <a:latin typeface="Calibri" panose="020F0502020204030204" pitchFamily="34" charset="0"/>
                      </a:endParaRPr>
                    </a:p>
                  </a:txBody>
                  <a:tcPr marL="8461" marR="8461" marT="8461" marB="0" anchor="b"/>
                </a:tc>
                <a:tc>
                  <a:txBody>
                    <a:bodyPr/>
                    <a:lstStyle/>
                    <a:p>
                      <a:pPr algn="ctr" fontAlgn="b"/>
                      <a:r>
                        <a:rPr lang="en-US" sz="1200" u="none" strike="noStrike">
                          <a:effectLst/>
                        </a:rPr>
                        <a:t>Ad Hoc</a:t>
                      </a:r>
                      <a:endParaRPr lang="en-US" sz="1200" b="1" i="0" u="none" strike="noStrike">
                        <a:solidFill>
                          <a:srgbClr val="FFFFFF"/>
                        </a:solidFill>
                        <a:effectLst/>
                        <a:latin typeface="Calibri" panose="020F0502020204030204" pitchFamily="34" charset="0"/>
                      </a:endParaRPr>
                    </a:p>
                  </a:txBody>
                  <a:tcPr marL="8461" marR="8461" marT="8461" marB="0" anchor="b"/>
                </a:tc>
                <a:tc>
                  <a:txBody>
                    <a:bodyPr/>
                    <a:lstStyle/>
                    <a:p>
                      <a:pPr algn="ctr" fontAlgn="b"/>
                      <a:r>
                        <a:rPr lang="en-US" sz="1200" u="none" strike="noStrike">
                          <a:effectLst/>
                        </a:rPr>
                        <a:t>Notes</a:t>
                      </a:r>
                      <a:endParaRPr lang="en-US" sz="1200" b="1" i="0" u="none" strike="noStrike">
                        <a:solidFill>
                          <a:srgbClr val="FFFFFF"/>
                        </a:solidFill>
                        <a:effectLst/>
                        <a:latin typeface="Calibri" panose="020F0502020204030204" pitchFamily="34" charset="0"/>
                      </a:endParaRPr>
                    </a:p>
                  </a:txBody>
                  <a:tcPr marL="8461" marR="8461" marT="8461" marB="0" anchor="b"/>
                </a:tc>
              </a:tr>
              <a:tr h="426707">
                <a:tc>
                  <a:txBody>
                    <a:bodyPr/>
                    <a:lstStyle/>
                    <a:p>
                      <a:pPr algn="l" fontAlgn="b"/>
                      <a:r>
                        <a:rPr lang="en-US" sz="1200" u="none" strike="noStrike" dirty="0">
                          <a:solidFill>
                            <a:srgbClr val="00CC00"/>
                          </a:solidFill>
                          <a:effectLst/>
                        </a:rPr>
                        <a:t>11-16/773</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Comment Resolution Section 25.6 HE Sounding</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Raja </a:t>
                      </a:r>
                      <a:r>
                        <a:rPr lang="en-US" sz="1200" u="none" strike="noStrike" dirty="0" err="1">
                          <a:solidFill>
                            <a:srgbClr val="00CC00"/>
                          </a:solidFill>
                          <a:effectLst/>
                        </a:rPr>
                        <a:t>Banerjea</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MU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t"/>
                      <a:r>
                        <a:rPr lang="en-US" sz="1200" u="none" strike="noStrike" dirty="0">
                          <a:solidFill>
                            <a:srgbClr val="00CC00"/>
                          </a:solidFill>
                          <a:effectLst/>
                        </a:rPr>
                        <a:t>presented before July meeting. New revision</a:t>
                      </a:r>
                      <a:endParaRPr lang="en-US" sz="1200" b="0" i="0" u="none" strike="noStrike" dirty="0">
                        <a:solidFill>
                          <a:srgbClr val="00CC00"/>
                        </a:solidFill>
                        <a:effectLst/>
                        <a:latin typeface="Calibri" panose="020F0502020204030204" pitchFamily="34" charset="0"/>
                      </a:endParaRPr>
                    </a:p>
                  </a:txBody>
                  <a:tcPr marL="8461" marR="8461" marT="8461" marB="0"/>
                </a:tc>
              </a:tr>
              <a:tr h="426707">
                <a:tc>
                  <a:txBody>
                    <a:bodyPr/>
                    <a:lstStyle/>
                    <a:p>
                      <a:pPr algn="l" rtl="0" fontAlgn="t"/>
                      <a:r>
                        <a:rPr lang="en-US" sz="1200" u="none" strike="noStrike" dirty="0">
                          <a:solidFill>
                            <a:srgbClr val="00CC00"/>
                          </a:solidFill>
                          <a:effectLst/>
                        </a:rPr>
                        <a:t>11-16/0929</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rtl="0" fontAlgn="t"/>
                      <a:r>
                        <a:rPr lang="en-US" sz="1200" u="none" strike="noStrike" dirty="0">
                          <a:solidFill>
                            <a:srgbClr val="00CC00"/>
                          </a:solidFill>
                          <a:effectLst/>
                        </a:rPr>
                        <a:t>CR - UL MU Operation</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rtl="0" fontAlgn="t"/>
                      <a:r>
                        <a:rPr lang="en-US" sz="1200" u="none" strike="noStrike" dirty="0">
                          <a:solidFill>
                            <a:srgbClr val="00CC00"/>
                          </a:solidFill>
                          <a:effectLst/>
                        </a:rPr>
                        <a:t>Simone Merlin</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rtl="0" fontAlgn="t"/>
                      <a:r>
                        <a:rPr lang="en-US" sz="1200" u="none" strike="noStrike" dirty="0">
                          <a:solidFill>
                            <a:srgbClr val="00CC00"/>
                          </a:solidFill>
                          <a:effectLst/>
                        </a:rPr>
                        <a:t>MU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rtl="0" fontAlgn="t"/>
                      <a:r>
                        <a:rPr lang="en-US" sz="1200" u="none" strike="noStrike" dirty="0">
                          <a:solidFill>
                            <a:srgbClr val="00CC00"/>
                          </a:solidFill>
                          <a:effectLst/>
                        </a:rPr>
                        <a:t>presented during a </a:t>
                      </a:r>
                      <a:r>
                        <a:rPr lang="en-US" sz="1200" u="none" strike="noStrike" dirty="0" err="1">
                          <a:solidFill>
                            <a:srgbClr val="00CC00"/>
                          </a:solidFill>
                          <a:effectLst/>
                        </a:rPr>
                        <a:t>telecon</a:t>
                      </a:r>
                      <a:r>
                        <a:rPr lang="en-US" sz="1200" u="none" strike="noStrike" dirty="0">
                          <a:solidFill>
                            <a:srgbClr val="00CC00"/>
                          </a:solidFill>
                          <a:effectLst/>
                        </a:rPr>
                        <a:t>. </a:t>
                      </a:r>
                      <a:endParaRPr lang="en-US" sz="1200" b="0" i="0" u="none" strike="noStrike" dirty="0">
                        <a:solidFill>
                          <a:srgbClr val="00CC00"/>
                        </a:solidFill>
                        <a:effectLst/>
                        <a:latin typeface="Calibri" panose="020F0502020204030204" pitchFamily="34" charset="0"/>
                      </a:endParaRPr>
                    </a:p>
                  </a:txBody>
                  <a:tcPr marL="8461" marR="8461" marT="8461" marB="0"/>
                </a:tc>
              </a:tr>
              <a:tr h="208150">
                <a:tc>
                  <a:txBody>
                    <a:bodyPr/>
                    <a:lstStyle/>
                    <a:p>
                      <a:pPr algn="l" fontAlgn="b"/>
                      <a:r>
                        <a:rPr lang="en-US" sz="1200" u="none" strike="noStrike" dirty="0">
                          <a:solidFill>
                            <a:srgbClr val="00CC00"/>
                          </a:solidFill>
                          <a:effectLst/>
                        </a:rPr>
                        <a:t>11-16/1152</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DL OFDMA </a:t>
                      </a:r>
                      <a:r>
                        <a:rPr lang="en-US" sz="1200" u="none" strike="noStrike" dirty="0" err="1">
                          <a:solidFill>
                            <a:srgbClr val="00CC00"/>
                          </a:solidFill>
                          <a:effectLst/>
                        </a:rPr>
                        <a:t>Ack</a:t>
                      </a:r>
                      <a:r>
                        <a:rPr lang="en-US" sz="1200" u="none" strike="noStrike" dirty="0">
                          <a:solidFill>
                            <a:srgbClr val="00CC00"/>
                          </a:solidFill>
                          <a:effectLst/>
                        </a:rPr>
                        <a:t> rule for uplink trigger based PPDU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Ming </a:t>
                      </a:r>
                      <a:r>
                        <a:rPr lang="en-US" sz="1200" u="none" strike="noStrike" dirty="0" err="1">
                          <a:solidFill>
                            <a:srgbClr val="00CC00"/>
                          </a:solidFill>
                          <a:effectLst/>
                        </a:rPr>
                        <a:t>Gan</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t"/>
                      <a:r>
                        <a:rPr lang="en-US" sz="1200" u="none" strike="noStrike" dirty="0">
                          <a:solidFill>
                            <a:srgbClr val="00CC00"/>
                          </a:solidFill>
                          <a:effectLst/>
                        </a:rPr>
                        <a:t>MU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endParaRPr lang="en-US" sz="1200" b="0" i="0" u="none" strike="noStrike">
                        <a:solidFill>
                          <a:srgbClr val="00CC00"/>
                        </a:solidFill>
                        <a:effectLst/>
                        <a:latin typeface="Calibri" panose="020F0502020204030204" pitchFamily="34" charset="0"/>
                      </a:endParaRPr>
                    </a:p>
                  </a:txBody>
                  <a:tcPr marL="8461" marR="8461" marT="8461" marB="0"/>
                </a:tc>
              </a:tr>
              <a:tr h="208150">
                <a:tc>
                  <a:txBody>
                    <a:bodyPr/>
                    <a:lstStyle/>
                    <a:p>
                      <a:pPr algn="l" fontAlgn="b"/>
                      <a:r>
                        <a:rPr lang="en-US" sz="1200" u="none" strike="noStrike" dirty="0">
                          <a:solidFill>
                            <a:srgbClr val="00CC00"/>
                          </a:solidFill>
                          <a:effectLst/>
                        </a:rPr>
                        <a:t>11-16/1158</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Comment resolution on OFDMA random access procedure</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err="1">
                          <a:solidFill>
                            <a:srgbClr val="00CC00"/>
                          </a:solidFill>
                          <a:effectLst/>
                        </a:rPr>
                        <a:t>Jeongki</a:t>
                      </a:r>
                      <a:r>
                        <a:rPr lang="en-US" sz="1200" u="none" strike="noStrike" dirty="0">
                          <a:solidFill>
                            <a:srgbClr val="00CC00"/>
                          </a:solidFill>
                          <a:effectLst/>
                        </a:rPr>
                        <a:t> Kim</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t"/>
                      <a:r>
                        <a:rPr lang="en-US" sz="1200" u="none" strike="noStrike" dirty="0">
                          <a:solidFill>
                            <a:srgbClr val="00CC00"/>
                          </a:solidFill>
                          <a:effectLst/>
                        </a:rPr>
                        <a:t>MU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endParaRPr lang="en-US" sz="1200" b="0" i="0" u="none" strike="noStrike">
                        <a:solidFill>
                          <a:srgbClr val="00CC00"/>
                        </a:solidFill>
                        <a:effectLst/>
                        <a:latin typeface="Calibri" panose="020F0502020204030204" pitchFamily="34" charset="0"/>
                      </a:endParaRPr>
                    </a:p>
                  </a:txBody>
                  <a:tcPr marL="8461" marR="8461" marT="8461" marB="0"/>
                </a:tc>
              </a:tr>
              <a:tr h="208150">
                <a:tc>
                  <a:txBody>
                    <a:bodyPr/>
                    <a:lstStyle/>
                    <a:p>
                      <a:pPr algn="l" fontAlgn="b"/>
                      <a:r>
                        <a:rPr lang="en-US" sz="1200" u="none" strike="noStrike" dirty="0">
                          <a:solidFill>
                            <a:srgbClr val="00CC00"/>
                          </a:solidFill>
                          <a:effectLst/>
                        </a:rPr>
                        <a:t>11-16/1162</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Comment Resolution on </a:t>
                      </a:r>
                      <a:r>
                        <a:rPr lang="en-US" sz="1200" u="none" strike="noStrike" dirty="0" smtClean="0">
                          <a:solidFill>
                            <a:srgbClr val="00CC00"/>
                          </a:solidFill>
                          <a:effectLst/>
                        </a:rPr>
                        <a:t>Retransmission </a:t>
                      </a:r>
                      <a:r>
                        <a:rPr lang="en-US" sz="1200" u="none" strike="noStrike" dirty="0">
                          <a:solidFill>
                            <a:srgbClr val="00CC00"/>
                          </a:solidFill>
                          <a:effectLst/>
                        </a:rPr>
                        <a:t>of OFDMA Random Access</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err="1">
                          <a:solidFill>
                            <a:srgbClr val="00CC00"/>
                          </a:solidFill>
                          <a:effectLst/>
                        </a:rPr>
                        <a:t>Yunbo</a:t>
                      </a:r>
                      <a:r>
                        <a:rPr lang="en-US" sz="1200" u="none" strike="noStrike" dirty="0">
                          <a:solidFill>
                            <a:srgbClr val="00CC00"/>
                          </a:solidFill>
                          <a:effectLst/>
                        </a:rPr>
                        <a:t> Li </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t"/>
                      <a:r>
                        <a:rPr lang="en-US" sz="1200" u="none" strike="noStrike" dirty="0">
                          <a:solidFill>
                            <a:srgbClr val="00CC00"/>
                          </a:solidFill>
                          <a:effectLst/>
                        </a:rPr>
                        <a:t>MU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endParaRPr lang="en-US" sz="1200" b="0" i="0" u="none" strike="noStrike">
                        <a:solidFill>
                          <a:srgbClr val="00CC00"/>
                        </a:solidFill>
                        <a:effectLst/>
                        <a:latin typeface="Calibri" panose="020F0502020204030204" pitchFamily="34" charset="0"/>
                      </a:endParaRPr>
                    </a:p>
                  </a:txBody>
                  <a:tcPr marL="8461" marR="8461" marT="8461" marB="0"/>
                </a:tc>
              </a:tr>
              <a:tr h="208150">
                <a:tc>
                  <a:txBody>
                    <a:bodyPr/>
                    <a:lstStyle/>
                    <a:p>
                      <a:pPr algn="l" fontAlgn="b"/>
                      <a:r>
                        <a:rPr lang="en-US" sz="1200" u="none" strike="noStrike" dirty="0">
                          <a:solidFill>
                            <a:srgbClr val="00CC00"/>
                          </a:solidFill>
                          <a:effectLst/>
                        </a:rPr>
                        <a:t>11-16/1163</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Concluding OFDMA M-BA transmission</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Zhou Lan</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MU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endParaRPr lang="en-US" sz="1200" b="0" i="0" u="none" strike="noStrike" dirty="0">
                        <a:solidFill>
                          <a:srgbClr val="00CC00"/>
                        </a:solidFill>
                        <a:effectLst/>
                        <a:latin typeface="Calibri" panose="020F0502020204030204" pitchFamily="34" charset="0"/>
                      </a:endParaRPr>
                    </a:p>
                  </a:txBody>
                  <a:tcPr marL="8461" marR="8461" marT="8461" marB="0"/>
                </a:tc>
              </a:tr>
              <a:tr h="208150">
                <a:tc>
                  <a:txBody>
                    <a:bodyPr/>
                    <a:lstStyle/>
                    <a:p>
                      <a:pPr algn="l" fontAlgn="b"/>
                      <a:r>
                        <a:rPr lang="en-US" sz="1200" u="none" strike="noStrike" dirty="0">
                          <a:solidFill>
                            <a:srgbClr val="00CC00"/>
                          </a:solidFill>
                          <a:effectLst/>
                        </a:rPr>
                        <a:t>11-16/1177</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comment-resolution-TXOP-truncation</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Young-Hoon </a:t>
                      </a:r>
                      <a:r>
                        <a:rPr lang="en-US" sz="1200" u="none" strike="noStrike" dirty="0" err="1">
                          <a:solidFill>
                            <a:srgbClr val="00CC00"/>
                          </a:solidFill>
                          <a:effectLst/>
                        </a:rPr>
                        <a:t>Kown</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t"/>
                      <a:r>
                        <a:rPr lang="en-US" sz="1200" u="none" strike="noStrike" dirty="0">
                          <a:solidFill>
                            <a:srgbClr val="00CC00"/>
                          </a:solidFill>
                          <a:effectLst/>
                        </a:rPr>
                        <a:t>MU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endParaRPr lang="en-US" sz="1200" b="0" i="0" u="none" strike="noStrike" dirty="0">
                        <a:solidFill>
                          <a:srgbClr val="00CC00"/>
                        </a:solidFill>
                        <a:effectLst/>
                        <a:latin typeface="Calibri" panose="020F0502020204030204" pitchFamily="34" charset="0"/>
                      </a:endParaRPr>
                    </a:p>
                  </a:txBody>
                  <a:tcPr marL="8461" marR="8461" marT="8461" marB="0"/>
                </a:tc>
              </a:tr>
              <a:tr h="208150">
                <a:tc>
                  <a:txBody>
                    <a:bodyPr/>
                    <a:lstStyle/>
                    <a:p>
                      <a:pPr algn="l" fontAlgn="b"/>
                      <a:r>
                        <a:rPr lang="en-US" sz="1200" u="none" strike="noStrike" dirty="0">
                          <a:solidFill>
                            <a:srgbClr val="00CC00"/>
                          </a:solidFill>
                          <a:effectLst/>
                        </a:rPr>
                        <a:t>11-16/1239</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Trigger </a:t>
                      </a:r>
                      <a:r>
                        <a:rPr lang="en-US" sz="1200" u="none" strike="noStrike" dirty="0" err="1">
                          <a:solidFill>
                            <a:srgbClr val="00CC00"/>
                          </a:solidFill>
                          <a:effectLst/>
                        </a:rPr>
                        <a:t>Frame_MUBAR_part1</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Raja </a:t>
                      </a:r>
                      <a:r>
                        <a:rPr lang="en-US" sz="1200" u="none" strike="noStrike" dirty="0" err="1">
                          <a:solidFill>
                            <a:srgbClr val="00CC00"/>
                          </a:solidFill>
                          <a:effectLst/>
                        </a:rPr>
                        <a:t>Banerjea</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t"/>
                      <a:r>
                        <a:rPr lang="en-US" sz="1200" u="none" strike="noStrike" dirty="0">
                          <a:solidFill>
                            <a:srgbClr val="00CC00"/>
                          </a:solidFill>
                          <a:effectLst/>
                        </a:rPr>
                        <a:t>MU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endParaRPr lang="en-US" sz="1200" b="0" i="0" u="none" strike="noStrike" dirty="0">
                        <a:solidFill>
                          <a:srgbClr val="00CC00"/>
                        </a:solidFill>
                        <a:effectLst/>
                        <a:latin typeface="Calibri" panose="020F0502020204030204" pitchFamily="34" charset="0"/>
                      </a:endParaRPr>
                    </a:p>
                  </a:txBody>
                  <a:tcPr marL="8461" marR="8461" marT="8461" marB="0"/>
                </a:tc>
              </a:tr>
              <a:tr h="208150">
                <a:tc>
                  <a:txBody>
                    <a:bodyPr/>
                    <a:lstStyle/>
                    <a:p>
                      <a:pPr algn="l" fontAlgn="b"/>
                      <a:r>
                        <a:rPr lang="en-US" sz="1200" u="none" strike="noStrike">
                          <a:solidFill>
                            <a:schemeClr val="bg1">
                              <a:lumMod val="65000"/>
                            </a:schemeClr>
                          </a:solidFill>
                          <a:effectLst/>
                        </a:rPr>
                        <a:t>11-16/1241</a:t>
                      </a:r>
                      <a:endParaRPr lang="en-US" sz="1200" b="0" i="0" u="none" strike="noStrike">
                        <a:solidFill>
                          <a:schemeClr val="bg1">
                            <a:lumMod val="65000"/>
                          </a:schemeClr>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chemeClr val="bg1">
                              <a:lumMod val="65000"/>
                            </a:schemeClr>
                          </a:solidFill>
                          <a:effectLst/>
                        </a:rPr>
                        <a:t>Trigger </a:t>
                      </a:r>
                      <a:r>
                        <a:rPr lang="en-US" sz="1200" u="none" strike="noStrike" dirty="0" err="1">
                          <a:solidFill>
                            <a:schemeClr val="bg1">
                              <a:lumMod val="65000"/>
                            </a:schemeClr>
                          </a:solidFill>
                          <a:effectLst/>
                        </a:rPr>
                        <a:t>Frame_MUBAR_part2</a:t>
                      </a:r>
                      <a:endParaRPr lang="en-US" sz="1200" b="0" i="0" u="none" strike="noStrike" dirty="0">
                        <a:solidFill>
                          <a:schemeClr val="bg1">
                            <a:lumMod val="65000"/>
                          </a:schemeClr>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chemeClr val="bg1">
                              <a:lumMod val="65000"/>
                            </a:schemeClr>
                          </a:solidFill>
                          <a:effectLst/>
                        </a:rPr>
                        <a:t>Raja </a:t>
                      </a:r>
                      <a:r>
                        <a:rPr lang="en-US" sz="1200" u="none" strike="noStrike" dirty="0" err="1">
                          <a:solidFill>
                            <a:schemeClr val="bg1">
                              <a:lumMod val="65000"/>
                            </a:schemeClr>
                          </a:solidFill>
                          <a:effectLst/>
                        </a:rPr>
                        <a:t>Banerjea</a:t>
                      </a:r>
                      <a:endParaRPr lang="en-US" sz="1200" b="0" i="0" u="none" strike="noStrike" dirty="0">
                        <a:solidFill>
                          <a:schemeClr val="bg1">
                            <a:lumMod val="65000"/>
                          </a:schemeClr>
                        </a:solidFill>
                        <a:effectLst/>
                        <a:latin typeface="Calibri" panose="020F0502020204030204" pitchFamily="34" charset="0"/>
                      </a:endParaRPr>
                    </a:p>
                  </a:txBody>
                  <a:tcPr marL="8461" marR="8461" marT="8461" marB="0"/>
                </a:tc>
                <a:tc>
                  <a:txBody>
                    <a:bodyPr/>
                    <a:lstStyle/>
                    <a:p>
                      <a:pPr algn="l" fontAlgn="t"/>
                      <a:r>
                        <a:rPr lang="en-US" sz="1200" u="none" strike="noStrike" dirty="0" smtClean="0">
                          <a:solidFill>
                            <a:schemeClr val="bg1">
                              <a:lumMod val="65000"/>
                            </a:schemeClr>
                          </a:solidFill>
                          <a:effectLst/>
                        </a:rPr>
                        <a:t>MAC</a:t>
                      </a:r>
                      <a:endParaRPr lang="en-US" sz="1200" b="0" i="0" u="none" strike="noStrike" dirty="0">
                        <a:solidFill>
                          <a:schemeClr val="bg1">
                            <a:lumMod val="65000"/>
                          </a:schemeClr>
                        </a:solidFill>
                        <a:effectLst/>
                        <a:latin typeface="Calibri" panose="020F0502020204030204" pitchFamily="34" charset="0"/>
                      </a:endParaRPr>
                    </a:p>
                  </a:txBody>
                  <a:tcPr marL="8461" marR="8461" marT="8461" marB="0"/>
                </a:tc>
                <a:tc>
                  <a:txBody>
                    <a:bodyPr/>
                    <a:lstStyle/>
                    <a:p>
                      <a:pPr algn="l" fontAlgn="b"/>
                      <a:endParaRPr lang="en-US" sz="1200" b="0" i="0" u="none" strike="noStrike" dirty="0">
                        <a:solidFill>
                          <a:srgbClr val="000000"/>
                        </a:solidFill>
                        <a:effectLst/>
                        <a:latin typeface="Calibri" panose="020F0502020204030204" pitchFamily="34" charset="0"/>
                      </a:endParaRPr>
                    </a:p>
                  </a:txBody>
                  <a:tcPr marL="8461" marR="8461" marT="8461" marB="0"/>
                </a:tc>
              </a:tr>
              <a:tr h="416299">
                <a:tc>
                  <a:txBody>
                    <a:bodyPr/>
                    <a:lstStyle/>
                    <a:p>
                      <a:pPr algn="l" fontAlgn="b"/>
                      <a:r>
                        <a:rPr lang="en-US" sz="1200" u="none" strike="noStrike" dirty="0">
                          <a:solidFill>
                            <a:srgbClr val="00CC00"/>
                          </a:solidFill>
                          <a:effectLst/>
                        </a:rPr>
                        <a:t>11-16/1199</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t"/>
                      <a:r>
                        <a:rPr lang="en-US" sz="1200" u="none" strike="noStrike" dirty="0">
                          <a:solidFill>
                            <a:srgbClr val="00CC00"/>
                          </a:solidFill>
                          <a:effectLst/>
                        </a:rPr>
                        <a:t>Proposed text changes for DL OFDMA Acknowledge rule for trigger based PPDU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Ming </a:t>
                      </a:r>
                      <a:r>
                        <a:rPr lang="en-US" sz="1200" u="none" strike="noStrike" dirty="0" err="1">
                          <a:solidFill>
                            <a:srgbClr val="00CC00"/>
                          </a:solidFill>
                          <a:effectLst/>
                        </a:rPr>
                        <a:t>Gan</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t"/>
                      <a:r>
                        <a:rPr lang="en-US" sz="1200" u="none" strike="noStrike" dirty="0">
                          <a:solidFill>
                            <a:srgbClr val="00CC00"/>
                          </a:solidFill>
                          <a:effectLst/>
                        </a:rPr>
                        <a:t>MU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endParaRPr lang="en-US" sz="1200" b="0" i="0" u="none" strike="noStrike" dirty="0">
                        <a:solidFill>
                          <a:srgbClr val="006600"/>
                        </a:solidFill>
                        <a:effectLst/>
                        <a:latin typeface="Calibri" panose="020F0502020204030204" pitchFamily="34" charset="0"/>
                      </a:endParaRPr>
                    </a:p>
                  </a:txBody>
                  <a:tcPr marL="8461" marR="8461" marT="8461" marB="0"/>
                </a:tc>
              </a:tr>
              <a:tr h="208150">
                <a:tc>
                  <a:txBody>
                    <a:bodyPr/>
                    <a:lstStyle/>
                    <a:p>
                      <a:pPr algn="l" fontAlgn="b"/>
                      <a:r>
                        <a:rPr lang="en-US" sz="1200" u="none" strike="noStrike" dirty="0">
                          <a:solidFill>
                            <a:srgbClr val="00CC00"/>
                          </a:solidFill>
                          <a:effectLst/>
                        </a:rPr>
                        <a:t>11-16/1222</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Comment Resolution on UL OFDMA Random Access</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err="1">
                          <a:solidFill>
                            <a:srgbClr val="00CC00"/>
                          </a:solidFill>
                          <a:effectLst/>
                        </a:rPr>
                        <a:t>Chittabrata</a:t>
                      </a:r>
                      <a:r>
                        <a:rPr lang="en-US" sz="1200" u="none" strike="noStrike" dirty="0">
                          <a:solidFill>
                            <a:srgbClr val="00CC00"/>
                          </a:solidFill>
                          <a:effectLst/>
                        </a:rPr>
                        <a:t> Ghosh </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t"/>
                      <a:r>
                        <a:rPr lang="en-US" sz="1200" u="none" strike="noStrike" dirty="0">
                          <a:solidFill>
                            <a:srgbClr val="00CC00"/>
                          </a:solidFill>
                          <a:effectLst/>
                        </a:rPr>
                        <a:t>MU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endParaRPr lang="en-US" sz="1200" b="0" i="0" u="none" strike="noStrike" dirty="0">
                        <a:solidFill>
                          <a:srgbClr val="000000"/>
                        </a:solidFill>
                        <a:effectLst/>
                        <a:latin typeface="Calibri" panose="020F0502020204030204" pitchFamily="34" charset="0"/>
                      </a:endParaRPr>
                    </a:p>
                  </a:txBody>
                  <a:tcPr marL="8461" marR="8461" marT="8461" marB="0"/>
                </a:tc>
              </a:tr>
              <a:tr h="208150">
                <a:tc>
                  <a:txBody>
                    <a:bodyPr/>
                    <a:lstStyle/>
                    <a:p>
                      <a:pPr algn="l" fontAlgn="b"/>
                      <a:r>
                        <a:rPr lang="en-US" sz="1200" u="none" strike="noStrike">
                          <a:solidFill>
                            <a:srgbClr val="00CC00"/>
                          </a:solidFill>
                          <a:effectLst/>
                        </a:rPr>
                        <a:t>11-16/1224</a:t>
                      </a:r>
                      <a:endParaRPr lang="en-US" sz="1200" b="0" i="0" u="none" strike="noStrike">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a:solidFill>
                            <a:srgbClr val="00CC00"/>
                          </a:solidFill>
                          <a:effectLst/>
                        </a:rPr>
                        <a:t>Random Access </a:t>
                      </a:r>
                      <a:r>
                        <a:rPr lang="en-US" sz="1200" u="none" strike="noStrike" dirty="0" smtClean="0">
                          <a:solidFill>
                            <a:srgbClr val="00CC00"/>
                          </a:solidFill>
                          <a:effectLst/>
                        </a:rPr>
                        <a:t>Parameter </a:t>
                      </a:r>
                      <a:r>
                        <a:rPr lang="en-US" sz="1200" u="none" strike="noStrike" dirty="0">
                          <a:solidFill>
                            <a:srgbClr val="00CC00"/>
                          </a:solidFill>
                          <a:effectLst/>
                        </a:rPr>
                        <a:t>Set (RAPS) element</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dirty="0" err="1">
                          <a:solidFill>
                            <a:srgbClr val="00CC00"/>
                          </a:solidFill>
                          <a:effectLst/>
                        </a:rPr>
                        <a:t>Chittabrata</a:t>
                      </a:r>
                      <a:r>
                        <a:rPr lang="en-US" sz="1200" u="none" strike="noStrike" dirty="0">
                          <a:solidFill>
                            <a:srgbClr val="00CC00"/>
                          </a:solidFill>
                          <a:effectLst/>
                        </a:rPr>
                        <a:t> Ghosh </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t"/>
                      <a:r>
                        <a:rPr lang="en-US" sz="1200" u="none" strike="noStrike" dirty="0">
                          <a:solidFill>
                            <a:srgbClr val="00CC00"/>
                          </a:solidFill>
                          <a:effectLst/>
                        </a:rPr>
                        <a:t>MU</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endParaRPr lang="en-US" sz="1200" b="0" i="0" u="none" strike="noStrike" dirty="0">
                        <a:solidFill>
                          <a:srgbClr val="000000"/>
                        </a:solidFill>
                        <a:effectLst/>
                        <a:latin typeface="Calibri" panose="020F0502020204030204" pitchFamily="34" charset="0"/>
                      </a:endParaRPr>
                    </a:p>
                  </a:txBody>
                  <a:tcPr marL="8461" marR="8461" marT="8461" marB="0"/>
                </a:tc>
              </a:tr>
              <a:tr h="230187">
                <a:tc>
                  <a:txBody>
                    <a:bodyPr/>
                    <a:lstStyle/>
                    <a:p>
                      <a:pPr algn="l" fontAlgn="b"/>
                      <a:r>
                        <a:rPr lang="en-US" sz="1200" b="0" i="0" u="none" strike="noStrike" dirty="0" smtClean="0">
                          <a:solidFill>
                            <a:srgbClr val="00CC00"/>
                          </a:solidFill>
                          <a:effectLst/>
                          <a:latin typeface="Calibri" panose="020F0502020204030204" pitchFamily="34" charset="0"/>
                        </a:rPr>
                        <a:t>11-16/1183</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dirty="0" smtClean="0">
                          <a:solidFill>
                            <a:srgbClr val="00CC00"/>
                          </a:solidFill>
                        </a:rPr>
                        <a:t>MU RTS CTS data rate comment</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u="none" strike="noStrike" kern="1200" dirty="0" err="1" smtClean="0">
                          <a:solidFill>
                            <a:srgbClr val="00CC00"/>
                          </a:solidFill>
                          <a:effectLst/>
                          <a:latin typeface="+mn-lt"/>
                          <a:ea typeface="+mn-ea"/>
                          <a:cs typeface="+mn-cs"/>
                        </a:rPr>
                        <a:t>Liwen</a:t>
                      </a:r>
                      <a:r>
                        <a:rPr lang="en-US" sz="1200" u="none" strike="noStrike" kern="1200" dirty="0" smtClean="0">
                          <a:solidFill>
                            <a:srgbClr val="00CC00"/>
                          </a:solidFill>
                          <a:effectLst/>
                          <a:latin typeface="+mn-lt"/>
                          <a:ea typeface="+mn-ea"/>
                          <a:cs typeface="+mn-cs"/>
                        </a:rPr>
                        <a:t> Chu</a:t>
                      </a:r>
                      <a:endParaRPr lang="en-US" sz="1200" u="none" strike="noStrike" kern="1200" dirty="0">
                        <a:solidFill>
                          <a:srgbClr val="00CC00"/>
                        </a:solidFill>
                        <a:effectLst/>
                        <a:latin typeface="+mn-lt"/>
                        <a:ea typeface="+mn-ea"/>
                        <a:cs typeface="+mn-cs"/>
                      </a:endParaRPr>
                    </a:p>
                  </a:txBody>
                  <a:tcPr marL="8461" marR="8461" marT="8461" marB="0"/>
                </a:tc>
                <a:tc>
                  <a:txBody>
                    <a:bodyPr/>
                    <a:lstStyle/>
                    <a:p>
                      <a:pPr algn="l" fontAlgn="t"/>
                      <a:r>
                        <a:rPr lang="en-US" sz="1200" u="none" strike="noStrike" kern="1200" dirty="0" smtClean="0">
                          <a:solidFill>
                            <a:srgbClr val="00CC00"/>
                          </a:solidFill>
                          <a:effectLst/>
                          <a:latin typeface="+mn-lt"/>
                          <a:ea typeface="+mn-ea"/>
                          <a:cs typeface="+mn-cs"/>
                        </a:rPr>
                        <a:t>MU</a:t>
                      </a:r>
                      <a:endParaRPr lang="en-US" sz="1200" u="none" strike="noStrike" kern="1200" dirty="0">
                        <a:solidFill>
                          <a:srgbClr val="00CC00"/>
                        </a:solidFill>
                        <a:effectLst/>
                        <a:latin typeface="+mn-lt"/>
                        <a:ea typeface="+mn-ea"/>
                        <a:cs typeface="+mn-cs"/>
                      </a:endParaRPr>
                    </a:p>
                  </a:txBody>
                  <a:tcPr marL="8461" marR="8461" marT="8461" marB="0"/>
                </a:tc>
                <a:tc>
                  <a:txBody>
                    <a:bodyPr/>
                    <a:lstStyle/>
                    <a:p>
                      <a:pPr algn="l" fontAlgn="b"/>
                      <a:endParaRPr lang="en-US" sz="1200" b="0" i="0" u="none" strike="noStrike" dirty="0">
                        <a:solidFill>
                          <a:srgbClr val="000000"/>
                        </a:solidFill>
                        <a:effectLst/>
                        <a:latin typeface="Calibri" panose="020F0502020204030204" pitchFamily="34" charset="0"/>
                      </a:endParaRPr>
                    </a:p>
                  </a:txBody>
                  <a:tcPr marL="8461" marR="8461" marT="8461" marB="0"/>
                </a:tc>
              </a:tr>
              <a:tr h="230187">
                <a:tc>
                  <a:txBody>
                    <a:bodyPr/>
                    <a:lstStyle/>
                    <a:p>
                      <a:pPr algn="l" fontAlgn="b"/>
                      <a:r>
                        <a:rPr lang="en-US" sz="1200" b="0" i="0" u="none" strike="noStrike" dirty="0" smtClean="0">
                          <a:solidFill>
                            <a:srgbClr val="00CC00"/>
                          </a:solidFill>
                          <a:effectLst/>
                          <a:latin typeface="Calibri" panose="020F0502020204030204" pitchFamily="34" charset="0"/>
                        </a:rPr>
                        <a:t>11-16/1173</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dirty="0" smtClean="0">
                          <a:solidFill>
                            <a:srgbClr val="00CC00"/>
                          </a:solidFill>
                        </a:rPr>
                        <a:t>Comment Resolution on Two NAVs - Part II</a:t>
                      </a:r>
                      <a:endParaRPr lang="en-US" sz="1200" b="0" i="0" u="none" strike="noStrike" dirty="0">
                        <a:solidFill>
                          <a:srgbClr val="00CC00"/>
                        </a:solidFill>
                        <a:effectLst/>
                        <a:latin typeface="Calibri" panose="020F0502020204030204" pitchFamily="34" charset="0"/>
                      </a:endParaRPr>
                    </a:p>
                  </a:txBody>
                  <a:tcPr marL="8461" marR="8461" marT="8461" marB="0"/>
                </a:tc>
                <a:tc>
                  <a:txBody>
                    <a:bodyPr/>
                    <a:lstStyle/>
                    <a:p>
                      <a:pPr algn="l" fontAlgn="b"/>
                      <a:r>
                        <a:rPr lang="en-US" sz="1200" dirty="0" smtClean="0">
                          <a:solidFill>
                            <a:srgbClr val="00CC00"/>
                          </a:solidFill>
                        </a:rPr>
                        <a:t>Po-Kai Huang</a:t>
                      </a:r>
                      <a:endParaRPr lang="en-US" sz="1200" u="none" strike="noStrike" kern="1200" dirty="0">
                        <a:solidFill>
                          <a:srgbClr val="00CC00"/>
                        </a:solidFill>
                        <a:effectLst/>
                        <a:latin typeface="+mn-lt"/>
                        <a:ea typeface="+mn-ea"/>
                        <a:cs typeface="+mn-cs"/>
                      </a:endParaRPr>
                    </a:p>
                  </a:txBody>
                  <a:tcPr marL="8461" marR="8461" marT="8461" marB="0"/>
                </a:tc>
                <a:tc>
                  <a:txBody>
                    <a:bodyPr/>
                    <a:lstStyle/>
                    <a:p>
                      <a:pPr algn="l" fontAlgn="t"/>
                      <a:endParaRPr lang="en-US" sz="1200" u="none" strike="noStrike" kern="1200" dirty="0">
                        <a:solidFill>
                          <a:schemeClr val="dk1"/>
                        </a:solidFill>
                        <a:effectLst/>
                        <a:latin typeface="+mn-lt"/>
                        <a:ea typeface="+mn-ea"/>
                        <a:cs typeface="+mn-cs"/>
                      </a:endParaRPr>
                    </a:p>
                  </a:txBody>
                  <a:tcPr marL="8461" marR="8461" marT="8461" marB="0"/>
                </a:tc>
                <a:tc>
                  <a:txBody>
                    <a:bodyPr/>
                    <a:lstStyle/>
                    <a:p>
                      <a:pPr algn="l" fontAlgn="b"/>
                      <a:endParaRPr lang="en-US" sz="1200" b="0" i="0" u="none" strike="noStrike" dirty="0">
                        <a:solidFill>
                          <a:srgbClr val="000000"/>
                        </a:solidFill>
                        <a:effectLst/>
                        <a:latin typeface="Calibri" panose="020F0502020204030204" pitchFamily="34" charset="0"/>
                      </a:endParaRPr>
                    </a:p>
                  </a:txBody>
                  <a:tcPr marL="8461" marR="8461" marT="8461" marB="0"/>
                </a:tc>
              </a:tr>
            </a:tbl>
          </a:graphicData>
        </a:graphic>
      </p:graphicFrame>
      <p:sp>
        <p:nvSpPr>
          <p:cNvPr id="3" name="TextBox 2"/>
          <p:cNvSpPr txBox="1"/>
          <p:nvPr/>
        </p:nvSpPr>
        <p:spPr>
          <a:xfrm>
            <a:off x="533400" y="5562600"/>
            <a:ext cx="1332416" cy="861774"/>
          </a:xfrm>
          <a:prstGeom prst="rect">
            <a:avLst/>
          </a:prstGeom>
          <a:noFill/>
        </p:spPr>
        <p:txBody>
          <a:bodyPr wrap="none" rtlCol="0">
            <a:spAutoFit/>
          </a:bodyPr>
          <a:lstStyle/>
          <a:p>
            <a:r>
              <a:rPr lang="en-US" sz="1800" dirty="0">
                <a:solidFill>
                  <a:srgbClr val="00CC00"/>
                </a:solidFill>
                <a:latin typeface="+mn-lt"/>
                <a:cs typeface="+mn-cs"/>
              </a:rPr>
              <a:t>Presented</a:t>
            </a:r>
          </a:p>
          <a:p>
            <a:r>
              <a:rPr lang="en-US" sz="1600" dirty="0" smtClean="0">
                <a:solidFill>
                  <a:schemeClr val="bg1">
                    <a:lumMod val="50000"/>
                  </a:schemeClr>
                </a:solidFill>
              </a:rPr>
              <a:t>Deferred</a:t>
            </a:r>
          </a:p>
          <a:p>
            <a:r>
              <a:rPr lang="en-US" sz="1600" dirty="0" smtClean="0"/>
              <a:t>Not presented</a:t>
            </a:r>
            <a:endParaRPr lang="en-US" sz="1600" dirty="0"/>
          </a:p>
        </p:txBody>
      </p:sp>
    </p:spTree>
    <p:extLst>
      <p:ext uri="{BB962C8B-B14F-4D97-AF65-F5344CB8AC3E}">
        <p14:creationId xmlns:p14="http://schemas.microsoft.com/office/powerpoint/2010/main" val="14671912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agree to approve resolution of CIDs 55, 1000, 1221, 1915, 2234, 802, 1695, 1222, 182, 971, 2713, 702, 1916, 2233, 223 as proposed in doc 11-16/</a:t>
            </a:r>
            <a:r>
              <a:rPr lang="en-US" dirty="0" err="1" smtClean="0"/>
              <a:t>773r4</a:t>
            </a:r>
            <a:r>
              <a:rPr lang="en-US" dirty="0" smtClean="0"/>
              <a:t>?</a:t>
            </a:r>
          </a:p>
          <a:p>
            <a:endParaRPr lang="en-US" dirty="0"/>
          </a:p>
          <a:p>
            <a:r>
              <a:rPr lang="en-US" dirty="0"/>
              <a:t>Accepted without objection</a:t>
            </a:r>
          </a:p>
        </p:txBody>
      </p:sp>
      <p:sp>
        <p:nvSpPr>
          <p:cNvPr id="3" name="Title 2"/>
          <p:cNvSpPr>
            <a:spLocks noGrp="1"/>
          </p:cNvSpPr>
          <p:nvPr>
            <p:ph type="title"/>
          </p:nvPr>
        </p:nvSpPr>
        <p:spPr/>
        <p:txBody>
          <a:bodyPr/>
          <a:lstStyle/>
          <a:p>
            <a:r>
              <a:rPr lang="en-US" dirty="0" smtClean="0"/>
              <a:t>SP#1</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13</a:t>
            </a:fld>
            <a:endParaRPr lang="en-US"/>
          </a:p>
        </p:txBody>
      </p:sp>
      <p:sp>
        <p:nvSpPr>
          <p:cNvPr id="8" name="TextBox 7"/>
          <p:cNvSpPr txBox="1"/>
          <p:nvPr/>
        </p:nvSpPr>
        <p:spPr>
          <a:xfrm>
            <a:off x="765412" y="4724400"/>
            <a:ext cx="1694503" cy="461665"/>
          </a:xfrm>
          <a:prstGeom prst="rect">
            <a:avLst/>
          </a:prstGeom>
          <a:noFill/>
        </p:spPr>
        <p:txBody>
          <a:bodyPr wrap="none" rtlCol="0">
            <a:spAutoFit/>
          </a:bodyPr>
          <a:lstStyle/>
          <a:p>
            <a:r>
              <a:rPr lang="en-US" sz="2400" dirty="0" smtClean="0"/>
              <a:t>11-16/</a:t>
            </a:r>
            <a:r>
              <a:rPr lang="en-US" sz="2400" dirty="0" err="1" smtClean="0"/>
              <a:t>773r4</a:t>
            </a:r>
            <a:endParaRPr lang="en-US" sz="2400" dirty="0"/>
          </a:p>
        </p:txBody>
      </p:sp>
    </p:spTree>
    <p:extLst>
      <p:ext uri="{BB962C8B-B14F-4D97-AF65-F5344CB8AC3E}">
        <p14:creationId xmlns:p14="http://schemas.microsoft.com/office/powerpoint/2010/main" val="3079854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agree to add the following text after the end of the first paragraph of section </a:t>
            </a:r>
            <a:r>
              <a:rPr lang="en-GB" dirty="0"/>
              <a:t>10.3.2.11.3 </a:t>
            </a:r>
            <a:r>
              <a:rPr lang="en-GB" dirty="0" smtClean="0"/>
              <a:t>of the draft spec:</a:t>
            </a:r>
            <a:endParaRPr lang="en-US" dirty="0" smtClean="0"/>
          </a:p>
          <a:p>
            <a:pPr marL="0" indent="0">
              <a:buNone/>
            </a:pPr>
            <a:r>
              <a:rPr lang="en-US" sz="1600" u="sng" dirty="0" smtClean="0"/>
              <a:t>Specifically</a:t>
            </a:r>
            <a:r>
              <a:rPr lang="en-US" sz="1600" u="sng" dirty="0"/>
              <a:t>, when an AP transmits an immediate acknowledgement </a:t>
            </a:r>
            <a:r>
              <a:rPr lang="en-US" sz="1600" u="sng" dirty="0" smtClean="0"/>
              <a:t>in </a:t>
            </a:r>
            <a:r>
              <a:rPr lang="en-US" sz="1600" u="sng" dirty="0"/>
              <a:t>HE MU PPDU in response to (A-)MPDU sent in HE trigger-based PPDU, the AP should send it within the 20 MHz channel(s) where the pre-HE modulated fields of the HE trigger-based PPDU sent by the STA are located. The immediate acknowledgement </a:t>
            </a:r>
            <a:r>
              <a:rPr lang="en-US" sz="1600" u="sng" dirty="0" smtClean="0"/>
              <a:t>is </a:t>
            </a:r>
            <a:r>
              <a:rPr lang="en-US" sz="1600" u="sng" dirty="0"/>
              <a:t>either  Block </a:t>
            </a:r>
            <a:r>
              <a:rPr lang="en-US" sz="1600" u="sng" dirty="0" err="1"/>
              <a:t>Ack</a:t>
            </a:r>
            <a:r>
              <a:rPr lang="en-US" sz="1600" u="sng" dirty="0"/>
              <a:t> frame (or </a:t>
            </a:r>
            <a:r>
              <a:rPr lang="en-US" sz="1600" u="sng" dirty="0" err="1"/>
              <a:t>Ack</a:t>
            </a:r>
            <a:r>
              <a:rPr lang="en-US" sz="1600" u="sng" dirty="0"/>
              <a:t> frame) or Multi-STA Block </a:t>
            </a:r>
            <a:r>
              <a:rPr lang="en-US" sz="1600" u="sng" dirty="0" err="1"/>
              <a:t>Ack</a:t>
            </a:r>
            <a:r>
              <a:rPr lang="en-US" sz="1600" u="sng" dirty="0"/>
              <a:t> frame.</a:t>
            </a:r>
            <a:endParaRPr lang="en-US" sz="1600" dirty="0"/>
          </a:p>
          <a:p>
            <a:endParaRPr lang="en-US" dirty="0" smtClean="0"/>
          </a:p>
          <a:p>
            <a:r>
              <a:rPr lang="en-US" dirty="0"/>
              <a:t>Accepted without objection</a:t>
            </a:r>
          </a:p>
          <a:p>
            <a:endParaRPr lang="en-US" dirty="0" smtClean="0"/>
          </a:p>
        </p:txBody>
      </p:sp>
      <p:sp>
        <p:nvSpPr>
          <p:cNvPr id="3" name="Title 2"/>
          <p:cNvSpPr>
            <a:spLocks noGrp="1"/>
          </p:cNvSpPr>
          <p:nvPr>
            <p:ph type="title"/>
          </p:nvPr>
        </p:nvSpPr>
        <p:spPr/>
        <p:txBody>
          <a:bodyPr/>
          <a:lstStyle/>
          <a:p>
            <a:r>
              <a:rPr lang="en-US" dirty="0" smtClean="0"/>
              <a:t>SP#2</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14</a:t>
            </a:fld>
            <a:endParaRPr lang="en-US"/>
          </a:p>
        </p:txBody>
      </p:sp>
      <p:sp>
        <p:nvSpPr>
          <p:cNvPr id="7" name="TextBox 6"/>
          <p:cNvSpPr txBox="1"/>
          <p:nvPr/>
        </p:nvSpPr>
        <p:spPr>
          <a:xfrm>
            <a:off x="696913" y="5625054"/>
            <a:ext cx="1836978" cy="461665"/>
          </a:xfrm>
          <a:prstGeom prst="rect">
            <a:avLst/>
          </a:prstGeom>
          <a:noFill/>
        </p:spPr>
        <p:txBody>
          <a:bodyPr wrap="none" rtlCol="0">
            <a:spAutoFit/>
          </a:bodyPr>
          <a:lstStyle/>
          <a:p>
            <a:r>
              <a:rPr lang="en-US" sz="2400" dirty="0" smtClean="0"/>
              <a:t>11-16/</a:t>
            </a:r>
            <a:r>
              <a:rPr lang="en-US" sz="2400" dirty="0" err="1" smtClean="0"/>
              <a:t>1199</a:t>
            </a:r>
            <a:r>
              <a:rPr lang="en-US" sz="2400" dirty="0" err="1" smtClean="0">
                <a:solidFill>
                  <a:srgbClr val="FF0000"/>
                </a:solidFill>
              </a:rPr>
              <a:t>r3</a:t>
            </a:r>
            <a:endParaRPr lang="en-US" sz="2400" dirty="0">
              <a:solidFill>
                <a:srgbClr val="FF0000"/>
              </a:solidFill>
            </a:endParaRPr>
          </a:p>
        </p:txBody>
      </p:sp>
    </p:spTree>
    <p:extLst>
      <p:ext uri="{BB962C8B-B14F-4D97-AF65-F5344CB8AC3E}">
        <p14:creationId xmlns:p14="http://schemas.microsoft.com/office/powerpoint/2010/main" val="3998004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agree to approve resolution of CIDs 787 and 2471 as proposed in doc 11-16/</a:t>
            </a:r>
            <a:r>
              <a:rPr lang="en-US" dirty="0" err="1" smtClean="0"/>
              <a:t>1158r2</a:t>
            </a:r>
            <a:r>
              <a:rPr lang="en-US" dirty="0" smtClean="0"/>
              <a:t>?</a:t>
            </a:r>
          </a:p>
          <a:p>
            <a:endParaRPr lang="en-US" dirty="0" smtClean="0"/>
          </a:p>
          <a:p>
            <a:r>
              <a:rPr lang="en-US" dirty="0" smtClean="0"/>
              <a:t>Accepted without objection</a:t>
            </a:r>
            <a:endParaRPr lang="en-US" dirty="0"/>
          </a:p>
        </p:txBody>
      </p:sp>
      <p:sp>
        <p:nvSpPr>
          <p:cNvPr id="3" name="Title 2"/>
          <p:cNvSpPr>
            <a:spLocks noGrp="1"/>
          </p:cNvSpPr>
          <p:nvPr>
            <p:ph type="title"/>
          </p:nvPr>
        </p:nvSpPr>
        <p:spPr/>
        <p:txBody>
          <a:bodyPr/>
          <a:lstStyle/>
          <a:p>
            <a:r>
              <a:rPr lang="en-US" dirty="0" smtClean="0"/>
              <a:t>SP#3</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15</a:t>
            </a:fld>
            <a:endParaRPr lang="en-US"/>
          </a:p>
        </p:txBody>
      </p:sp>
      <p:sp>
        <p:nvSpPr>
          <p:cNvPr id="8" name="TextBox 7"/>
          <p:cNvSpPr txBox="1"/>
          <p:nvPr/>
        </p:nvSpPr>
        <p:spPr>
          <a:xfrm>
            <a:off x="765412" y="4724400"/>
            <a:ext cx="1836978" cy="461665"/>
          </a:xfrm>
          <a:prstGeom prst="rect">
            <a:avLst/>
          </a:prstGeom>
          <a:noFill/>
        </p:spPr>
        <p:txBody>
          <a:bodyPr wrap="none" rtlCol="0">
            <a:spAutoFit/>
          </a:bodyPr>
          <a:lstStyle/>
          <a:p>
            <a:r>
              <a:rPr lang="en-US" sz="2400" dirty="0" smtClean="0"/>
              <a:t>11-16/</a:t>
            </a:r>
            <a:r>
              <a:rPr lang="en-US" sz="2400" dirty="0" err="1" smtClean="0"/>
              <a:t>1158r2</a:t>
            </a:r>
            <a:endParaRPr lang="en-US" sz="2400" dirty="0"/>
          </a:p>
        </p:txBody>
      </p:sp>
    </p:spTree>
    <p:extLst>
      <p:ext uri="{BB962C8B-B14F-4D97-AF65-F5344CB8AC3E}">
        <p14:creationId xmlns:p14="http://schemas.microsoft.com/office/powerpoint/2010/main" val="1487574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agree to approve resolution of CIDs 49, 601, 442, 2385, 51, 602, 1198, 2684, 181, 440 and 2291 as proposed in doc 11-16/</a:t>
            </a:r>
            <a:r>
              <a:rPr lang="en-US" dirty="0" err="1" smtClean="0"/>
              <a:t>1162r1</a:t>
            </a:r>
            <a:r>
              <a:rPr lang="en-US" dirty="0" smtClean="0"/>
              <a:t>?</a:t>
            </a:r>
          </a:p>
          <a:p>
            <a:endParaRPr lang="en-US" dirty="0"/>
          </a:p>
          <a:p>
            <a:r>
              <a:rPr lang="en-US" dirty="0"/>
              <a:t>Accepted without objection</a:t>
            </a:r>
          </a:p>
          <a:p>
            <a:endParaRPr lang="en-US" dirty="0" smtClean="0"/>
          </a:p>
          <a:p>
            <a:endParaRPr lang="en-US" dirty="0" smtClean="0"/>
          </a:p>
        </p:txBody>
      </p:sp>
      <p:sp>
        <p:nvSpPr>
          <p:cNvPr id="3" name="Title 2"/>
          <p:cNvSpPr>
            <a:spLocks noGrp="1"/>
          </p:cNvSpPr>
          <p:nvPr>
            <p:ph type="title"/>
          </p:nvPr>
        </p:nvSpPr>
        <p:spPr/>
        <p:txBody>
          <a:bodyPr/>
          <a:lstStyle/>
          <a:p>
            <a:r>
              <a:rPr lang="en-US" dirty="0" smtClean="0"/>
              <a:t>SP#4</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dirty="0" err="1" smtClean="0"/>
              <a:t>TGax</a:t>
            </a:r>
            <a:r>
              <a:rPr lang="en-US" dirty="0" smtClean="0"/>
              <a:t>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16</a:t>
            </a:fld>
            <a:endParaRPr lang="en-US"/>
          </a:p>
        </p:txBody>
      </p:sp>
      <p:sp>
        <p:nvSpPr>
          <p:cNvPr id="8" name="TextBox 7"/>
          <p:cNvSpPr txBox="1"/>
          <p:nvPr/>
        </p:nvSpPr>
        <p:spPr>
          <a:xfrm>
            <a:off x="765412" y="4724400"/>
            <a:ext cx="1836978" cy="461665"/>
          </a:xfrm>
          <a:prstGeom prst="rect">
            <a:avLst/>
          </a:prstGeom>
          <a:noFill/>
        </p:spPr>
        <p:txBody>
          <a:bodyPr wrap="none" rtlCol="0">
            <a:spAutoFit/>
          </a:bodyPr>
          <a:lstStyle/>
          <a:p>
            <a:r>
              <a:rPr lang="en-US" sz="2400" dirty="0" smtClean="0"/>
              <a:t>11-16/</a:t>
            </a:r>
            <a:r>
              <a:rPr lang="en-US" sz="2400" dirty="0" err="1" smtClean="0"/>
              <a:t>1162r1</a:t>
            </a:r>
            <a:endParaRPr lang="en-US" sz="2400" dirty="0"/>
          </a:p>
        </p:txBody>
      </p:sp>
    </p:spTree>
    <p:extLst>
      <p:ext uri="{BB962C8B-B14F-4D97-AF65-F5344CB8AC3E}">
        <p14:creationId xmlns:p14="http://schemas.microsoft.com/office/powerpoint/2010/main" val="3822929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SP#5</a:t>
            </a:r>
            <a:endParaRPr lang="zh-CN" altLang="en-US" dirty="0"/>
          </a:p>
        </p:txBody>
      </p:sp>
      <p:sp>
        <p:nvSpPr>
          <p:cNvPr id="3" name="内容占位符 2"/>
          <p:cNvSpPr>
            <a:spLocks noGrp="1"/>
          </p:cNvSpPr>
          <p:nvPr>
            <p:ph idx="1"/>
          </p:nvPr>
        </p:nvSpPr>
        <p:spPr>
          <a:xfrm>
            <a:off x="685800" y="1600200"/>
            <a:ext cx="7772400" cy="4114800"/>
          </a:xfrm>
        </p:spPr>
        <p:txBody>
          <a:bodyPr/>
          <a:lstStyle/>
          <a:p>
            <a:r>
              <a:rPr lang="en-US" altLang="zh-CN" dirty="0" smtClean="0"/>
              <a:t>Do you support </a:t>
            </a:r>
            <a:r>
              <a:rPr lang="en-US" altLang="zh-CN" dirty="0" smtClean="0"/>
              <a:t>adding </a:t>
            </a:r>
            <a:r>
              <a:rPr lang="en-US" altLang="zh-CN" dirty="0"/>
              <a:t>the </a:t>
            </a:r>
            <a:r>
              <a:rPr lang="en-US" altLang="zh-CN" dirty="0"/>
              <a:t>following paragraph </a:t>
            </a:r>
            <a:r>
              <a:rPr lang="en-US" altLang="zh-CN" dirty="0"/>
              <a:t>after the first paragraph of  section 25.4.1</a:t>
            </a:r>
            <a:endParaRPr lang="en-US" dirty="0"/>
          </a:p>
          <a:p>
            <a:pPr marL="457200" lvl="1" indent="0">
              <a:buNone/>
            </a:pPr>
            <a:endParaRPr lang="en-US" altLang="zh-CN" dirty="0"/>
          </a:p>
          <a:p>
            <a:pPr marL="457200" lvl="1" indent="0" algn="just">
              <a:buNone/>
            </a:pPr>
            <a:r>
              <a:rPr lang="en-US" u="sng" dirty="0" smtClean="0"/>
              <a:t>A</a:t>
            </a:r>
            <a:r>
              <a:rPr lang="en-US" u="sng" dirty="0"/>
              <a:t> HE AP should only transmit group </a:t>
            </a:r>
            <a:r>
              <a:rPr lang="en-US" u="sng" dirty="0" smtClean="0"/>
              <a:t>addressed </a:t>
            </a:r>
            <a:r>
              <a:rPr lang="en-US" u="sng" dirty="0"/>
              <a:t>M-BA in the DL MU PPDU to HE </a:t>
            </a:r>
            <a:r>
              <a:rPr lang="en-US" u="sng" dirty="0" smtClean="0"/>
              <a:t>non </a:t>
            </a:r>
            <a:r>
              <a:rPr lang="en-US" u="sng" dirty="0"/>
              <a:t>AP STA </a:t>
            </a:r>
            <a:r>
              <a:rPr lang="en-US" i="1" u="sng" dirty="0"/>
              <a:t>n</a:t>
            </a:r>
            <a:r>
              <a:rPr lang="en-US" u="sng" dirty="0"/>
              <a:t> on the (broadcast RU) RU (26/52/106/242/484/996) that includes the RU used for receiving the immediate preceding HE Trigger Based PPDU from STA </a:t>
            </a:r>
            <a:r>
              <a:rPr lang="en-US" i="1" u="sng" dirty="0" smtClean="0"/>
              <a:t>n</a:t>
            </a:r>
            <a:r>
              <a:rPr lang="en-US" u="sng" dirty="0" smtClean="0"/>
              <a:t>. </a:t>
            </a:r>
            <a:r>
              <a:rPr lang="en-US" u="sng" dirty="0"/>
              <a:t>There shall be no more than one M-BA that is addressed to multiple recipients carried in a broadcast RU of the DL MU PPDU.</a:t>
            </a:r>
            <a:endParaRPr lang="en-US" altLang="zh-CN" u="sng" dirty="0" smtClean="0"/>
          </a:p>
          <a:p>
            <a:pPr marL="0" indent="0">
              <a:buNone/>
            </a:pPr>
            <a:endParaRPr lang="en-US" altLang="zh-CN" dirty="0" smtClean="0"/>
          </a:p>
          <a:p>
            <a:r>
              <a:rPr lang="en-US" dirty="0"/>
              <a:t>Accepted without objection</a:t>
            </a:r>
          </a:p>
          <a:p>
            <a:pPr marL="0" indent="0">
              <a:buNone/>
            </a:pPr>
            <a:endParaRPr lang="zh-CN" altLang="en-US" dirty="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17</a:t>
            </a:fld>
            <a:endParaRPr lang="en-US"/>
          </a:p>
        </p:txBody>
      </p:sp>
      <p:sp>
        <p:nvSpPr>
          <p:cNvPr id="8" name="Rectangle 5"/>
          <p:cNvSpPr>
            <a:spLocks noGrp="1" noChangeArrowheads="1"/>
          </p:cNvSpPr>
          <p:nvPr>
            <p:ph type="ftr" sz="quarter" idx="11"/>
          </p:nvPr>
        </p:nvSpPr>
        <p:spPr>
          <a:xfrm>
            <a:off x="7051529" y="6475413"/>
            <a:ext cx="1492396" cy="184666"/>
          </a:xfrm>
          <a:ln/>
        </p:spPr>
        <p:txBody>
          <a:bodyPr/>
          <a:lstStyle>
            <a:lvl1pPr>
              <a:defRPr>
                <a:solidFill>
                  <a:schemeClr val="tx1"/>
                </a:solidFill>
              </a:defRPr>
            </a:lvl1pPr>
          </a:lstStyle>
          <a:p>
            <a:pPr>
              <a:defRPr/>
            </a:pPr>
            <a:r>
              <a:rPr lang="en-US" dirty="0" err="1"/>
              <a:t>TGax</a:t>
            </a:r>
            <a:r>
              <a:rPr lang="en-US" dirty="0"/>
              <a:t> MU ad-hoc group</a:t>
            </a:r>
            <a:endParaRPr lang="en-US" dirty="0"/>
          </a:p>
        </p:txBody>
      </p:sp>
      <p:sp>
        <p:nvSpPr>
          <p:cNvPr id="6" name="TextBox 5"/>
          <p:cNvSpPr txBox="1"/>
          <p:nvPr/>
        </p:nvSpPr>
        <p:spPr>
          <a:xfrm>
            <a:off x="6735380" y="5715000"/>
            <a:ext cx="1580497" cy="461665"/>
          </a:xfrm>
          <a:prstGeom prst="rect">
            <a:avLst/>
          </a:prstGeom>
          <a:noFill/>
        </p:spPr>
        <p:txBody>
          <a:bodyPr wrap="none" rtlCol="0">
            <a:spAutoFit/>
          </a:bodyPr>
          <a:lstStyle/>
          <a:p>
            <a:r>
              <a:rPr lang="en-US" sz="2400" dirty="0" smtClean="0"/>
              <a:t>11-16/1163</a:t>
            </a:r>
            <a:endParaRPr lang="en-US" sz="2400" dirty="0"/>
          </a:p>
        </p:txBody>
      </p:sp>
    </p:spTree>
    <p:extLst>
      <p:ext uri="{BB962C8B-B14F-4D97-AF65-F5344CB8AC3E}">
        <p14:creationId xmlns:p14="http://schemas.microsoft.com/office/powerpoint/2010/main" val="32103604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agree to approve resolution of CIDs 787 and 2471 as proposed in doc 11-16/</a:t>
            </a:r>
            <a:r>
              <a:rPr lang="en-US" dirty="0" err="1"/>
              <a:t>1158r1</a:t>
            </a:r>
            <a:r>
              <a:rPr lang="en-US" dirty="0" smtClean="0"/>
              <a:t>?</a:t>
            </a:r>
          </a:p>
          <a:p>
            <a:endParaRPr lang="en-US" dirty="0" smtClean="0"/>
          </a:p>
          <a:p>
            <a:r>
              <a:rPr lang="en-US" dirty="0" smtClean="0"/>
              <a:t>Accepted without objection</a:t>
            </a:r>
            <a:endParaRPr lang="en-US" dirty="0"/>
          </a:p>
        </p:txBody>
      </p:sp>
      <p:sp>
        <p:nvSpPr>
          <p:cNvPr id="3" name="Title 2"/>
          <p:cNvSpPr>
            <a:spLocks noGrp="1"/>
          </p:cNvSpPr>
          <p:nvPr>
            <p:ph type="title"/>
          </p:nvPr>
        </p:nvSpPr>
        <p:spPr/>
        <p:txBody>
          <a:bodyPr/>
          <a:lstStyle/>
          <a:p>
            <a:r>
              <a:rPr lang="en-US" dirty="0" smtClean="0"/>
              <a:t>SP#6</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18</a:t>
            </a:fld>
            <a:endParaRPr lang="en-US"/>
          </a:p>
        </p:txBody>
      </p:sp>
      <p:sp>
        <p:nvSpPr>
          <p:cNvPr id="8" name="TextBox 7"/>
          <p:cNvSpPr txBox="1"/>
          <p:nvPr/>
        </p:nvSpPr>
        <p:spPr>
          <a:xfrm>
            <a:off x="765412" y="4724400"/>
            <a:ext cx="1836978" cy="461665"/>
          </a:xfrm>
          <a:prstGeom prst="rect">
            <a:avLst/>
          </a:prstGeom>
          <a:noFill/>
        </p:spPr>
        <p:txBody>
          <a:bodyPr wrap="none" rtlCol="0">
            <a:spAutoFit/>
          </a:bodyPr>
          <a:lstStyle/>
          <a:p>
            <a:r>
              <a:rPr lang="en-US" sz="2400" dirty="0" smtClean="0"/>
              <a:t>11-16/</a:t>
            </a:r>
            <a:r>
              <a:rPr lang="en-US" sz="2400" dirty="0" err="1"/>
              <a:t>1158r1</a:t>
            </a:r>
            <a:endParaRPr lang="en-US" sz="2400" dirty="0"/>
          </a:p>
        </p:txBody>
      </p:sp>
    </p:spTree>
    <p:extLst>
      <p:ext uri="{BB962C8B-B14F-4D97-AF65-F5344CB8AC3E}">
        <p14:creationId xmlns:p14="http://schemas.microsoft.com/office/powerpoint/2010/main" val="2337405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agree to approve resolution of CIDs </a:t>
            </a:r>
            <a:r>
              <a:rPr lang="en-GB" dirty="0"/>
              <a:t>18, 204, 626, 673, 737, 738, 810, 1440, 1660, 2193, 2283, 2447, 2613, </a:t>
            </a:r>
            <a:r>
              <a:rPr lang="en-GB" dirty="0" smtClean="0"/>
              <a:t>2614</a:t>
            </a:r>
            <a:r>
              <a:rPr lang="en-GB" dirty="0"/>
              <a:t> </a:t>
            </a:r>
            <a:r>
              <a:rPr lang="en-GB" dirty="0" smtClean="0"/>
              <a:t>and 992 </a:t>
            </a:r>
            <a:r>
              <a:rPr lang="en-US" dirty="0" smtClean="0"/>
              <a:t>as proposed in doc 11-16/</a:t>
            </a:r>
            <a:r>
              <a:rPr lang="en-US" dirty="0" err="1" smtClean="0"/>
              <a:t>1177r2</a:t>
            </a:r>
            <a:r>
              <a:rPr lang="en-US" dirty="0" smtClean="0"/>
              <a:t>?</a:t>
            </a:r>
          </a:p>
          <a:p>
            <a:endParaRPr lang="en-US" dirty="0"/>
          </a:p>
          <a:p>
            <a:r>
              <a:rPr lang="en-US" dirty="0"/>
              <a:t>Accepted without objection</a:t>
            </a:r>
          </a:p>
          <a:p>
            <a:pPr marL="0" indent="0">
              <a:buNone/>
            </a:pPr>
            <a:endParaRPr lang="en-US" dirty="0" smtClean="0"/>
          </a:p>
          <a:p>
            <a:endParaRPr lang="en-US" dirty="0" smtClean="0"/>
          </a:p>
        </p:txBody>
      </p:sp>
      <p:sp>
        <p:nvSpPr>
          <p:cNvPr id="3" name="Title 2"/>
          <p:cNvSpPr>
            <a:spLocks noGrp="1"/>
          </p:cNvSpPr>
          <p:nvPr>
            <p:ph type="title"/>
          </p:nvPr>
        </p:nvSpPr>
        <p:spPr/>
        <p:txBody>
          <a:bodyPr/>
          <a:lstStyle/>
          <a:p>
            <a:r>
              <a:rPr lang="en-US" dirty="0" smtClean="0"/>
              <a:t>SP#7</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19</a:t>
            </a:fld>
            <a:endParaRPr lang="en-US"/>
          </a:p>
        </p:txBody>
      </p:sp>
      <p:sp>
        <p:nvSpPr>
          <p:cNvPr id="8" name="TextBox 7"/>
          <p:cNvSpPr txBox="1"/>
          <p:nvPr/>
        </p:nvSpPr>
        <p:spPr>
          <a:xfrm>
            <a:off x="765412" y="4724400"/>
            <a:ext cx="1836978" cy="461665"/>
          </a:xfrm>
          <a:prstGeom prst="rect">
            <a:avLst/>
          </a:prstGeom>
          <a:noFill/>
        </p:spPr>
        <p:txBody>
          <a:bodyPr wrap="none" rtlCol="0">
            <a:spAutoFit/>
          </a:bodyPr>
          <a:lstStyle/>
          <a:p>
            <a:r>
              <a:rPr lang="en-US" sz="2400" dirty="0" smtClean="0"/>
              <a:t>11-16/</a:t>
            </a:r>
            <a:r>
              <a:rPr lang="en-US" sz="2400" dirty="0" err="1" smtClean="0"/>
              <a:t>1177r2</a:t>
            </a:r>
            <a:endParaRPr lang="en-US" sz="2400" dirty="0"/>
          </a:p>
        </p:txBody>
      </p:sp>
    </p:spTree>
    <p:extLst>
      <p:ext uri="{BB962C8B-B14F-4D97-AF65-F5344CB8AC3E}">
        <p14:creationId xmlns:p14="http://schemas.microsoft.com/office/powerpoint/2010/main" val="4153447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September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rPr>
              <a:t>IEEE 802.11 </a:t>
            </a:r>
            <a:r>
              <a:rPr lang="en-US" altLang="en-US" dirty="0" err="1" smtClean="0">
                <a:solidFill>
                  <a:srgbClr val="0000FF"/>
                </a:solidFill>
              </a:rPr>
              <a:t>TGax</a:t>
            </a:r>
            <a:r>
              <a:rPr lang="en-US" altLang="en-US" dirty="0" smtClean="0">
                <a:solidFill>
                  <a:srgbClr val="0000FF"/>
                </a:solidFill>
              </a:rPr>
              <a:t/>
            </a:r>
            <a:br>
              <a:rPr lang="en-US" altLang="en-US" dirty="0" smtClean="0">
                <a:solidFill>
                  <a:srgbClr val="0000FF"/>
                </a:solidFill>
              </a:rPr>
            </a:br>
            <a:r>
              <a:rPr lang="en-US" altLang="en-US" dirty="0" smtClean="0">
                <a:solidFill>
                  <a:srgbClr val="0000FF"/>
                </a:solidFill>
              </a:rPr>
              <a:t>High Efficiency WLAN</a:t>
            </a:r>
            <a:br>
              <a:rPr lang="en-US" altLang="en-US" dirty="0" smtClean="0">
                <a:solidFill>
                  <a:srgbClr val="0000FF"/>
                </a:solidFill>
              </a:rPr>
            </a:br>
            <a:r>
              <a:rPr lang="en-US" altLang="en-US" dirty="0" smtClean="0">
                <a:solidFill>
                  <a:srgbClr val="0000FF"/>
                </a:solidFill>
              </a:rPr>
              <a:t>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p>
          <a:p>
            <a:pPr algn="ctr">
              <a:lnSpc>
                <a:spcPct val="90000"/>
              </a:lnSpc>
              <a:buFontTx/>
              <a:buNone/>
            </a:pPr>
            <a:r>
              <a:rPr lang="en-US" altLang="en-US" sz="2000" dirty="0" smtClean="0"/>
              <a:t>Co-Chairs: </a:t>
            </a:r>
          </a:p>
          <a:p>
            <a:pPr algn="ctr">
              <a:lnSpc>
                <a:spcPct val="90000"/>
              </a:lnSpc>
              <a:buNone/>
            </a:pPr>
            <a:r>
              <a:rPr lang="en-US" altLang="en-US" sz="2000" dirty="0"/>
              <a:t>Kaushik Josiam (Samsung)</a:t>
            </a:r>
          </a:p>
          <a:p>
            <a:pPr algn="ctr">
              <a:lnSpc>
                <a:spcPct val="90000"/>
              </a:lnSpc>
              <a:buNone/>
            </a:pPr>
            <a:r>
              <a:rPr lang="en-US" altLang="en-US" sz="2000" dirty="0" err="1" smtClean="0"/>
              <a:t>Sigurd</a:t>
            </a:r>
            <a:r>
              <a:rPr lang="en-US" altLang="en-US" sz="2000" dirty="0" smtClean="0"/>
              <a:t> </a:t>
            </a:r>
            <a:r>
              <a:rPr lang="en-US" altLang="en-US" sz="2000" dirty="0"/>
              <a:t>Schelstraete (</a:t>
            </a:r>
            <a:r>
              <a:rPr lang="en-US" altLang="en-US" sz="2000" dirty="0" err="1"/>
              <a:t>Quantenna</a:t>
            </a:r>
            <a:r>
              <a:rPr lang="en-US" altLang="en-US" sz="2000" dirty="0" smtClean="0"/>
              <a:t>)</a:t>
            </a:r>
          </a:p>
          <a:p>
            <a:pPr algn="ctr">
              <a:lnSpc>
                <a:spcPct val="90000"/>
              </a:lnSpc>
              <a:buNone/>
            </a:pPr>
            <a:r>
              <a:rPr lang="en-US" altLang="en-US" sz="2000" dirty="0" err="1" smtClean="0"/>
              <a:t>Kiseon</a:t>
            </a:r>
            <a:r>
              <a:rPr lang="en-US" altLang="en-US" sz="2000" dirty="0" smtClean="0"/>
              <a:t> </a:t>
            </a:r>
            <a:r>
              <a:rPr lang="en-US" altLang="en-US" sz="2000" dirty="0"/>
              <a:t>Ryu (LG Electronics</a:t>
            </a:r>
            <a:r>
              <a:rPr lang="en-US" altLang="en-US" sz="2000" dirty="0" smtClean="0"/>
              <a:t>)</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extLst>
      <p:ext uri="{BB962C8B-B14F-4D97-AF65-F5344CB8AC3E}">
        <p14:creationId xmlns:p14="http://schemas.microsoft.com/office/powerpoint/2010/main" val="38092240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agree to approve resolution of CIDs </a:t>
            </a:r>
            <a:r>
              <a:rPr lang="en-GB" dirty="0"/>
              <a:t>5</a:t>
            </a:r>
            <a:r>
              <a:rPr lang="en-GB" dirty="0" smtClean="0"/>
              <a:t>, 108, 512, 566, 567, 615, 665, 973, 1308, 1815, 2220, 2252, 2423, 2585 and 2586 </a:t>
            </a:r>
            <a:r>
              <a:rPr lang="en-US" dirty="0" smtClean="0"/>
              <a:t>as proposed in doc 11-16/</a:t>
            </a:r>
            <a:r>
              <a:rPr lang="en-US" dirty="0" err="1" smtClean="0"/>
              <a:t>1239r1</a:t>
            </a:r>
            <a:r>
              <a:rPr lang="en-US" dirty="0" smtClean="0"/>
              <a:t>?</a:t>
            </a:r>
          </a:p>
          <a:p>
            <a:endParaRPr lang="en-US" dirty="0"/>
          </a:p>
          <a:p>
            <a:r>
              <a:rPr lang="en-US" dirty="0"/>
              <a:t>Accepted without objection</a:t>
            </a:r>
          </a:p>
          <a:p>
            <a:pPr marL="0" indent="0">
              <a:buNone/>
            </a:pPr>
            <a:endParaRPr lang="en-US" dirty="0" smtClean="0"/>
          </a:p>
          <a:p>
            <a:endParaRPr lang="en-US" dirty="0" smtClean="0"/>
          </a:p>
        </p:txBody>
      </p:sp>
      <p:sp>
        <p:nvSpPr>
          <p:cNvPr id="3" name="Title 2"/>
          <p:cNvSpPr>
            <a:spLocks noGrp="1"/>
          </p:cNvSpPr>
          <p:nvPr>
            <p:ph type="title"/>
          </p:nvPr>
        </p:nvSpPr>
        <p:spPr/>
        <p:txBody>
          <a:bodyPr/>
          <a:lstStyle/>
          <a:p>
            <a:r>
              <a:rPr lang="en-US" dirty="0" smtClean="0"/>
              <a:t>SP#8</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20</a:t>
            </a:fld>
            <a:endParaRPr lang="en-US"/>
          </a:p>
        </p:txBody>
      </p:sp>
      <p:sp>
        <p:nvSpPr>
          <p:cNvPr id="8" name="TextBox 7"/>
          <p:cNvSpPr txBox="1"/>
          <p:nvPr/>
        </p:nvSpPr>
        <p:spPr>
          <a:xfrm>
            <a:off x="765412" y="4724400"/>
            <a:ext cx="1848391" cy="461665"/>
          </a:xfrm>
          <a:prstGeom prst="rect">
            <a:avLst/>
          </a:prstGeom>
          <a:noFill/>
        </p:spPr>
        <p:txBody>
          <a:bodyPr wrap="none" rtlCol="0">
            <a:spAutoFit/>
          </a:bodyPr>
          <a:lstStyle/>
          <a:p>
            <a:r>
              <a:rPr lang="en-US" sz="2400" dirty="0" smtClean="0"/>
              <a:t>11-16/</a:t>
            </a:r>
            <a:r>
              <a:rPr lang="en-US" sz="2400" dirty="0" err="1" smtClean="0"/>
              <a:t>1239r1</a:t>
            </a:r>
            <a:endParaRPr lang="en-US" sz="2400" dirty="0"/>
          </a:p>
        </p:txBody>
      </p:sp>
    </p:spTree>
    <p:extLst>
      <p:ext uri="{BB962C8B-B14F-4D97-AF65-F5344CB8AC3E}">
        <p14:creationId xmlns:p14="http://schemas.microsoft.com/office/powerpoint/2010/main" val="3321075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agree to approve resolution of CIDs </a:t>
            </a:r>
            <a:r>
              <a:rPr lang="en-GB" dirty="0"/>
              <a:t>863, 219, 411, 2380, 2609, 671, 2115, </a:t>
            </a:r>
            <a:r>
              <a:rPr lang="en-GB" dirty="0" smtClean="0"/>
              <a:t>986 </a:t>
            </a:r>
            <a:r>
              <a:rPr lang="en-GB" dirty="0"/>
              <a:t>and </a:t>
            </a:r>
            <a:r>
              <a:rPr lang="en-GB" dirty="0" smtClean="0"/>
              <a:t>734 </a:t>
            </a:r>
            <a:r>
              <a:rPr lang="en-US" dirty="0" smtClean="0"/>
              <a:t>as proposed in doc 11-16/</a:t>
            </a:r>
            <a:r>
              <a:rPr lang="en-US" dirty="0" err="1" smtClean="0"/>
              <a:t>1183r3</a:t>
            </a:r>
            <a:r>
              <a:rPr lang="en-US" dirty="0" smtClean="0"/>
              <a:t>?</a:t>
            </a:r>
          </a:p>
          <a:p>
            <a:endParaRPr lang="en-US" dirty="0"/>
          </a:p>
          <a:p>
            <a:r>
              <a:rPr lang="en-US" dirty="0"/>
              <a:t>Accepted without objection</a:t>
            </a:r>
          </a:p>
          <a:p>
            <a:endParaRPr lang="en-US" dirty="0" smtClean="0"/>
          </a:p>
          <a:p>
            <a:endParaRPr lang="en-US" dirty="0"/>
          </a:p>
          <a:p>
            <a:endParaRPr lang="en-US" dirty="0" smtClean="0"/>
          </a:p>
        </p:txBody>
      </p:sp>
      <p:sp>
        <p:nvSpPr>
          <p:cNvPr id="3" name="Title 2"/>
          <p:cNvSpPr>
            <a:spLocks noGrp="1"/>
          </p:cNvSpPr>
          <p:nvPr>
            <p:ph type="title"/>
          </p:nvPr>
        </p:nvSpPr>
        <p:spPr/>
        <p:txBody>
          <a:bodyPr/>
          <a:lstStyle/>
          <a:p>
            <a:r>
              <a:rPr lang="en-US" dirty="0" smtClean="0"/>
              <a:t>SP#9</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21</a:t>
            </a:fld>
            <a:endParaRPr lang="en-US"/>
          </a:p>
        </p:txBody>
      </p:sp>
      <p:sp>
        <p:nvSpPr>
          <p:cNvPr id="8" name="TextBox 7"/>
          <p:cNvSpPr txBox="1"/>
          <p:nvPr/>
        </p:nvSpPr>
        <p:spPr>
          <a:xfrm>
            <a:off x="765412" y="4724400"/>
            <a:ext cx="1836978" cy="461665"/>
          </a:xfrm>
          <a:prstGeom prst="rect">
            <a:avLst/>
          </a:prstGeom>
          <a:noFill/>
        </p:spPr>
        <p:txBody>
          <a:bodyPr wrap="none" rtlCol="0">
            <a:spAutoFit/>
          </a:bodyPr>
          <a:lstStyle/>
          <a:p>
            <a:r>
              <a:rPr lang="en-US" sz="2400" dirty="0" smtClean="0"/>
              <a:t>11-16/</a:t>
            </a:r>
            <a:r>
              <a:rPr lang="en-US" sz="2400" dirty="0" err="1" smtClean="0"/>
              <a:t>1183r3</a:t>
            </a:r>
            <a:endParaRPr lang="en-US" sz="2400" dirty="0"/>
          </a:p>
        </p:txBody>
      </p:sp>
    </p:spTree>
    <p:extLst>
      <p:ext uri="{BB962C8B-B14F-4D97-AF65-F5344CB8AC3E}">
        <p14:creationId xmlns:p14="http://schemas.microsoft.com/office/powerpoint/2010/main" val="9047086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agree to approve resolution of CIDs </a:t>
            </a:r>
            <a:r>
              <a:rPr lang="en-GB" dirty="0"/>
              <a:t>47, 48, 179, 180, 450, 600, 701, 801, 820, 988, 1084, 1199, 1201, 1913, </a:t>
            </a:r>
            <a:r>
              <a:rPr lang="en-GB" dirty="0" smtClean="0"/>
              <a:t>1914 </a:t>
            </a:r>
            <a:r>
              <a:rPr lang="en-GB" dirty="0"/>
              <a:t>and 2384 </a:t>
            </a:r>
            <a:r>
              <a:rPr lang="en-US" dirty="0" smtClean="0"/>
              <a:t>as proposed in doc 11-16/</a:t>
            </a:r>
            <a:r>
              <a:rPr lang="en-US" dirty="0" err="1" smtClean="0"/>
              <a:t>1222r1</a:t>
            </a:r>
            <a:r>
              <a:rPr lang="en-US" dirty="0" smtClean="0"/>
              <a:t>?</a:t>
            </a:r>
          </a:p>
          <a:p>
            <a:endParaRPr lang="en-US" dirty="0" smtClean="0"/>
          </a:p>
          <a:p>
            <a:r>
              <a:rPr lang="en-US" dirty="0"/>
              <a:t>Accepted without objection</a:t>
            </a:r>
          </a:p>
          <a:p>
            <a:endParaRPr lang="en-US" dirty="0" smtClean="0"/>
          </a:p>
          <a:p>
            <a:endParaRPr lang="en-US" dirty="0" smtClean="0"/>
          </a:p>
        </p:txBody>
      </p:sp>
      <p:sp>
        <p:nvSpPr>
          <p:cNvPr id="3" name="Title 2"/>
          <p:cNvSpPr>
            <a:spLocks noGrp="1"/>
          </p:cNvSpPr>
          <p:nvPr>
            <p:ph type="title"/>
          </p:nvPr>
        </p:nvSpPr>
        <p:spPr/>
        <p:txBody>
          <a:bodyPr/>
          <a:lstStyle/>
          <a:p>
            <a:r>
              <a:rPr lang="en-US" dirty="0" smtClean="0"/>
              <a:t>SP#10</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22</a:t>
            </a:fld>
            <a:endParaRPr lang="en-US"/>
          </a:p>
        </p:txBody>
      </p:sp>
      <p:sp>
        <p:nvSpPr>
          <p:cNvPr id="8" name="TextBox 7"/>
          <p:cNvSpPr txBox="1"/>
          <p:nvPr/>
        </p:nvSpPr>
        <p:spPr>
          <a:xfrm>
            <a:off x="765412" y="4724400"/>
            <a:ext cx="1848391" cy="461665"/>
          </a:xfrm>
          <a:prstGeom prst="rect">
            <a:avLst/>
          </a:prstGeom>
          <a:noFill/>
        </p:spPr>
        <p:txBody>
          <a:bodyPr wrap="none" rtlCol="0">
            <a:spAutoFit/>
          </a:bodyPr>
          <a:lstStyle/>
          <a:p>
            <a:r>
              <a:rPr lang="en-US" sz="2400" dirty="0" smtClean="0"/>
              <a:t>11-16/</a:t>
            </a:r>
            <a:r>
              <a:rPr lang="en-US" sz="2400" dirty="0" err="1" smtClean="0"/>
              <a:t>1222r1</a:t>
            </a:r>
            <a:endParaRPr lang="en-US" sz="2400" dirty="0"/>
          </a:p>
        </p:txBody>
      </p:sp>
    </p:spTree>
    <p:extLst>
      <p:ext uri="{BB962C8B-B14F-4D97-AF65-F5344CB8AC3E}">
        <p14:creationId xmlns:p14="http://schemas.microsoft.com/office/powerpoint/2010/main" val="3668396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agree to approve resolution of CIDs </a:t>
            </a:r>
            <a:r>
              <a:rPr lang="en-GB" dirty="0"/>
              <a:t>2316, 631, 811, 2905, 2257, 632, </a:t>
            </a:r>
            <a:r>
              <a:rPr lang="en-GB" dirty="0" smtClean="0"/>
              <a:t>205 and 966 </a:t>
            </a:r>
            <a:r>
              <a:rPr lang="en-US" dirty="0" smtClean="0"/>
              <a:t>as proposed in doc 11-16/</a:t>
            </a:r>
            <a:r>
              <a:rPr lang="en-US" dirty="0" err="1" smtClean="0"/>
              <a:t>1173r2</a:t>
            </a:r>
            <a:r>
              <a:rPr lang="en-US" dirty="0" smtClean="0"/>
              <a:t>?</a:t>
            </a:r>
          </a:p>
          <a:p>
            <a:endParaRPr lang="en-US" dirty="0"/>
          </a:p>
          <a:p>
            <a:r>
              <a:rPr lang="en-US" dirty="0"/>
              <a:t>Accepted without objection</a:t>
            </a:r>
          </a:p>
          <a:p>
            <a:pPr marL="0" indent="0">
              <a:buNone/>
            </a:pPr>
            <a:endParaRPr lang="en-US" dirty="0" smtClean="0"/>
          </a:p>
          <a:p>
            <a:endParaRPr lang="en-US" dirty="0"/>
          </a:p>
          <a:p>
            <a:endParaRPr lang="en-US" dirty="0" smtClean="0"/>
          </a:p>
        </p:txBody>
      </p:sp>
      <p:sp>
        <p:nvSpPr>
          <p:cNvPr id="3" name="Title 2"/>
          <p:cNvSpPr>
            <a:spLocks noGrp="1"/>
          </p:cNvSpPr>
          <p:nvPr>
            <p:ph type="title"/>
          </p:nvPr>
        </p:nvSpPr>
        <p:spPr/>
        <p:txBody>
          <a:bodyPr/>
          <a:lstStyle/>
          <a:p>
            <a:r>
              <a:rPr lang="en-US" dirty="0" smtClean="0"/>
              <a:t>SP#11</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23</a:t>
            </a:fld>
            <a:endParaRPr lang="en-US"/>
          </a:p>
        </p:txBody>
      </p:sp>
      <p:sp>
        <p:nvSpPr>
          <p:cNvPr id="8" name="TextBox 7"/>
          <p:cNvSpPr txBox="1"/>
          <p:nvPr/>
        </p:nvSpPr>
        <p:spPr>
          <a:xfrm>
            <a:off x="765412" y="4724400"/>
            <a:ext cx="1836978" cy="461665"/>
          </a:xfrm>
          <a:prstGeom prst="rect">
            <a:avLst/>
          </a:prstGeom>
          <a:noFill/>
        </p:spPr>
        <p:txBody>
          <a:bodyPr wrap="none" rtlCol="0">
            <a:spAutoFit/>
          </a:bodyPr>
          <a:lstStyle/>
          <a:p>
            <a:r>
              <a:rPr lang="en-US" sz="2400" dirty="0" smtClean="0"/>
              <a:t>11-16/</a:t>
            </a:r>
            <a:r>
              <a:rPr lang="en-US" sz="2400" dirty="0" err="1" smtClean="0"/>
              <a:t>1173r2</a:t>
            </a:r>
            <a:endParaRPr lang="en-US" sz="2400" dirty="0"/>
          </a:p>
        </p:txBody>
      </p:sp>
    </p:spTree>
    <p:extLst>
      <p:ext uri="{BB962C8B-B14F-4D97-AF65-F5344CB8AC3E}">
        <p14:creationId xmlns:p14="http://schemas.microsoft.com/office/powerpoint/2010/main" val="2598117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30E3B87-9323-4DB7-BBA4-1B899C2DC27D}" type="slidenum">
              <a:rPr lang="en-US" altLang="zh-CN"/>
              <a:pPr/>
              <a:t>3</a:t>
            </a:fld>
            <a:endParaRPr lang="en-US" altLang="zh-CN"/>
          </a:p>
        </p:txBody>
      </p:sp>
      <p:sp>
        <p:nvSpPr>
          <p:cNvPr id="5125"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ED160824-DF7A-44B6-B4F1-E496E214D525}" type="slidenum">
              <a:rPr lang="en-US" altLang="zh-CN"/>
              <a:pPr algn="ctr"/>
              <a:t>3</a:t>
            </a:fld>
            <a:endParaRPr lang="en-US" altLang="zh-CN"/>
          </a:p>
        </p:txBody>
      </p:sp>
      <p:sp>
        <p:nvSpPr>
          <p:cNvPr id="5126" name="Rectangle 2"/>
          <p:cNvSpPr>
            <a:spLocks noGrp="1" noChangeArrowheads="1"/>
          </p:cNvSpPr>
          <p:nvPr>
            <p:ph type="title" idx="4294967295"/>
          </p:nvPr>
        </p:nvSpPr>
        <p:spPr/>
        <p:txBody>
          <a:bodyPr/>
          <a:lstStyle/>
          <a:p>
            <a:r>
              <a:rPr lang="en-US" altLang="zh-CN" dirty="0" smtClean="0"/>
              <a:t>Meeting Protocol</a:t>
            </a:r>
          </a:p>
        </p:txBody>
      </p:sp>
      <p:sp>
        <p:nvSpPr>
          <p:cNvPr id="5127" name="Rectangle 3"/>
          <p:cNvSpPr>
            <a:spLocks noGrp="1" noChangeArrowheads="1"/>
          </p:cNvSpPr>
          <p:nvPr>
            <p:ph type="body" idx="4294967295"/>
          </p:nvPr>
        </p:nvSpPr>
        <p:spPr>
          <a:xfrm>
            <a:off x="381000" y="2667000"/>
            <a:ext cx="8458200" cy="1676400"/>
          </a:xfrm>
        </p:spPr>
        <p:txBody>
          <a:bodyPr/>
          <a:lstStyle/>
          <a:p>
            <a:r>
              <a:rPr lang="en-US" altLang="zh-CN" sz="3200" dirty="0" smtClean="0"/>
              <a:t>Please announce your affiliation when you first address the group during a meeting slot</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September 2016</a:t>
            </a:r>
          </a:p>
        </p:txBody>
      </p:sp>
    </p:spTree>
    <p:extLst>
      <p:ext uri="{BB962C8B-B14F-4D97-AF65-F5344CB8AC3E}">
        <p14:creationId xmlns:p14="http://schemas.microsoft.com/office/powerpoint/2010/main" val="4137447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04462825-7E9D-45ED-B1F3-A5ED0407967A}" type="slidenum">
              <a:rPr lang="en-US" altLang="zh-CN"/>
              <a:pPr/>
              <a:t>4</a:t>
            </a:fld>
            <a:endParaRPr lang="en-US" altLang="zh-CN"/>
          </a:p>
        </p:txBody>
      </p:sp>
      <p:sp>
        <p:nvSpPr>
          <p:cNvPr id="614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C4711908-95A9-4E37-8A0D-051B2EF83AC2}" type="slidenum">
              <a:rPr lang="en-US" altLang="zh-CN"/>
              <a:pPr algn="ctr"/>
              <a:t>4</a:t>
            </a:fld>
            <a:endParaRPr lang="en-US" altLang="zh-CN"/>
          </a:p>
        </p:txBody>
      </p:sp>
      <p:sp>
        <p:nvSpPr>
          <p:cNvPr id="6150" name="Rectangle 2"/>
          <p:cNvSpPr>
            <a:spLocks noGrp="1" noChangeArrowheads="1"/>
          </p:cNvSpPr>
          <p:nvPr>
            <p:ph type="title" idx="4294967295"/>
          </p:nvPr>
        </p:nvSpPr>
        <p:spPr/>
        <p:txBody>
          <a:bodyPr/>
          <a:lstStyle/>
          <a:p>
            <a:r>
              <a:rPr lang="en-US" altLang="zh-CN" dirty="0" smtClean="0"/>
              <a:t>Attendance</a:t>
            </a:r>
          </a:p>
        </p:txBody>
      </p:sp>
      <p:sp>
        <p:nvSpPr>
          <p:cNvPr id="6151" name="Rectangle 3"/>
          <p:cNvSpPr>
            <a:spLocks noGrp="1" noChangeArrowheads="1"/>
          </p:cNvSpPr>
          <p:nvPr>
            <p:ph type="body" idx="4294967295"/>
          </p:nvPr>
        </p:nvSpPr>
        <p:spPr>
          <a:xfrm>
            <a:off x="381000" y="1600200"/>
            <a:ext cx="8077200" cy="4495800"/>
          </a:xfrm>
        </p:spPr>
        <p:txBody>
          <a:bodyPr/>
          <a:lstStyle/>
          <a:p>
            <a:pPr marL="457200" indent="-457200"/>
            <a:r>
              <a:rPr lang="en-US" altLang="zh-CN" dirty="0" smtClean="0">
                <a:hlinkClick r:id="rId3"/>
              </a:rPr>
              <a:t>https://murphy.events.ieee.org/imat/attendance/index</a:t>
            </a:r>
            <a:endParaRPr lang="en-US" altLang="zh-CN" dirty="0" smtClean="0"/>
          </a:p>
          <a:p>
            <a:pPr marL="457200" indent="-457200"/>
            <a:endParaRPr lang="en-US" altLang="zh-CN" sz="3600" dirty="0" smtClean="0"/>
          </a:p>
          <a:p>
            <a:pPr marL="457200" indent="-457200">
              <a:buFontTx/>
              <a:buAutoNum type="arabicPeriod"/>
            </a:pPr>
            <a:r>
              <a:rPr lang="en-US" altLang="zh-CN" sz="3600" dirty="0" smtClean="0"/>
              <a:t>Register</a:t>
            </a:r>
          </a:p>
          <a:p>
            <a:pPr marL="457200" indent="-457200">
              <a:buFontTx/>
              <a:buAutoNum type="arabicPeriod"/>
            </a:pPr>
            <a:r>
              <a:rPr lang="en-US" altLang="zh-CN" sz="3600" dirty="0" smtClean="0"/>
              <a:t>Indicate attendance</a:t>
            </a:r>
          </a:p>
          <a:p>
            <a:pPr marL="457200" indent="-457200">
              <a:buFontTx/>
              <a:buAutoNum type="arabicPeriod"/>
            </a:pPr>
            <a:endParaRPr lang="en-US" altLang="zh-CN" sz="3600" dirty="0" smtClean="0"/>
          </a:p>
          <a:p>
            <a:pPr marL="457200" indent="-457200">
              <a:spcBef>
                <a:spcPct val="0"/>
              </a:spcBef>
              <a:buFontTx/>
              <a:buNone/>
            </a:pPr>
            <a:r>
              <a:rPr lang="en-US" altLang="zh-CN" sz="2800" dirty="0" smtClean="0"/>
              <a:t>See document 11-09-0517r0  for more details</a:t>
            </a:r>
            <a:r>
              <a:rPr lang="en-US" altLang="zh-CN" sz="3200" dirty="0" smtClean="0"/>
              <a:t> </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September 2016</a:t>
            </a:r>
          </a:p>
        </p:txBody>
      </p:sp>
    </p:spTree>
    <p:extLst>
      <p:ext uri="{BB962C8B-B14F-4D97-AF65-F5344CB8AC3E}">
        <p14:creationId xmlns:p14="http://schemas.microsoft.com/office/powerpoint/2010/main" val="2405712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September 2016</a:t>
            </a:r>
          </a:p>
        </p:txBody>
      </p:sp>
      <p:sp>
        <p:nvSpPr>
          <p:cNvPr id="25603" name="Title 1"/>
          <p:cNvSpPr>
            <a:spLocks noGrp="1"/>
          </p:cNvSpPr>
          <p:nvPr>
            <p:ph type="title"/>
          </p:nvPr>
        </p:nvSpPr>
        <p:spPr/>
        <p:txBody>
          <a:bodyPr/>
          <a:lstStyle/>
          <a:p>
            <a:r>
              <a:rPr lang="en-US" altLang="en-US" dirty="0" smtClean="0"/>
              <a:t>MU sessions this week</a:t>
            </a:r>
          </a:p>
        </p:txBody>
      </p:sp>
      <p:sp>
        <p:nvSpPr>
          <p:cNvPr id="25604"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Osama Aboul-Magd (Huawei Technologies)</a:t>
            </a:r>
          </a:p>
        </p:txBody>
      </p:sp>
      <p:sp>
        <p:nvSpPr>
          <p:cNvPr id="2560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1FEC3EF2-B1B7-494D-BC08-A71218A4C748}" type="slidenum">
              <a:rPr lang="en-US" altLang="en-US" sz="1200" b="0" smtClean="0"/>
              <a:pPr>
                <a:spcBef>
                  <a:spcPct val="0"/>
                </a:spcBef>
                <a:buFontTx/>
                <a:buNone/>
              </a:pPr>
              <a:t>5</a:t>
            </a:fld>
            <a:endParaRPr lang="en-US" altLang="en-US" sz="1200" b="0" smtClean="0"/>
          </a:p>
        </p:txBody>
      </p:sp>
      <p:graphicFrame>
        <p:nvGraphicFramePr>
          <p:cNvPr id="7" name="Table 6"/>
          <p:cNvGraphicFramePr>
            <a:graphicFrameLocks noGrp="1"/>
          </p:cNvGraphicFramePr>
          <p:nvPr>
            <p:extLst>
              <p:ext uri="{D42A27DB-BD31-4B8C-83A1-F6EECF244321}">
                <p14:modId xmlns:p14="http://schemas.microsoft.com/office/powerpoint/2010/main" val="4180066794"/>
              </p:ext>
            </p:extLst>
          </p:nvPr>
        </p:nvGraphicFramePr>
        <p:xfrm>
          <a:off x="807244" y="3200400"/>
          <a:ext cx="7529512" cy="2867103"/>
        </p:xfrm>
        <a:graphic>
          <a:graphicData uri="http://schemas.openxmlformats.org/drawingml/2006/table">
            <a:tbl>
              <a:tblPr>
                <a:tableStyleId>{C4B1156A-380E-4F78-BDF5-A606A8083BF9}</a:tableStyleId>
              </a:tblPr>
              <a:tblGrid>
                <a:gridCol w="747712"/>
                <a:gridCol w="914400"/>
                <a:gridCol w="914400"/>
                <a:gridCol w="914400"/>
                <a:gridCol w="914400"/>
                <a:gridCol w="914400"/>
                <a:gridCol w="1219200"/>
                <a:gridCol w="990600"/>
              </a:tblGrid>
              <a:tr h="3928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7" marB="45717"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Monday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7" marB="45717" horzOverflow="overflow"/>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Tuesday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7" marB="45717"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Wednesday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7" marB="45717"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Thursday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7" marB="45717" horzOverflow="overflow"/>
                </a:tc>
              </a:tr>
              <a:tr h="3657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algn="ctr"/>
                      <a:r>
                        <a:rPr lang="en-CA" sz="1800" b="1" dirty="0" smtClean="0"/>
                        <a:t>TGax</a:t>
                      </a:r>
                      <a:endParaRPr lang="en-CA" sz="1800" b="1" dirty="0"/>
                    </a:p>
                  </a:txBody>
                  <a:tcPr marT="45717" marB="45717"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7" marB="45717" horzOverflow="overflow"/>
                </a:tc>
              </a:tr>
              <a:tr h="54860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1800" b="1" i="0" u="none" strike="noStrike" cap="none" normalizeH="0" baseline="0" dirty="0" smtClean="0">
                          <a:ln>
                            <a:noFill/>
                          </a:ln>
                          <a:solidFill>
                            <a:srgbClr val="000000"/>
                          </a:solidFill>
                          <a:effectLst/>
                          <a:latin typeface="Times New Roman" pitchFamily="18" charset="0"/>
                          <a:ea typeface="MS PGothic" pitchFamily="34" charset="-128"/>
                        </a:rPr>
                        <a:t>TGax</a:t>
                      </a:r>
                    </a:p>
                  </a:txBody>
                  <a:tcPr marT="45717" marB="45717" horzOverflow="overflow"/>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800" b="1" u="none" strike="noStrike" cap="none" normalizeH="0" baseline="0" dirty="0" smtClean="0">
                          <a:ln>
                            <a:noFill/>
                          </a:ln>
                          <a:solidFill>
                            <a:srgbClr val="FF0000"/>
                          </a:solidFill>
                          <a:effectLst/>
                        </a:rPr>
                        <a:t>MU</a:t>
                      </a:r>
                      <a:endParaRPr kumimoji="0" lang="en-CA" sz="24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a:t>
                      </a:r>
                      <a:endParaRPr kumimoji="0" lang="en-CA" sz="11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1800" b="1" u="none" strike="noStrike" cap="none" normalizeH="0" baseline="0" dirty="0" smtClean="0">
                          <a:ln>
                            <a:noFill/>
                          </a:ln>
                          <a:effectLst/>
                        </a:rPr>
                        <a:t>TGax</a:t>
                      </a: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r>
              <a:tr h="52133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u="none" strike="noStrike" cap="none" normalizeH="0" baseline="0" dirty="0" smtClean="0">
                        <a:ln>
                          <a:noFill/>
                        </a:ln>
                        <a:effectLst/>
                      </a:endParaRPr>
                    </a:p>
                  </a:txBody>
                  <a:tcPr marT="45717" marB="45717" horzOverflow="overflow"/>
                </a:tc>
                <a:tc hMerge="1">
                  <a:txBody>
                    <a:bodyPr/>
                    <a:lstStyle/>
                    <a:p>
                      <a:endParaRPr lang="en-US"/>
                    </a:p>
                  </a:txBody>
                  <a:tcPr/>
                </a:tc>
                <a:tc>
                  <a:txBody>
                    <a:bodyPr/>
                    <a:lstStyle/>
                    <a:p>
                      <a:endParaRPr lang="en-US" sz="1800"/>
                    </a:p>
                  </a:txBody>
                  <a:tcPr marT="45717" marB="45717" horzOverflow="overflow"/>
                </a:tc>
                <a:tc>
                  <a:txBody>
                    <a:bodyPr/>
                    <a:lstStyle/>
                    <a:p>
                      <a:endParaRPr lang="en-US" sz="1800" dirty="0"/>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smtClean="0">
                          <a:ln>
                            <a:noFill/>
                          </a:ln>
                          <a:solidFill>
                            <a:srgbClr val="000000"/>
                          </a:solidFill>
                          <a:effectLst/>
                          <a:latin typeface="Times New Roman" pitchFamily="18" charset="0"/>
                          <a:ea typeface="MS PGothic" pitchFamily="34" charset="-128"/>
                        </a:rPr>
                        <a:t>TGax</a:t>
                      </a:r>
                    </a:p>
                  </a:txBody>
                  <a:tcPr marT="45717" marB="45717" horzOverflow="overflow"/>
                </a:tc>
              </a:tr>
              <a:tr h="54860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PHY</a:t>
                      </a: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MAC</a:t>
                      </a: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800" b="1" u="none" strike="noStrike" cap="none" normalizeH="0" baseline="0" dirty="0" smtClean="0">
                          <a:ln>
                            <a:noFill/>
                          </a:ln>
                          <a:solidFill>
                            <a:srgbClr val="FF0000"/>
                          </a:solidFill>
                          <a:effectLst/>
                        </a:rPr>
                        <a:t>MU</a:t>
                      </a:r>
                      <a:endParaRPr kumimoji="0" lang="en-CA" sz="28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1800" b="1" i="0" u="none" strike="noStrike" cap="none" normalizeH="0" baseline="0" dirty="0" smtClean="0">
                          <a:ln>
                            <a:noFill/>
                          </a:ln>
                          <a:solidFill>
                            <a:srgbClr val="000000"/>
                          </a:solidFill>
                          <a:effectLst/>
                          <a:latin typeface="Times New Roman" pitchFamily="18" charset="0"/>
                          <a:ea typeface="MS PGothic" pitchFamily="34" charset="-128"/>
                        </a:rPr>
                        <a:t>TGax</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r>
              <a:tr h="48993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latin typeface="Times New Roman" pitchFamily="18" charset="0"/>
                          <a:ea typeface="MS PGothic" pitchFamily="34" charset="-128"/>
                        </a:rPr>
                        <a:t>EVE</a:t>
                      </a: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PHY</a:t>
                      </a: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SR</a:t>
                      </a:r>
                    </a:p>
                  </a:txBody>
                  <a:tcPr marT="45717" marB="45717" horzOverflow="overflow"/>
                </a:tc>
                <a:tc gridSpan="2">
                  <a:txBody>
                    <a:bodyPr/>
                    <a:lstStyle/>
                    <a:p>
                      <a:pPr algn="ctr"/>
                      <a:endParaRPr lang="en-US" sz="1800" b="1" dirty="0"/>
                    </a:p>
                  </a:txBody>
                  <a:tcPr marT="45717" marB="45717" horzOverflow="overflow"/>
                </a:tc>
                <a:tc hMerge="1">
                  <a:txBody>
                    <a:bodyPr/>
                    <a:lstStyle/>
                    <a:p>
                      <a:endParaRPr lang="en-US" dirty="0"/>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7" marB="45717" horzOverflow="overflow"/>
                </a:tc>
              </a:tr>
            </a:tbl>
          </a:graphicData>
        </a:graphic>
      </p:graphicFrame>
      <p:sp>
        <p:nvSpPr>
          <p:cNvPr id="3" name="TextBox 2"/>
          <p:cNvSpPr txBox="1"/>
          <p:nvPr/>
        </p:nvSpPr>
        <p:spPr>
          <a:xfrm>
            <a:off x="1219200" y="1981200"/>
            <a:ext cx="3664849" cy="646331"/>
          </a:xfrm>
          <a:prstGeom prst="rect">
            <a:avLst/>
          </a:prstGeom>
          <a:noFill/>
        </p:spPr>
        <p:txBody>
          <a:bodyPr wrap="none" rtlCol="0">
            <a:spAutoFit/>
          </a:bodyPr>
          <a:lstStyle/>
          <a:p>
            <a:r>
              <a:rPr lang="en-US" altLang="en-US" sz="1800" dirty="0" smtClean="0"/>
              <a:t>Tuesday AM2 10:30 AM </a:t>
            </a:r>
            <a:r>
              <a:rPr lang="en-US" altLang="en-US" sz="1800" dirty="0"/>
              <a:t>– </a:t>
            </a:r>
            <a:r>
              <a:rPr lang="en-US" altLang="en-US" sz="1800" dirty="0" smtClean="0"/>
              <a:t>12:30 AM</a:t>
            </a:r>
          </a:p>
          <a:p>
            <a:r>
              <a:rPr lang="en-US" sz="1800" dirty="0" smtClean="0"/>
              <a:t>Wednesday PM2 4:00 PM – 6:00 PM</a:t>
            </a:r>
            <a:endParaRPr lang="en-US" sz="1800" dirty="0"/>
          </a:p>
        </p:txBody>
      </p:sp>
    </p:spTree>
    <p:extLst>
      <p:ext uri="{BB962C8B-B14F-4D97-AF65-F5344CB8AC3E}">
        <p14:creationId xmlns:p14="http://schemas.microsoft.com/office/powerpoint/2010/main" val="4185736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6</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endParaRPr lang="en-US" altLang="en-US" sz="2800" dirty="0" smtClean="0"/>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a:t>Ad-hoc rules </a:t>
            </a:r>
          </a:p>
          <a:p>
            <a:r>
              <a:rPr lang="en-US" altLang="en-US" sz="2000" dirty="0" smtClean="0"/>
              <a:t>Set </a:t>
            </a:r>
            <a:r>
              <a:rPr lang="en-US" altLang="en-US" sz="2000" dirty="0"/>
              <a:t>and approve agenda</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September 2016</a:t>
            </a:r>
          </a:p>
        </p:txBody>
      </p:sp>
    </p:spTree>
    <p:extLst>
      <p:ext uri="{BB962C8B-B14F-4D97-AF65-F5344CB8AC3E}">
        <p14:creationId xmlns:p14="http://schemas.microsoft.com/office/powerpoint/2010/main" val="15986470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7879294-1AB7-4818-B1DF-F6A2B710F85F}" type="slidenum">
              <a:rPr lang="en-US" altLang="zh-CN"/>
              <a:pPr/>
              <a:t>7</a:t>
            </a:fld>
            <a:endParaRPr lang="en-US" altLang="zh-CN"/>
          </a:p>
        </p:txBody>
      </p:sp>
      <p:sp>
        <p:nvSpPr>
          <p:cNvPr id="10245" name="Rectangle 2"/>
          <p:cNvSpPr>
            <a:spLocks noGrp="1" noChangeArrowheads="1"/>
          </p:cNvSpPr>
          <p:nvPr>
            <p:ph type="title"/>
          </p:nvPr>
        </p:nvSpPr>
        <p:spPr>
          <a:xfrm>
            <a:off x="685800" y="685800"/>
            <a:ext cx="7772400" cy="381000"/>
          </a:xfrm>
        </p:spPr>
        <p:txBody>
          <a:bodyPr/>
          <a:lstStyle/>
          <a:p>
            <a:r>
              <a:rPr lang="en-US" altLang="zh-CN" sz="2800" u="sng" dirty="0" smtClean="0"/>
              <a:t>Participants, Patents, and Duty to Inform</a:t>
            </a:r>
          </a:p>
        </p:txBody>
      </p:sp>
      <p:sp>
        <p:nvSpPr>
          <p:cNvPr id="1024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zh-CN" sz="2000" b="1" u="sng">
              <a:solidFill>
                <a:schemeClr val="tx2"/>
              </a:solidFill>
              <a:latin typeface="Helvetica" panose="020B0604020202020204" pitchFamily="34" charset="0"/>
            </a:endParaRPr>
          </a:p>
        </p:txBody>
      </p:sp>
      <p:sp>
        <p:nvSpPr>
          <p:cNvPr id="1024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1024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9"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September 2016</a:t>
            </a:r>
          </a:p>
        </p:txBody>
      </p:sp>
    </p:spTree>
    <p:extLst>
      <p:ext uri="{BB962C8B-B14F-4D97-AF65-F5344CB8AC3E}">
        <p14:creationId xmlns:p14="http://schemas.microsoft.com/office/powerpoint/2010/main" val="288987067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54329EF-009E-42CC-A3B0-173F0593BE0E}" type="slidenum">
              <a:rPr lang="en-US" altLang="zh-CN"/>
              <a:pPr/>
              <a:t>8</a:t>
            </a:fld>
            <a:endParaRPr lang="en-US" altLang="zh-CN"/>
          </a:p>
        </p:txBody>
      </p:sp>
      <p:sp>
        <p:nvSpPr>
          <p:cNvPr id="11269" name="Rectangle 2"/>
          <p:cNvSpPr>
            <a:spLocks noGrp="1" noChangeArrowheads="1"/>
          </p:cNvSpPr>
          <p:nvPr>
            <p:ph type="title"/>
          </p:nvPr>
        </p:nvSpPr>
        <p:spPr/>
        <p:txBody>
          <a:bodyPr/>
          <a:lstStyle/>
          <a:p>
            <a:r>
              <a:rPr lang="en-GB" altLang="zh-CN" u="sng" dirty="0" smtClean="0"/>
              <a:t>Patent Related Links</a:t>
            </a:r>
            <a:endParaRPr lang="en-US" altLang="zh-CN" u="sng" dirty="0" smtClean="0"/>
          </a:p>
        </p:txBody>
      </p:sp>
      <p:sp>
        <p:nvSpPr>
          <p:cNvPr id="1127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zh-CN" sz="1800" smtClean="0">
                <a:cs typeface="Times New Roman" panose="02020603050405020304" pitchFamily="18" charset="0"/>
              </a:rPr>
              <a:t>	</a:t>
            </a:r>
            <a:r>
              <a:rPr lang="en-US" altLang="zh-CN"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zh-CN" smtClean="0">
                <a:cs typeface="Times New Roman" panose="02020603050405020304" pitchFamily="18" charset="0"/>
              </a:rPr>
              <a:t>	Patent Policy is stated in these sources:</a:t>
            </a:r>
          </a:p>
          <a:p>
            <a:pPr lvl="1">
              <a:lnSpc>
                <a:spcPct val="90000"/>
              </a:lnSpc>
              <a:buFontTx/>
              <a:buNone/>
            </a:pPr>
            <a:r>
              <a:rPr lang="en-GB" altLang="zh-CN" smtClean="0"/>
              <a:t>		IEEE-SA Standards Boards Bylaws</a:t>
            </a:r>
          </a:p>
          <a:p>
            <a:pPr lvl="1">
              <a:lnSpc>
                <a:spcPct val="90000"/>
              </a:lnSpc>
              <a:buFontTx/>
              <a:buNone/>
            </a:pPr>
            <a:r>
              <a:rPr lang="en-US" altLang="zh-CN" sz="1900" smtClean="0"/>
              <a:t>		</a:t>
            </a:r>
            <a:r>
              <a:rPr lang="en-US" altLang="zh-CN" sz="1900" i="1" smtClean="0"/>
              <a:t>http://standards.ieee.org/guides/bylaws/sect6-7.html#6</a:t>
            </a:r>
          </a:p>
          <a:p>
            <a:pPr lvl="1">
              <a:lnSpc>
                <a:spcPct val="90000"/>
              </a:lnSpc>
              <a:buFontTx/>
              <a:buNone/>
            </a:pPr>
            <a:r>
              <a:rPr lang="en-GB" altLang="zh-CN" smtClean="0"/>
              <a:t>		IEEE-SA Standards Board Operations Manual</a:t>
            </a:r>
          </a:p>
          <a:p>
            <a:pPr lvl="1">
              <a:lnSpc>
                <a:spcPct val="90000"/>
              </a:lnSpc>
              <a:buFontTx/>
              <a:buNone/>
            </a:pPr>
            <a:r>
              <a:rPr lang="en-US" altLang="zh-CN" smtClean="0"/>
              <a:t>		</a:t>
            </a:r>
            <a:r>
              <a:rPr lang="en-US" altLang="zh-CN" sz="1900" i="1" smtClean="0"/>
              <a:t>http://standards.ieee.org/guides/opman/sect6.html#6.3</a:t>
            </a:r>
            <a:endParaRPr lang="en-US" altLang="zh-CN" smtClean="0"/>
          </a:p>
          <a:p>
            <a:pPr lvl="1">
              <a:lnSpc>
                <a:spcPct val="90000"/>
              </a:lnSpc>
              <a:buFontTx/>
              <a:buNone/>
            </a:pPr>
            <a:r>
              <a:rPr lang="en-US" altLang="zh-CN" smtClean="0">
                <a:cs typeface="Times New Roman" panose="02020603050405020304" pitchFamily="18" charset="0"/>
              </a:rPr>
              <a:t>	Material about the patent policy is available at</a:t>
            </a:r>
            <a:r>
              <a:rPr lang="en-US" altLang="zh-CN" smtClean="0"/>
              <a:t> </a:t>
            </a:r>
          </a:p>
          <a:p>
            <a:pPr lvl="1">
              <a:lnSpc>
                <a:spcPct val="90000"/>
              </a:lnSpc>
              <a:buFontTx/>
              <a:buNone/>
            </a:pPr>
            <a:r>
              <a:rPr lang="en-US" altLang="zh-CN" smtClean="0"/>
              <a:t>		</a:t>
            </a:r>
            <a:r>
              <a:rPr lang="en-US" altLang="zh-CN" sz="1900" i="1" smtClean="0"/>
              <a:t>http://standards.ieee.org/board/pat/pat-material.html</a:t>
            </a:r>
          </a:p>
        </p:txBody>
      </p:sp>
      <p:sp>
        <p:nvSpPr>
          <p:cNvPr id="1127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dirty="0"/>
              <a:t>Slide #2</a:t>
            </a:r>
            <a:endParaRPr lang="en-US" altLang="zh-CN" sz="2400" dirty="0"/>
          </a:p>
        </p:txBody>
      </p:sp>
      <p:sp>
        <p:nvSpPr>
          <p:cNvPr id="1127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charset="2"/>
              <a:buNone/>
            </a:pPr>
            <a:r>
              <a:rPr lang="en-US" altLang="zh-CN" b="1">
                <a:solidFill>
                  <a:srgbClr val="000099"/>
                </a:solidFill>
                <a:latin typeface="Arial" panose="020B0604020202020204"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September 2016</a:t>
            </a:r>
          </a:p>
        </p:txBody>
      </p:sp>
    </p:spTree>
    <p:extLst>
      <p:ext uri="{BB962C8B-B14F-4D97-AF65-F5344CB8AC3E}">
        <p14:creationId xmlns:p14="http://schemas.microsoft.com/office/powerpoint/2010/main" val="153760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Footer Placeholder 3"/>
          <p:cNvSpPr>
            <a:spLocks noGrp="1"/>
          </p:cNvSpPr>
          <p:nvPr>
            <p:ph type="ftr" sz="quarter" idx="11"/>
          </p:nvPr>
        </p:nvSpPr>
        <p:spPr>
          <a:xfrm>
            <a:off x="7051464" y="6475413"/>
            <a:ext cx="1492461"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mtClean="0"/>
              <a:t>TGax MU ad-hoc group</a:t>
            </a:r>
            <a:endParaRPr lang="en-US" altLang="zh-CN" dirty="0" smtClean="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0C3EFA8-3103-4E1F-A96F-2EA2866BB6F3}" type="slidenum">
              <a:rPr lang="en-US" altLang="zh-CN"/>
              <a:pPr/>
              <a:t>9</a:t>
            </a:fld>
            <a:endParaRPr lang="en-US" altLang="zh-CN"/>
          </a:p>
        </p:txBody>
      </p:sp>
      <p:sp>
        <p:nvSpPr>
          <p:cNvPr id="12293" name="Rectangle 2"/>
          <p:cNvSpPr>
            <a:spLocks noGrp="1" noChangeArrowheads="1"/>
          </p:cNvSpPr>
          <p:nvPr>
            <p:ph type="title"/>
          </p:nvPr>
        </p:nvSpPr>
        <p:spPr/>
        <p:txBody>
          <a:bodyPr/>
          <a:lstStyle/>
          <a:p>
            <a:r>
              <a:rPr lang="en-US" altLang="zh-CN" dirty="0" smtClean="0"/>
              <a:t>Call for Potentially Essential Patents</a:t>
            </a:r>
          </a:p>
        </p:txBody>
      </p:sp>
      <p:sp>
        <p:nvSpPr>
          <p:cNvPr id="12294" name="Rectangle 3"/>
          <p:cNvSpPr>
            <a:spLocks noGrp="1" noChangeArrowheads="1"/>
          </p:cNvSpPr>
          <p:nvPr>
            <p:ph type="body" idx="4294967295"/>
          </p:nvPr>
        </p:nvSpPr>
        <p:spPr>
          <a:xfrm>
            <a:off x="762000" y="1981200"/>
            <a:ext cx="7772400" cy="4114800"/>
          </a:xfrm>
        </p:spPr>
        <p:txBody>
          <a:bodyPr/>
          <a:lstStyle/>
          <a:p>
            <a:r>
              <a:rPr lang="en-US" altLang="zh-CN"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zh-CN" sz="1600" smtClean="0"/>
              <a:t>Either speak up now or</a:t>
            </a:r>
          </a:p>
          <a:p>
            <a:pPr lvl="1"/>
            <a:r>
              <a:rPr lang="en-US" altLang="zh-CN" sz="1600" smtClean="0"/>
              <a:t>Provide the chair of this group with the identity of the holder(s) of any and all such claims as soon as possible or</a:t>
            </a:r>
          </a:p>
          <a:p>
            <a:pPr lvl="1"/>
            <a:r>
              <a:rPr lang="en-US" altLang="zh-CN" sz="1600" smtClean="0"/>
              <a:t>Cause an LOA to be submitted</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September 2016</a:t>
            </a:r>
          </a:p>
        </p:txBody>
      </p:sp>
    </p:spTree>
    <p:extLst>
      <p:ext uri="{BB962C8B-B14F-4D97-AF65-F5344CB8AC3E}">
        <p14:creationId xmlns:p14="http://schemas.microsoft.com/office/powerpoint/2010/main" val="26908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4347</TotalTime>
  <Words>1499</Words>
  <Application>Microsoft Office PowerPoint</Application>
  <PresentationFormat>On-screen Show (4:3)</PresentationFormat>
  <Paragraphs>328</Paragraphs>
  <Slides>23</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MS PGothic</vt:lpstr>
      <vt:lpstr>SimSun</vt:lpstr>
      <vt:lpstr>Arial</vt:lpstr>
      <vt:lpstr>Calibri</vt:lpstr>
      <vt:lpstr>Helvetica</vt:lpstr>
      <vt:lpstr>Monotype Sorts</vt:lpstr>
      <vt:lpstr>Times New Roman</vt:lpstr>
      <vt:lpstr>802-11-Submission</vt:lpstr>
      <vt:lpstr>Document</vt:lpstr>
      <vt:lpstr>TGax MU Ad-hoc Agenda September 2016</vt:lpstr>
      <vt:lpstr>IEEE 802.11 TGax High Efficiency WLAN MU Ad Hoc</vt:lpstr>
      <vt:lpstr>Meeting Protocol</vt:lpstr>
      <vt:lpstr>Attendance</vt:lpstr>
      <vt:lpstr>MU sessions this week</vt:lpstr>
      <vt:lpstr>Agenda Items</vt:lpstr>
      <vt:lpstr>Participants, Patents, and Duty to Inform</vt:lpstr>
      <vt:lpstr>Patent Related Links</vt:lpstr>
      <vt:lpstr>Call for Potentially Essential Patents</vt:lpstr>
      <vt:lpstr>Other Guidelines for IEEE WG Meetings</vt:lpstr>
      <vt:lpstr>Ad-hoc Group Straw poll rules Document: 15/0075r0</vt:lpstr>
      <vt:lpstr>Submissions (MU)</vt:lpstr>
      <vt:lpstr>SP#1</vt:lpstr>
      <vt:lpstr>SP#2</vt:lpstr>
      <vt:lpstr>SP#3</vt:lpstr>
      <vt:lpstr>SP#4</vt:lpstr>
      <vt:lpstr>SP#5</vt:lpstr>
      <vt:lpstr>SP#6</vt:lpstr>
      <vt:lpstr>SP#7</vt:lpstr>
      <vt:lpstr>SP#8</vt:lpstr>
      <vt:lpstr>SP#9</vt:lpstr>
      <vt:lpstr>SP#10</vt:lpstr>
      <vt:lpstr>SP#11</vt:lpstr>
    </vt:vector>
  </TitlesOfParts>
  <Company>Quantenna Communications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Sigurd Schelstraete</dc:creator>
  <cp:lastModifiedBy>Sigurd Schelstraete</cp:lastModifiedBy>
  <cp:revision>171</cp:revision>
  <cp:lastPrinted>1998-02-10T13:28:06Z</cp:lastPrinted>
  <dcterms:created xsi:type="dcterms:W3CDTF">2015-03-09T09:52:27Z</dcterms:created>
  <dcterms:modified xsi:type="dcterms:W3CDTF">2016-09-14T15:38:27Z</dcterms:modified>
</cp:coreProperties>
</file>