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Lst>
  <p:notesMasterIdLst>
    <p:notesMasterId r:id="rId20"/>
  </p:notesMasterIdLst>
  <p:handoutMasterIdLst>
    <p:handoutMasterId r:id="rId21"/>
  </p:handoutMasterIdLst>
  <p:sldIdLst>
    <p:sldId id="500" r:id="rId2"/>
    <p:sldId id="588" r:id="rId3"/>
    <p:sldId id="592" r:id="rId4"/>
    <p:sldId id="608" r:id="rId5"/>
    <p:sldId id="609" r:id="rId6"/>
    <p:sldId id="591" r:id="rId7"/>
    <p:sldId id="565" r:id="rId8"/>
    <p:sldId id="593" r:id="rId9"/>
    <p:sldId id="594" r:id="rId10"/>
    <p:sldId id="595" r:id="rId11"/>
    <p:sldId id="597" r:id="rId12"/>
    <p:sldId id="598" r:id="rId13"/>
    <p:sldId id="610" r:id="rId14"/>
    <p:sldId id="611" r:id="rId15"/>
    <p:sldId id="612" r:id="rId16"/>
    <p:sldId id="607" r:id="rId17"/>
    <p:sldId id="601" r:id="rId18"/>
    <p:sldId id="56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ney, Thomas J" initials="TJ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CCFF"/>
    <a:srgbClr val="FF99FF"/>
    <a:srgbClr val="FF0000"/>
    <a:srgbClr val="00FF00"/>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86418" autoAdjust="0"/>
  </p:normalViewPr>
  <p:slideViewPr>
    <p:cSldViewPr>
      <p:cViewPr varScale="1">
        <p:scale>
          <a:sx n="84" d="100"/>
          <a:sy n="84" d="100"/>
        </p:scale>
        <p:origin x="-12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64"/>
    </p:cViewPr>
  </p:sorterViewPr>
  <p:notesViewPr>
    <p:cSldViewPr>
      <p:cViewPr varScale="1">
        <p:scale>
          <a:sx n="97" d="100"/>
          <a:sy n="97" d="100"/>
        </p:scale>
        <p:origin x="4312" y="224"/>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a:t>doc.: IEEE </a:t>
            </a:r>
            <a:r>
              <a:rPr lang="en-US" altLang="ko-KR" dirty="0" smtClean="0"/>
              <a:t>802.11-13/xxxxr0</a:t>
            </a:r>
            <a:endParaRPr lang="en-US" altLang="ko-KR" dirty="0"/>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076" name="Rectangle 4"/>
          <p:cNvSpPr>
            <a:spLocks noGrp="1" noChangeArrowheads="1"/>
          </p:cNvSpPr>
          <p:nvPr>
            <p:ph type="ftr" sz="quarter" idx="2"/>
          </p:nvPr>
        </p:nvSpPr>
        <p:spPr bwMode="auto">
          <a:xfrm>
            <a:off x="5633639" y="8982075"/>
            <a:ext cx="6846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dirty="0" smtClean="0"/>
              <a:t>Wu </a:t>
            </a:r>
            <a:r>
              <a:rPr lang="en-US" altLang="ko-KR" dirty="0" err="1" smtClean="0"/>
              <a:t>Tianyu</a:t>
            </a:r>
            <a:endParaRPr lang="en-US" altLang="ko-KR"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pPr>
              <a:defRPr/>
            </a:pPr>
            <a:r>
              <a:rPr lang="en-US" altLang="ko-KR"/>
              <a:t>Page </a:t>
            </a:r>
            <a:fld id="{D78EA437-FC61-47EA-BA49-9762C85F74DD}"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xmlns="" val="696445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smtClean="0"/>
              <a:t>doc.: IEEE 802.11-13/0787r0</a:t>
            </a:r>
            <a:endParaRPr lang="en-US" altLang="ko-KR"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135462" y="8985250"/>
            <a:ext cx="11462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dirty="0" smtClean="0"/>
              <a:t>Wu </a:t>
            </a:r>
            <a:r>
              <a:rPr lang="en-US" altLang="ko-KR" dirty="0" err="1" smtClean="0"/>
              <a:t>Tianyu</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BFE52EA4-3055-4938-A5E3-369C60EA7563}"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xmlns="" val="3533690517"/>
      </p:ext>
    </p:extLst>
  </p:cSld>
  <p:clrMap bg1="lt1" tx1="dk1" bg2="lt2" tx2="dk2" accent1="accent1" accent2="accent2" accent3="accent3" accent4="accent4" accent5="accent5" accent6="accent6" hlink="hlink" folHlink="folHlink"/>
  <p:hf/>
  <p:notesStyle>
    <a:lvl1pPr algn="l" defTabSz="933450" rtl="0" fontAlgn="base">
      <a:spcBef>
        <a:spcPct val="30000"/>
      </a:spcBef>
      <a:spcAft>
        <a:spcPct val="0"/>
      </a:spcAft>
      <a:defRPr sz="1200" kern="1200">
        <a:solidFill>
          <a:schemeClr val="tx1"/>
        </a:solidFill>
        <a:latin typeface="Times New Roman" pitchFamily="18" charset="0"/>
        <a:ea typeface="+mn-ea"/>
        <a:cs typeface="Arial" charset="0"/>
      </a:defRPr>
    </a:lvl1pPr>
    <a:lvl2pPr marL="114300" algn="l" defTabSz="933450" rtl="0" fontAlgn="base">
      <a:spcBef>
        <a:spcPct val="30000"/>
      </a:spcBef>
      <a:spcAft>
        <a:spcPct val="0"/>
      </a:spcAft>
      <a:defRPr sz="1200" kern="1200">
        <a:solidFill>
          <a:schemeClr val="tx1"/>
        </a:solidFill>
        <a:latin typeface="Times New Roman" pitchFamily="18" charset="0"/>
        <a:ea typeface="+mn-ea"/>
        <a:cs typeface="Arial" charset="0"/>
      </a:defRPr>
    </a:lvl2pPr>
    <a:lvl3pPr marL="228600" algn="l" defTabSz="933450" rtl="0" fontAlgn="base">
      <a:spcBef>
        <a:spcPct val="30000"/>
      </a:spcBef>
      <a:spcAft>
        <a:spcPct val="0"/>
      </a:spcAft>
      <a:defRPr sz="1200" kern="1200">
        <a:solidFill>
          <a:schemeClr val="tx1"/>
        </a:solidFill>
        <a:latin typeface="Times New Roman" pitchFamily="18" charset="0"/>
        <a:ea typeface="+mn-ea"/>
        <a:cs typeface="Arial" charset="0"/>
      </a:defRPr>
    </a:lvl3pPr>
    <a:lvl4pPr marL="342900" algn="l" defTabSz="933450" rtl="0" fontAlgn="base">
      <a:spcBef>
        <a:spcPct val="30000"/>
      </a:spcBef>
      <a:spcAft>
        <a:spcPct val="0"/>
      </a:spcAft>
      <a:defRPr sz="1200" kern="1200">
        <a:solidFill>
          <a:schemeClr val="tx1"/>
        </a:solidFill>
        <a:latin typeface="Times New Roman" pitchFamily="18" charset="0"/>
        <a:ea typeface="+mn-ea"/>
        <a:cs typeface="Arial" charset="0"/>
      </a:defRPr>
    </a:lvl4pPr>
    <a:lvl5pPr marL="457200" algn="l" defTabSz="933450"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altLang="ko-KR" smtClean="0">
                <a:ea typeface="굴림" pitchFamily="34" charset="-127"/>
              </a:rPr>
              <a:t>doc.: IEEE 802.11-08/1021r0</a:t>
            </a:r>
          </a:p>
        </p:txBody>
      </p:sp>
      <p:sp>
        <p:nvSpPr>
          <p:cNvPr id="33795" name="Rectangle 3"/>
          <p:cNvSpPr>
            <a:spLocks noGrp="1" noChangeArrowheads="1"/>
          </p:cNvSpPr>
          <p:nvPr>
            <p:ph type="dt" sz="quarter" idx="1"/>
          </p:nvPr>
        </p:nvSpPr>
        <p:spPr>
          <a:noFill/>
        </p:spPr>
        <p:txBody>
          <a:bodyPr/>
          <a:lstStyle/>
          <a:p>
            <a:r>
              <a:rPr lang="en-US" altLang="ko-KR" smtClean="0">
                <a:ea typeface="굴림" pitchFamily="34" charset="-127"/>
              </a:rPr>
              <a:t>July 2008</a:t>
            </a:r>
          </a:p>
        </p:txBody>
      </p:sp>
      <p:sp>
        <p:nvSpPr>
          <p:cNvPr id="33796" name="Rectangle 6"/>
          <p:cNvSpPr>
            <a:spLocks noGrp="1" noChangeArrowheads="1"/>
          </p:cNvSpPr>
          <p:nvPr>
            <p:ph type="ftr" sz="quarter" idx="4"/>
          </p:nvPr>
        </p:nvSpPr>
        <p:spPr>
          <a:noFill/>
        </p:spPr>
        <p:txBody>
          <a:bodyPr/>
          <a:lstStyle/>
          <a:p>
            <a:pPr lvl="4"/>
            <a:r>
              <a:rPr lang="en-US" altLang="ko-KR" smtClean="0">
                <a:ea typeface="굴림" pitchFamily="34" charset="-127"/>
              </a:rPr>
              <a:t>Peter Loc</a:t>
            </a:r>
          </a:p>
        </p:txBody>
      </p:sp>
      <p:sp>
        <p:nvSpPr>
          <p:cNvPr id="33797" name="Rectangle 7"/>
          <p:cNvSpPr>
            <a:spLocks noGrp="1" noChangeArrowheads="1"/>
          </p:cNvSpPr>
          <p:nvPr>
            <p:ph type="sldNum" sz="quarter" idx="5"/>
          </p:nvPr>
        </p:nvSpPr>
        <p:spPr>
          <a:noFill/>
        </p:spPr>
        <p:txBody>
          <a:bodyPr/>
          <a:lstStyle/>
          <a:p>
            <a:r>
              <a:rPr lang="en-US" altLang="ko-KR" smtClean="0">
                <a:ea typeface="굴림" pitchFamily="34" charset="-127"/>
              </a:rPr>
              <a:t>Page </a:t>
            </a:r>
            <a:fld id="{CBA724C8-E5A7-4639-BAE9-F1E5F0880C97}" type="slidenum">
              <a:rPr lang="en-US" altLang="ko-KR" smtClean="0">
                <a:ea typeface="굴림" pitchFamily="34" charset="-127"/>
              </a:rPr>
              <a:pPr/>
              <a:t>1</a:t>
            </a:fld>
            <a:endParaRPr lang="en-US" altLang="ko-KR" smtClean="0">
              <a:ea typeface="굴림" pitchFamily="34" charset="-127"/>
            </a:endParaRPr>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ko-KR" altLang="ko-KR" dirty="0" smtClean="0">
              <a:cs typeface="Arial" pitchFamily="34" charset="0"/>
            </a:endParaRPr>
          </a:p>
        </p:txBody>
      </p:sp>
    </p:spTree>
    <p:extLst>
      <p:ext uri="{BB962C8B-B14F-4D97-AF65-F5344CB8AC3E}">
        <p14:creationId xmlns:p14="http://schemas.microsoft.com/office/powerpoint/2010/main" xmlns="" val="3654940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802.11-13/0787r0</a:t>
            </a:r>
            <a:endParaRPr lang="en-US" altLang="ko-KR" dirty="0"/>
          </a:p>
        </p:txBody>
      </p:sp>
      <p:sp>
        <p:nvSpPr>
          <p:cNvPr id="5" name="Date Placeholder 4"/>
          <p:cNvSpPr>
            <a:spLocks noGrp="1"/>
          </p:cNvSpPr>
          <p:nvPr>
            <p:ph type="dt" idx="11"/>
          </p:nvPr>
        </p:nvSpPr>
        <p:spPr/>
        <p:txBody>
          <a:bodyPr/>
          <a:lstStyle/>
          <a:p>
            <a:pPr>
              <a:defRPr/>
            </a:pPr>
            <a:r>
              <a:rPr lang="en-US" altLang="ko-KR" smtClean="0"/>
              <a:t>July 2013</a:t>
            </a:r>
            <a:endParaRPr lang="en-US" altLang="ko-KR" dirty="0"/>
          </a:p>
        </p:txBody>
      </p:sp>
      <p:sp>
        <p:nvSpPr>
          <p:cNvPr id="6" name="Footer Placeholder 5"/>
          <p:cNvSpPr>
            <a:spLocks noGrp="1"/>
          </p:cNvSpPr>
          <p:nvPr>
            <p:ph type="ftr" sz="quarter" idx="12"/>
          </p:nvPr>
        </p:nvSpPr>
        <p:spPr/>
        <p:txBody>
          <a:bodyPr/>
          <a:lstStyle/>
          <a:p>
            <a:pPr lvl="4">
              <a:defRPr/>
            </a:pPr>
            <a:r>
              <a:rPr lang="en-US" altLang="ko-KR" smtClean="0"/>
              <a:t>Wu Tianyu</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smtClean="0"/>
              <a:t>Page </a:t>
            </a:r>
            <a:fld id="{BFE52EA4-3055-4938-A5E3-369C60EA7563}" type="slidenum">
              <a:rPr lang="en-US" altLang="ko-KR" smtClean="0"/>
              <a:pPr>
                <a:defRPr/>
              </a:pPr>
              <a:t>9</a:t>
            </a:fld>
            <a:endParaRPr lang="en-US" altLang="ko-KR"/>
          </a:p>
        </p:txBody>
      </p:sp>
    </p:spTree>
    <p:extLst>
      <p:ext uri="{BB962C8B-B14F-4D97-AF65-F5344CB8AC3E}">
        <p14:creationId xmlns:p14="http://schemas.microsoft.com/office/powerpoint/2010/main" xmlns="" val="1795175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4" name="Rectangle 9"/>
          <p:cNvSpPr>
            <a:spLocks noChangeArrowheads="1"/>
          </p:cNvSpPr>
          <p:nvPr/>
        </p:nvSpPr>
        <p:spPr bwMode="auto">
          <a:xfrm>
            <a:off x="66107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dirty="0" smtClean="0">
                <a:ea typeface="굴림" charset="-127"/>
              </a:rPr>
              <a:t>Submission</a:t>
            </a:r>
            <a:endParaRPr lang="en-US" altLang="ko-KR" dirty="0">
              <a:ea typeface="굴림" charset="-127"/>
            </a:endParaRP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7" name="바닥글 개체 틀 2"/>
          <p:cNvSpPr>
            <a:spLocks noGrp="1"/>
          </p:cNvSpPr>
          <p:nvPr>
            <p:ph type="ftr" sz="quarter" idx="11"/>
          </p:nvPr>
        </p:nvSpPr>
        <p:spPr>
          <a:xfrm>
            <a:off x="6355703" y="6477000"/>
            <a:ext cx="2207272" cy="184666"/>
          </a:xfrm>
        </p:spPr>
        <p:txBody>
          <a:bodyPr/>
          <a:lstStyle>
            <a:lvl1pPr>
              <a:defRPr/>
            </a:lvl1pPr>
          </a:lstStyle>
          <a:p>
            <a:r>
              <a:rPr lang="en-US" altLang="ko-KR" dirty="0" smtClean="0"/>
              <a:t>Chao-Chun Wang et al. (</a:t>
            </a:r>
            <a:r>
              <a:rPr lang="en-US" altLang="ko-KR" dirty="0" err="1" smtClean="0"/>
              <a:t>MediaTek</a:t>
            </a:r>
            <a:r>
              <a:rPr lang="en-US" altLang="ko-KR" dirty="0" smtClean="0"/>
              <a:t>)</a:t>
            </a:r>
            <a:endParaRPr lang="en-US" altLang="ko-KR" dirty="0"/>
          </a:p>
        </p:txBody>
      </p:sp>
      <p:sp>
        <p:nvSpPr>
          <p:cNvPr id="8" name="슬라이드 번호 개체 틀 3"/>
          <p:cNvSpPr>
            <a:spLocks noGrp="1"/>
          </p:cNvSpPr>
          <p:nvPr>
            <p:ph type="sldNum" sz="quarter" idx="12"/>
          </p:nvPr>
        </p:nvSpPr>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marL="1143000" indent="-228600">
              <a:buClrTx/>
              <a:buFont typeface="Wingdings" pitchFamily="2" charset="2"/>
              <a:buChar char="Ø"/>
              <a:defRPr baseline="0"/>
            </a:lvl4pPr>
            <a:lvl5pPr marL="2057400" indent="-228600">
              <a:buClr>
                <a:srgbClr val="0070C0"/>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Copyright@2012, Intel Corporation. All rights reserved. </a:t>
            </a:r>
            <a:endParaRPr lang="en-US" sz="1200" dirty="0">
              <a:solidFill>
                <a:schemeClr val="bg1"/>
              </a:solidFill>
              <a:latin typeface="Neo Sans Intel" pitchFamily="34" charset="0"/>
            </a:endParaRPr>
          </a:p>
        </p:txBody>
      </p:sp>
      <p:sp>
        <p:nvSpPr>
          <p:cNvPr id="6" name="TextBox 5"/>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7" name="TextBox 6"/>
          <p:cNvSpPr txBox="1"/>
          <p:nvPr/>
        </p:nvSpPr>
        <p:spPr>
          <a:xfrm>
            <a:off x="7239000" y="6400800"/>
            <a:ext cx="1342132" cy="328296"/>
          </a:xfrm>
          <a:prstGeom prst="rect">
            <a:avLst/>
          </a:prstGeom>
          <a:noFill/>
        </p:spPr>
        <p:txBody>
          <a:bodyPr wrap="square" lIns="98060" tIns="49030" rIns="98060" bIns="49030" rtlCol="0">
            <a:spAutoFit/>
          </a:bodyPr>
          <a:lstStyle/>
          <a:p>
            <a:r>
              <a:rPr lang="en-US" sz="1500" b="1" dirty="0" smtClean="0">
                <a:solidFill>
                  <a:schemeClr val="bg1"/>
                </a:solidFill>
                <a:latin typeface="Neo Sans Intel" pitchFamily="34" charset="0"/>
              </a:rPr>
              <a:t>Intel</a:t>
            </a:r>
            <a:r>
              <a:rPr lang="en-US" sz="1500" b="1" baseline="0" dirty="0" smtClean="0">
                <a:solidFill>
                  <a:schemeClr val="bg1"/>
                </a:solidFill>
                <a:latin typeface="Neo Sans Intel" pitchFamily="34" charset="0"/>
              </a:rPr>
              <a:t> Labs</a:t>
            </a:r>
            <a:endParaRPr lang="en-US" sz="1500" b="1" dirty="0" smtClean="0">
              <a:solidFill>
                <a:schemeClr val="bg1"/>
              </a:solidFill>
              <a:latin typeface="Neo Sans Intel" pitchFamily="34" charset="0"/>
            </a:endParaRPr>
          </a:p>
        </p:txBody>
      </p:sp>
      <p:sp>
        <p:nvSpPr>
          <p:cNvPr id="10"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Wireless Communication Lab, Intel Labs</a:t>
            </a:r>
            <a:endParaRPr lang="en-US" sz="1200" dirty="0">
              <a:solidFill>
                <a:schemeClr val="bg1"/>
              </a:solidFill>
              <a:latin typeface="Neo Sans Intel" pitchFamily="34" charset="0"/>
            </a:endParaRPr>
          </a:p>
        </p:txBody>
      </p:sp>
      <p:sp>
        <p:nvSpPr>
          <p:cNvPr id="11" name="TextBox 10"/>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12" name="TextBox 11"/>
          <p:cNvSpPr txBox="1"/>
          <p:nvPr/>
        </p:nvSpPr>
        <p:spPr>
          <a:xfrm>
            <a:off x="7086600" y="6498116"/>
            <a:ext cx="1447800" cy="283684"/>
          </a:xfrm>
          <a:prstGeom prst="rect">
            <a:avLst/>
          </a:prstGeom>
          <a:noFill/>
        </p:spPr>
        <p:txBody>
          <a:bodyPr wrap="square" lIns="98060" tIns="49030" rIns="98060" bIns="49030" rtlCol="0">
            <a:spAutoFit/>
          </a:bodyPr>
          <a:lstStyle/>
          <a:p>
            <a:r>
              <a:rPr lang="en-US" sz="1200" b="1" dirty="0" smtClean="0">
                <a:solidFill>
                  <a:schemeClr val="bg1"/>
                </a:solidFill>
                <a:latin typeface="Neo Sans Intel" pitchFamily="34" charset="0"/>
              </a:rPr>
              <a:t>Intel Confidential</a:t>
            </a:r>
          </a:p>
        </p:txBody>
      </p:sp>
      <p:sp>
        <p:nvSpPr>
          <p:cNvPr id="13"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baseline="0" dirty="0" smtClean="0">
                <a:ea typeface="굴림" charset="-127"/>
              </a:rPr>
              <a:t>Sub</a:t>
            </a:r>
            <a:r>
              <a:rPr lang="en-US" altLang="ko-KR" dirty="0" smtClean="0">
                <a:ea typeface="굴림" charset="-127"/>
              </a:rPr>
              <a:t>mission</a:t>
            </a:r>
            <a:endParaRPr lang="en-US" altLang="ko-KR" dirty="0">
              <a:ea typeface="굴림" charset="-127"/>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5" name="바닥글 개체 틀 2"/>
          <p:cNvSpPr>
            <a:spLocks noGrp="1"/>
          </p:cNvSpPr>
          <p:nvPr>
            <p:ph type="ftr" sz="quarter" idx="11"/>
          </p:nvPr>
        </p:nvSpPr>
        <p:spPr>
          <a:xfrm>
            <a:off x="6355703" y="6477000"/>
            <a:ext cx="2207272" cy="184666"/>
          </a:xfrm>
        </p:spPr>
        <p:txBody>
          <a:bodyPr/>
          <a:lstStyle>
            <a:lvl1pPr>
              <a:defRPr/>
            </a:lvl1pPr>
          </a:lstStyle>
          <a:p>
            <a:r>
              <a:rPr lang="en-US" altLang="ko-KR" dirty="0" smtClean="0"/>
              <a:t>Chao-Chun Wang et al. (</a:t>
            </a:r>
            <a:r>
              <a:rPr lang="en-US" altLang="ko-KR" dirty="0" err="1" smtClean="0"/>
              <a:t>MediaTek</a:t>
            </a:r>
            <a:r>
              <a:rPr lang="en-US" altLang="ko-KR" dirty="0" smtClean="0"/>
              <a:t>)</a:t>
            </a:r>
            <a:endParaRPr lang="en-US" altLang="ko-KR" dirty="0"/>
          </a:p>
        </p:txBody>
      </p:sp>
      <p:sp>
        <p:nvSpPr>
          <p:cNvPr id="16" name="슬라이드 번호 개체 틀 3"/>
          <p:cNvSpPr>
            <a:spLocks noGrp="1"/>
          </p:cNvSpPr>
          <p:nvPr>
            <p:ph type="sldNum" sz="quarter" idx="12"/>
          </p:nvPr>
        </p:nvSpPr>
        <p:spPr>
          <a:xfrm>
            <a:off x="4344988" y="6475413"/>
            <a:ext cx="530225" cy="182562"/>
          </a:xfrm>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
        <p:nvSpPr>
          <p:cNvPr id="18" name="Line 8"/>
          <p:cNvSpPr>
            <a:spLocks noChangeShapeType="1"/>
          </p:cNvSpPr>
          <p:nvPr userDrawn="1"/>
        </p:nvSpPr>
        <p:spPr bwMode="auto">
          <a:xfrm>
            <a:off x="685800" y="429399"/>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 name="Rectangle 7"/>
          <p:cNvSpPr>
            <a:spLocks noChangeArrowheads="1"/>
          </p:cNvSpPr>
          <p:nvPr userDrawn="1"/>
        </p:nvSpPr>
        <p:spPr bwMode="auto">
          <a:xfrm>
            <a:off x="5894787" y="225052"/>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a:t>
            </a:r>
            <a:r>
              <a:rPr lang="en-US" sz="1400" dirty="0" smtClean="0">
                <a:latin typeface="Times New Roman" pitchFamily="18" charset="0"/>
                <a:ea typeface="굴림" pitchFamily="34" charset="-127"/>
              </a:rPr>
              <a:t>802.11-16/1237r0</a:t>
            </a:r>
            <a:endParaRPr lang="en-US" altLang="ko-KR" sz="1400" b="1" dirty="0">
              <a:ea typeface="굴림" pitchFamily="34" charset="-127"/>
            </a:endParaRPr>
          </a:p>
        </p:txBody>
      </p:sp>
      <p:sp>
        <p:nvSpPr>
          <p:cNvPr id="19" name="Rectangle 7"/>
          <p:cNvSpPr>
            <a:spLocks noChangeArrowheads="1"/>
          </p:cNvSpPr>
          <p:nvPr userDrawn="1"/>
        </p:nvSpPr>
        <p:spPr bwMode="auto">
          <a:xfrm>
            <a:off x="304800" y="201393"/>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September 2016</a:t>
            </a:r>
            <a:endParaRPr lang="en-US" altLang="ko-KR" sz="1400" b="1" dirty="0">
              <a:ea typeface="굴림" pitchFamily="34" charset="-127"/>
            </a:endParaRPr>
          </a:p>
        </p:txBody>
      </p:sp>
    </p:spTree>
    <p:extLst>
      <p:ext uri="{BB962C8B-B14F-4D97-AF65-F5344CB8AC3E}">
        <p14:creationId xmlns:p14="http://schemas.microsoft.com/office/powerpoint/2010/main" xmlns="" val="5913898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8" name="Rectangle 2"/>
          <p:cNvSpPr>
            <a:spLocks noGrp="1" noChangeArrowheads="1"/>
          </p:cNvSpPr>
          <p:nvPr>
            <p:ph type="title"/>
          </p:nvPr>
        </p:nvSpPr>
        <p:spPr bwMode="auto">
          <a:xfrm>
            <a:off x="685800" y="6096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8439" name="Rectangle 3"/>
          <p:cNvSpPr>
            <a:spLocks noGrp="1" noChangeArrowheads="1"/>
          </p:cNvSpPr>
          <p:nvPr>
            <p:ph type="body" idx="1"/>
          </p:nvPr>
        </p:nvSpPr>
        <p:spPr bwMode="auto">
          <a:xfrm>
            <a:off x="762000" y="1752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2" name="바닥글 개체 틀 2"/>
          <p:cNvSpPr>
            <a:spLocks noGrp="1"/>
          </p:cNvSpPr>
          <p:nvPr>
            <p:ph type="ftr" sz="quarter" idx="3"/>
          </p:nvPr>
        </p:nvSpPr>
        <p:spPr bwMode="auto">
          <a:xfrm>
            <a:off x="6355703" y="6477000"/>
            <a:ext cx="2207272" cy="184666"/>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Chao-Chun Wang et al. (</a:t>
            </a:r>
            <a:r>
              <a:rPr lang="en-US" altLang="ko-KR" dirty="0" err="1" smtClean="0"/>
              <a:t>MediaTek</a:t>
            </a:r>
            <a:r>
              <a:rPr lang="en-US" altLang="ko-KR" dirty="0" smtClean="0"/>
              <a:t>)</a:t>
            </a:r>
            <a:endParaRPr lang="en-US" altLang="ko-KR" dirty="0"/>
          </a:p>
        </p:txBody>
      </p:sp>
      <p:sp>
        <p:nvSpPr>
          <p:cNvPr id="13" name="슬라이드 번호 개체 틀 3"/>
          <p:cNvSpPr>
            <a:spLocks noGrp="1"/>
          </p:cNvSpPr>
          <p:nvPr>
            <p:ph type="sldNum" sz="quarter" idx="4"/>
          </p:nvPr>
        </p:nvSpPr>
        <p:spPr bwMode="auto">
          <a:xfrm>
            <a:off x="4344988" y="6475413"/>
            <a:ext cx="530225" cy="182562"/>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60050092-9108-44CD-920C-9A015721E60E}" type="slidenum">
              <a:rPr lang="en-US" altLang="ko-KR"/>
              <a:pPr>
                <a:defRPr/>
              </a:pPr>
              <a:t>‹#›</a:t>
            </a:fld>
            <a:endParaRPr lang="en-US" altLang="ko-KR"/>
          </a:p>
        </p:txBody>
      </p:sp>
      <p:sp>
        <p:nvSpPr>
          <p:cNvPr id="7" name="Rectangle 7"/>
          <p:cNvSpPr>
            <a:spLocks noChangeArrowheads="1"/>
          </p:cNvSpPr>
          <p:nvPr userDrawn="1"/>
        </p:nvSpPr>
        <p:spPr bwMode="auto">
          <a:xfrm>
            <a:off x="5869730" y="394156"/>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a:t>
            </a:r>
            <a:r>
              <a:rPr lang="en-US" sz="1400" dirty="0" smtClean="0">
                <a:latin typeface="Times New Roman" pitchFamily="18" charset="0"/>
                <a:ea typeface="굴림" pitchFamily="34" charset="-127"/>
              </a:rPr>
              <a:t>802.11-16/1237r0</a:t>
            </a:r>
            <a:endParaRPr lang="en-US" altLang="ko-KR" sz="1400" b="1" dirty="0">
              <a:ea typeface="굴림" pitchFamily="34" charset="-127"/>
            </a:endParaRPr>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 name="Rectangle 7"/>
          <p:cNvSpPr>
            <a:spLocks noChangeArrowheads="1"/>
          </p:cNvSpPr>
          <p:nvPr userDrawn="1"/>
        </p:nvSpPr>
        <p:spPr bwMode="auto">
          <a:xfrm>
            <a:off x="304800" y="394156"/>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September</a:t>
            </a:r>
            <a:r>
              <a:rPr lang="en-US" sz="1400" baseline="0" dirty="0" smtClean="0">
                <a:latin typeface="Times New Roman" pitchFamily="18" charset="0"/>
                <a:ea typeface="굴림" pitchFamily="34" charset="-127"/>
              </a:rPr>
              <a:t> </a:t>
            </a:r>
            <a:r>
              <a:rPr lang="en-US" sz="1400" dirty="0" smtClean="0">
                <a:latin typeface="Times New Roman" pitchFamily="18" charset="0"/>
                <a:ea typeface="굴림" pitchFamily="34" charset="-127"/>
              </a:rPr>
              <a:t>2016</a:t>
            </a:r>
            <a:endParaRPr lang="en-US" altLang="ko-KR" sz="1400" b="1" dirty="0">
              <a:ea typeface="굴림" pitchFamily="34" charset="-127"/>
            </a:endParaRP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슬라이드 번호 개체 틀 6"/>
          <p:cNvSpPr>
            <a:spLocks noGrp="1"/>
          </p:cNvSpPr>
          <p:nvPr>
            <p:ph type="sldNum" sz="quarter" idx="12"/>
          </p:nvPr>
        </p:nvSpPr>
        <p:spPr>
          <a:noFill/>
        </p:spPr>
        <p:txBody>
          <a:bodyPr/>
          <a:lstStyle/>
          <a:p>
            <a:r>
              <a:rPr lang="en-US" altLang="ko-KR" dirty="0" smtClean="0">
                <a:ea typeface="굴림" pitchFamily="34" charset="-127"/>
              </a:rPr>
              <a:t>Slide </a:t>
            </a:r>
            <a:fld id="{4883C6A0-A99F-4D4B-BED4-FEEACDB547CE}" type="slidenum">
              <a:rPr lang="en-US" altLang="ko-KR" smtClean="0">
                <a:ea typeface="굴림" pitchFamily="34" charset="-127"/>
              </a:rPr>
              <a:pPr/>
              <a:t>1</a:t>
            </a:fld>
            <a:endParaRPr lang="en-US" altLang="ko-KR" dirty="0" smtClean="0">
              <a:ea typeface="굴림" pitchFamily="34" charset="-127"/>
            </a:endParaRPr>
          </a:p>
        </p:txBody>
      </p:sp>
      <p:sp>
        <p:nvSpPr>
          <p:cNvPr id="1030" name="Rectangle 2"/>
          <p:cNvSpPr>
            <a:spLocks noGrp="1" noChangeArrowheads="1"/>
          </p:cNvSpPr>
          <p:nvPr>
            <p:ph type="title" idx="4294967295"/>
          </p:nvPr>
        </p:nvSpPr>
        <p:spPr>
          <a:xfrm>
            <a:off x="228600" y="838200"/>
            <a:ext cx="8534400" cy="1066800"/>
          </a:xfrm>
          <a:noFill/>
        </p:spPr>
        <p:txBody>
          <a:bodyPr/>
          <a:lstStyle/>
          <a:p>
            <a:r>
              <a:rPr lang="en-US" sz="2400" dirty="0"/>
              <a:t>The co-existence of 11ax network and Ad Hoc/STA-2-STA Network</a:t>
            </a:r>
            <a:endParaRPr lang="en-US" altLang="ko-KR" sz="2400" dirty="0">
              <a:latin typeface="Times New Roman" pitchFamily="18" charset="0"/>
              <a:ea typeface="굴림" pitchFamily="34" charset="-127"/>
            </a:endParaRPr>
          </a:p>
        </p:txBody>
      </p:sp>
      <p:sp>
        <p:nvSpPr>
          <p:cNvPr id="1031" name="Rectangle 3"/>
          <p:cNvSpPr>
            <a:spLocks noGrp="1" noChangeArrowheads="1"/>
          </p:cNvSpPr>
          <p:nvPr>
            <p:ph type="body" sz="half" idx="4294967295"/>
          </p:nvPr>
        </p:nvSpPr>
        <p:spPr>
          <a:xfrm>
            <a:off x="2667000" y="2057400"/>
            <a:ext cx="3962400" cy="381000"/>
          </a:xfrm>
          <a:noFill/>
        </p:spPr>
        <p:txBody>
          <a:bodyPr/>
          <a:lstStyle/>
          <a:p>
            <a:pPr algn="ctr">
              <a:buFontTx/>
              <a:buNone/>
            </a:pPr>
            <a:r>
              <a:rPr lang="en-US" altLang="ko-KR" sz="1800" dirty="0" smtClean="0">
                <a:latin typeface="Times New Roman" pitchFamily="18" charset="0"/>
                <a:ea typeface="굴림" pitchFamily="34" charset="-127"/>
              </a:rPr>
              <a:t>Date:</a:t>
            </a:r>
            <a:r>
              <a:rPr lang="en-US" altLang="ko-KR" sz="1800" b="0" dirty="0" smtClean="0">
                <a:latin typeface="Times New Roman" pitchFamily="18" charset="0"/>
                <a:ea typeface="굴림" pitchFamily="34" charset="-127"/>
              </a:rPr>
              <a:t> </a:t>
            </a:r>
            <a:r>
              <a:rPr lang="en-US" altLang="ko-KR" sz="1800" b="0" dirty="0" smtClean="0">
                <a:latin typeface="Times New Roman" pitchFamily="18" charset="0"/>
                <a:ea typeface="굴림" pitchFamily="34" charset="-127"/>
              </a:rPr>
              <a:t>2016-09-12</a:t>
            </a:r>
            <a:endParaRPr lang="en-US" altLang="ko-KR" sz="1800" b="0" dirty="0" smtClean="0">
              <a:latin typeface="Times New Roman" pitchFamily="18" charset="0"/>
              <a:ea typeface="굴림" pitchFamily="34" charset="-127"/>
            </a:endParaRPr>
          </a:p>
        </p:txBody>
      </p:sp>
      <p:sp>
        <p:nvSpPr>
          <p:cNvPr id="1032" name="Rectangle 4"/>
          <p:cNvSpPr>
            <a:spLocks noChangeArrowheads="1"/>
          </p:cNvSpPr>
          <p:nvPr/>
        </p:nvSpPr>
        <p:spPr bwMode="auto">
          <a:xfrm>
            <a:off x="533400" y="2514600"/>
            <a:ext cx="7696200" cy="533400"/>
          </a:xfrm>
          <a:prstGeom prst="rect">
            <a:avLst/>
          </a:prstGeom>
          <a:noFill/>
          <a:ln w="9525">
            <a:noFill/>
            <a:miter lim="800000"/>
            <a:headEnd/>
            <a:tailEnd/>
          </a:ln>
        </p:spPr>
        <p:txBody>
          <a:bodyPr lIns="92075" tIns="46038" rIns="92075" bIns="46038"/>
          <a:lstStyle/>
          <a:p>
            <a:pPr marL="342900" indent="-342900">
              <a:spcBef>
                <a:spcPct val="20000"/>
              </a:spcBef>
            </a:pPr>
            <a:endParaRPr lang="en-US" altLang="ko-KR" sz="2000" b="1" dirty="0" smtClean="0">
              <a:ea typeface="굴림" pitchFamily="34" charset="-127"/>
            </a:endParaRPr>
          </a:p>
          <a:p>
            <a:pPr marL="342900" indent="-342900">
              <a:spcBef>
                <a:spcPct val="20000"/>
              </a:spcBef>
            </a:pPr>
            <a:endParaRPr lang="en-US" altLang="ko-KR" sz="2000" b="1" dirty="0">
              <a:ea typeface="굴림" pitchFamily="34" charset="-127"/>
            </a:endParaRPr>
          </a:p>
          <a:p>
            <a:pPr marL="342900" indent="-342900">
              <a:spcBef>
                <a:spcPct val="20000"/>
              </a:spcBef>
            </a:pPr>
            <a:endParaRPr lang="en-US" altLang="ko-KR" sz="2000" dirty="0">
              <a:ea typeface="굴림" pitchFamily="34" charset="-127"/>
            </a:endParaRPr>
          </a:p>
        </p:txBody>
      </p:sp>
      <p:graphicFrame>
        <p:nvGraphicFramePr>
          <p:cNvPr id="9" name="Table 12"/>
          <p:cNvGraphicFramePr>
            <a:graphicFrameLocks noGrp="1"/>
          </p:cNvGraphicFramePr>
          <p:nvPr>
            <p:extLst>
              <p:ext uri="{D42A27DB-BD31-4B8C-83A1-F6EECF244321}">
                <p14:modId xmlns:p14="http://schemas.microsoft.com/office/powerpoint/2010/main" xmlns="" val="3169270941"/>
              </p:ext>
            </p:extLst>
          </p:nvPr>
        </p:nvGraphicFramePr>
        <p:xfrm>
          <a:off x="895350" y="2590800"/>
          <a:ext cx="7334250" cy="3394323"/>
        </p:xfrm>
        <a:graphic>
          <a:graphicData uri="http://schemas.openxmlformats.org/drawingml/2006/table">
            <a:tbl>
              <a:tblPr firstRow="1" bandRow="1">
                <a:tableStyleId>{F5AB1C69-6EDB-4FF4-983F-18BD219EF322}</a:tableStyleId>
              </a:tblPr>
              <a:tblGrid>
                <a:gridCol w="1466850"/>
                <a:gridCol w="1158040"/>
                <a:gridCol w="1621255"/>
                <a:gridCol w="1312445"/>
                <a:gridCol w="1775660"/>
              </a:tblGrid>
              <a:tr h="259081">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Po-Kai Huang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Intel</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2200 Mission College Blvd., Santa Clara, CA 95054, </a:t>
                      </a:r>
                      <a:r>
                        <a:rPr lang="en-US" sz="1200" kern="1200" dirty="0">
                          <a:solidFill>
                            <a:srgbClr val="000000"/>
                          </a:solidFill>
                          <a:latin typeface="Times New Roman"/>
                          <a:ea typeface="Times New Roman"/>
                          <a:cs typeface="Arial"/>
                        </a:rPr>
                        <a:t>USA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marL="0" marR="0" algn="ctr">
                        <a:spcBef>
                          <a:spcPts val="0"/>
                        </a:spcBef>
                        <a:spcAft>
                          <a:spcPts val="0"/>
                        </a:spcAft>
                      </a:pPr>
                      <a:r>
                        <a:rPr lang="en-US" sz="1200" kern="1200" dirty="0">
                          <a:solidFill>
                            <a:srgbClr val="000000"/>
                          </a:solidFill>
                          <a:latin typeface="Times New Roman"/>
                          <a:ea typeface="Times New Roman"/>
                          <a:cs typeface="Arial"/>
                        </a:rPr>
                        <a:t>+</a:t>
                      </a:r>
                      <a:r>
                        <a:rPr lang="en-US" sz="1200" kern="1200" dirty="0" smtClean="0">
                          <a:solidFill>
                            <a:srgbClr val="000000"/>
                          </a:solidFill>
                          <a:latin typeface="Times New Roman"/>
                          <a:ea typeface="Times New Roman"/>
                          <a:cs typeface="Arial"/>
                        </a:rPr>
                        <a:t>1-408-765-8080</a:t>
                      </a:r>
                      <a:endParaRPr lang="en-US" sz="1200" kern="1200" dirty="0">
                        <a:solidFill>
                          <a:srgbClr val="000000"/>
                        </a:solidFill>
                        <a:latin typeface="Times New Roman"/>
                        <a:ea typeface="Times New Roman"/>
                        <a:cs typeface="Arial"/>
                      </a:endParaRPr>
                    </a:p>
                    <a:p>
                      <a:pPr marL="0" marR="0" algn="ctr">
                        <a:spcBef>
                          <a:spcPts val="0"/>
                        </a:spcBef>
                        <a:spcAft>
                          <a:spcPts val="0"/>
                        </a:spcAft>
                      </a:pPr>
                      <a:r>
                        <a:rPr lang="en-US" sz="1200" kern="1200" dirty="0">
                          <a:solidFill>
                            <a:srgbClr val="000000"/>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po-kai.huang@intel.com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algn="ctr">
                        <a:spcBef>
                          <a:spcPts val="0"/>
                        </a:spcBef>
                        <a:spcAft>
                          <a:spcPts val="0"/>
                        </a:spcAft>
                      </a:pPr>
                      <a:r>
                        <a:rPr lang="en-US" sz="1200" kern="1200" dirty="0">
                          <a:solidFill>
                            <a:srgbClr val="000000"/>
                          </a:solidFill>
                          <a:latin typeface="Times New Roman"/>
                          <a:ea typeface="Times New Roman"/>
                          <a:cs typeface="Arial"/>
                        </a:rPr>
                        <a:t>Robert Stacey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kern="1200" dirty="0">
                          <a:solidFill>
                            <a:srgbClr val="000000"/>
                          </a:solidFill>
                          <a:latin typeface="Times New Roman"/>
                          <a:ea typeface="Times New Roman"/>
                          <a:cs typeface="Arial"/>
                        </a:rPr>
                        <a:t>robert.stacey@intel.com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Qinghua Li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smtClean="0">
                          <a:solidFill>
                            <a:srgbClr val="000000"/>
                          </a:solidFill>
                          <a:latin typeface="Times New Roman"/>
                          <a:ea typeface="Times New Roman"/>
                          <a:cs typeface="Arial"/>
                        </a:rPr>
                        <a:t>quinghua.li@intel.com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Shahrnaz Azizi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shahrnaz.azizi@intel.com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6633">
                <a:tc>
                  <a:txBody>
                    <a:bodyPr/>
                    <a:lstStyle/>
                    <a:p>
                      <a:pPr marL="0" marR="0" algn="ctr">
                        <a:spcBef>
                          <a:spcPts val="0"/>
                        </a:spcBef>
                        <a:spcAft>
                          <a:spcPts val="0"/>
                        </a:spcAft>
                      </a:pPr>
                      <a:r>
                        <a:rPr lang="en-US" sz="1200" kern="1200" dirty="0">
                          <a:solidFill>
                            <a:srgbClr val="000000"/>
                          </a:solidFill>
                          <a:latin typeface="Times New Roman"/>
                          <a:ea typeface="Times New Roman"/>
                          <a:cs typeface="Arial"/>
                        </a:rPr>
                        <a:t>Xiaogang Chen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kern="1200" dirty="0">
                          <a:solidFill>
                            <a:srgbClr val="000000"/>
                          </a:solidFill>
                          <a:latin typeface="Times New Roman"/>
                          <a:ea typeface="Times New Roman"/>
                          <a:cs typeface="Arial"/>
                        </a:rPr>
                        <a:t>xiaogang.c.chen@intel.com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1389">
                <a:tc>
                  <a:txBody>
                    <a:bodyPr/>
                    <a:lstStyle/>
                    <a:p>
                      <a:pPr marL="0" marR="0" algn="ctr">
                        <a:spcBef>
                          <a:spcPts val="0"/>
                        </a:spcBef>
                        <a:spcAft>
                          <a:spcPts val="0"/>
                        </a:spcAft>
                      </a:pPr>
                      <a:r>
                        <a:rPr lang="en-US" sz="1200" kern="1200" dirty="0" err="1">
                          <a:solidFill>
                            <a:srgbClr val="000000"/>
                          </a:solidFill>
                          <a:latin typeface="Times New Roman"/>
                          <a:ea typeface="Times New Roman"/>
                          <a:cs typeface="Arial"/>
                        </a:rPr>
                        <a:t>Chitto</a:t>
                      </a:r>
                      <a:r>
                        <a:rPr lang="en-US" sz="1200" kern="1200" dirty="0">
                          <a:solidFill>
                            <a:srgbClr val="000000"/>
                          </a:solidFill>
                          <a:latin typeface="Times New Roman"/>
                          <a:ea typeface="Times New Roman"/>
                          <a:cs typeface="Arial"/>
                        </a:rPr>
                        <a:t> Ghosh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a:solidFill>
                            <a:srgbClr val="000000"/>
                          </a:solidFill>
                          <a:latin typeface="Times New Roman"/>
                          <a:ea typeface="Times New Roman"/>
                          <a:cs typeface="Arial"/>
                        </a:rPr>
                        <a:t>chittabrata.ghosh@intel.com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Laurent Cariou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smtClean="0">
                          <a:solidFill>
                            <a:srgbClr val="000000"/>
                          </a:solidFill>
                          <a:latin typeface="Times New Roman"/>
                          <a:ea typeface="Times New Roman"/>
                          <a:cs typeface="Arial"/>
                        </a:rPr>
                        <a:t>laurent.cariou@intel.com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algn="ctr"/>
                      <a:r>
                        <a:rPr lang="en-US" sz="1200" kern="1200" dirty="0" smtClean="0">
                          <a:solidFill>
                            <a:srgbClr val="000000"/>
                          </a:solidFill>
                          <a:latin typeface="Times New Roman"/>
                          <a:ea typeface="Times New Roman"/>
                          <a:cs typeface="Arial"/>
                        </a:rPr>
                        <a:t>Yaron Alpert</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kern="1200" dirty="0" smtClean="0">
                          <a:solidFill>
                            <a:srgbClr val="000000"/>
                          </a:solidFill>
                          <a:latin typeface="Times New Roman"/>
                          <a:ea typeface="Times New Roman"/>
                          <a:cs typeface="Arial"/>
                        </a:rPr>
                        <a:t>yaron.alpert@intel.com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Assaf Gurevitz</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kern="1200" dirty="0" smtClean="0">
                          <a:solidFill>
                            <a:srgbClr val="000000"/>
                          </a:solidFill>
                          <a:latin typeface="Times New Roman"/>
                          <a:ea typeface="Times New Roman"/>
                          <a:cs typeface="Arial"/>
                        </a:rPr>
                        <a:t>assaf.gurevitz@intel.com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Ilan Sutskover</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chemeClr val="dk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ilan.sutskover@intel.com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a:ea typeface="Times New Roman"/>
                          <a:cs typeface="Arial"/>
                        </a:rPr>
                        <a:t>Feng Jiang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feng1.jiang@intel.com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Footer Placeholder 1"/>
          <p:cNvSpPr>
            <a:spLocks noGrp="1"/>
          </p:cNvSpPr>
          <p:nvPr>
            <p:ph type="ftr" sz="quarter" idx="11"/>
          </p:nvPr>
        </p:nvSpPr>
        <p:spPr/>
        <p:txBody>
          <a:bodyPr/>
          <a:lstStyle/>
          <a:p>
            <a:r>
              <a:rPr lang="en-US" altLang="ko-KR" smtClean="0"/>
              <a:t>Chao-Chun Wang et al. (MediaTek)</a:t>
            </a:r>
            <a:endParaRPr lang="en-US" altLang="ko-KR" dirty="0"/>
          </a:p>
        </p:txBody>
      </p:sp>
    </p:spTree>
    <p:extLst>
      <p:ext uri="{BB962C8B-B14F-4D97-AF65-F5344CB8AC3E}">
        <p14:creationId xmlns:p14="http://schemas.microsoft.com/office/powerpoint/2010/main" xmlns="" val="1544775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10</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Table 6"/>
          <p:cNvGraphicFramePr>
            <a:graphicFrameLocks noGrp="1"/>
          </p:cNvGraphicFramePr>
          <p:nvPr>
            <p:extLst>
              <p:ext uri="{D42A27DB-BD31-4B8C-83A1-F6EECF244321}">
                <p14:modId xmlns:p14="http://schemas.microsoft.com/office/powerpoint/2010/main" xmlns="" val="1008810414"/>
              </p:ext>
            </p:extLst>
          </p:nvPr>
        </p:nvGraphicFramePr>
        <p:xfrm>
          <a:off x="685800" y="1009657"/>
          <a:ext cx="8153400" cy="4946816"/>
        </p:xfrm>
        <a:graphic>
          <a:graphicData uri="http://schemas.openxmlformats.org/drawingml/2006/table">
            <a:tbl>
              <a:tblPr firstRow="1" bandRow="1">
                <a:tableStyleId>{F5AB1C69-6EDB-4FF4-983F-18BD219EF322}</a:tableStyleId>
              </a:tblPr>
              <a:tblGrid>
                <a:gridCol w="1630680"/>
                <a:gridCol w="1287379"/>
                <a:gridCol w="1802331"/>
                <a:gridCol w="1223210"/>
                <a:gridCol w="22098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Narendar</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Madhavan</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ctr" fontAlgn="ctr"/>
                      <a:r>
                        <a:rPr lang="en-US" sz="1100" b="0" i="0" u="none" strike="noStrike" dirty="0">
                          <a:solidFill>
                            <a:srgbClr val="000000"/>
                          </a:solidFill>
                          <a:effectLst/>
                          <a:latin typeface="Times New Roman"/>
                        </a:rPr>
                        <a:t>Toshiba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kern="1200" dirty="0" smtClean="0">
                          <a:solidFill>
                            <a:srgbClr val="000000"/>
                          </a:solidFill>
                          <a:latin typeface="+mn-lt"/>
                          <a:ea typeface="Times New Roman"/>
                          <a:cs typeface="Arial"/>
                        </a:rPr>
                        <a:t>narendar.madhavan@toshiba.co.jp</a:t>
                      </a:r>
                      <a:endParaRPr lang="en-US" sz="1100" kern="1200" dirty="0">
                        <a:solidFill>
                          <a:srgbClr val="000000"/>
                        </a:solidFill>
                        <a:latin typeface="+mn-lt"/>
                        <a:ea typeface="Times New Roman"/>
                        <a:cs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Masahiro </a:t>
                      </a:r>
                      <a:r>
                        <a:rPr lang="en-US" sz="1100" kern="1200" baseline="0" dirty="0" err="1">
                          <a:solidFill>
                            <a:srgbClr val="000000"/>
                          </a:solidFill>
                          <a:latin typeface="+mn-lt"/>
                          <a:ea typeface="Times New Roman"/>
                          <a:cs typeface="Arial"/>
                        </a:rPr>
                        <a:t>Sekiya</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Toshihisa</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Nabetani</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Tsuguhide</a:t>
                      </a:r>
                      <a:r>
                        <a:rPr lang="en-US" sz="1100" kern="1200" baseline="0" dirty="0">
                          <a:solidFill>
                            <a:srgbClr val="000000"/>
                          </a:solidFill>
                          <a:latin typeface="+mn-lt"/>
                          <a:ea typeface="Times New Roman"/>
                          <a:cs typeface="Arial"/>
                        </a:rPr>
                        <a:t> Aoki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Tomoko Adachi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Kentaro</a:t>
                      </a:r>
                      <a:r>
                        <a:rPr lang="en-US" sz="1100" kern="1200" baseline="0" dirty="0">
                          <a:solidFill>
                            <a:srgbClr val="000000"/>
                          </a:solidFill>
                          <a:latin typeface="+mn-lt"/>
                          <a:ea typeface="Times New Roman"/>
                          <a:cs typeface="Arial"/>
                        </a:rPr>
                        <a:t> Taniguchi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Daisuke </a:t>
                      </a:r>
                      <a:r>
                        <a:rPr lang="en-US" sz="1100" kern="1200" baseline="0" dirty="0" err="1">
                          <a:solidFill>
                            <a:srgbClr val="000000"/>
                          </a:solidFill>
                          <a:latin typeface="+mn-lt"/>
                          <a:ea typeface="Times New Roman"/>
                          <a:cs typeface="Arial"/>
                        </a:rPr>
                        <a:t>Taki</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Koji </a:t>
                      </a:r>
                      <a:r>
                        <a:rPr lang="en-US" sz="1100" kern="1200" baseline="0" dirty="0" err="1">
                          <a:solidFill>
                            <a:srgbClr val="000000"/>
                          </a:solidFill>
                          <a:latin typeface="+mn-lt"/>
                          <a:ea typeface="Times New Roman"/>
                          <a:cs typeface="Arial"/>
                        </a:rPr>
                        <a:t>Horisaki</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a:solidFill>
                            <a:srgbClr val="000000"/>
                          </a:solidFill>
                          <a:latin typeface="+mn-lt"/>
                          <a:ea typeface="Times New Roman"/>
                          <a:cs typeface="Arial"/>
                        </a:rPr>
                        <a:t>David Halls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Filippo</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Tosato</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Zubeir</a:t>
                      </a:r>
                      <a:r>
                        <a:rPr lang="en-US" sz="1100" kern="1200" baseline="0" dirty="0">
                          <a:solidFill>
                            <a:srgbClr val="000000"/>
                          </a:solidFill>
                          <a:latin typeface="+mn-lt"/>
                          <a:ea typeface="Times New Roman"/>
                          <a:cs typeface="Arial"/>
                        </a:rPr>
                        <a:t> </a:t>
                      </a:r>
                      <a:r>
                        <a:rPr lang="en-US" sz="1100" kern="1200" baseline="0" dirty="0" err="1">
                          <a:solidFill>
                            <a:srgbClr val="000000"/>
                          </a:solidFill>
                          <a:latin typeface="+mn-lt"/>
                          <a:ea typeface="Times New Roman"/>
                          <a:cs typeface="Arial"/>
                        </a:rPr>
                        <a:t>Bocus</a:t>
                      </a:r>
                      <a:endParaRPr lang="en-US" sz="1100" kern="1200" baseline="0" dirty="0">
                        <a:solidFill>
                          <a:srgbClr val="000000"/>
                        </a:solidFill>
                        <a:latin typeface="+mn-lt"/>
                        <a:ea typeface="Times New Roman"/>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kern="1200" baseline="0" dirty="0" err="1">
                          <a:solidFill>
                            <a:srgbClr val="000000"/>
                          </a:solidFill>
                          <a:latin typeface="+mn-lt"/>
                          <a:ea typeface="Times New Roman"/>
                          <a:cs typeface="Arial"/>
                        </a:rPr>
                        <a:t>Fengming</a:t>
                      </a:r>
                      <a:r>
                        <a:rPr lang="en-US" sz="1100" kern="1200" baseline="0" dirty="0">
                          <a:solidFill>
                            <a:srgbClr val="000000"/>
                          </a:solidFill>
                          <a:latin typeface="+mn-lt"/>
                          <a:ea typeface="Times New Roman"/>
                          <a:cs typeface="Arial"/>
                        </a:rPr>
                        <a:t> Cao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fontAlgn="ctr"/>
                      <a:endParaRPr lang="en-US" sz="1100" b="0" i="0" u="none" strike="noStrike" dirty="0">
                        <a:solidFill>
                          <a:srgbClr val="0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00" b="0" i="0" u="sng" strike="noStrike" dirty="0">
                        <a:solidFill>
                          <a:srgbClr val="0000FF"/>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r>
              <a:rPr lang="en-US" altLang="ko-KR" smtClean="0"/>
              <a:t>Chao-Chun Wang et al. (MediaTek)</a:t>
            </a:r>
            <a:endParaRPr lang="en-US" altLang="ko-KR" dirty="0"/>
          </a:p>
        </p:txBody>
      </p:sp>
    </p:spTree>
    <p:extLst>
      <p:ext uri="{BB962C8B-B14F-4D97-AF65-F5344CB8AC3E}">
        <p14:creationId xmlns:p14="http://schemas.microsoft.com/office/powerpoint/2010/main" xmlns="" val="3913801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11</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8" name="Table 7"/>
          <p:cNvGraphicFramePr>
            <a:graphicFrameLocks noGrp="1"/>
          </p:cNvGraphicFramePr>
          <p:nvPr>
            <p:extLst>
              <p:ext uri="{D42A27DB-BD31-4B8C-83A1-F6EECF244321}">
                <p14:modId xmlns:p14="http://schemas.microsoft.com/office/powerpoint/2010/main" xmlns="" val="1251908918"/>
              </p:ext>
            </p:extLst>
          </p:nvPr>
        </p:nvGraphicFramePr>
        <p:xfrm>
          <a:off x="381000" y="1219200"/>
          <a:ext cx="8153400" cy="2732302"/>
        </p:xfrm>
        <a:graphic>
          <a:graphicData uri="http://schemas.openxmlformats.org/drawingml/2006/table">
            <a:tbl>
              <a:tblPr firstRow="1" bandRow="1"/>
              <a:tblGrid>
                <a:gridCol w="1600200"/>
                <a:gridCol w="1295400"/>
                <a:gridCol w="1841221"/>
                <a:gridCol w="1282979"/>
                <a:gridCol w="2133600"/>
              </a:tblGrid>
              <a:tr h="225059">
                <a:tc>
                  <a:txBody>
                    <a:bodyPr/>
                    <a:lstStyle/>
                    <a:p>
                      <a:pPr algn="ctr"/>
                      <a:r>
                        <a:rPr lang="en-US" sz="1100" b="1" kern="1200" dirty="0" smtClean="0">
                          <a:solidFill>
                            <a:schemeClr val="tx1"/>
                          </a:solidFill>
                          <a:latin typeface="+mn-lt"/>
                          <a:ea typeface="+mn-ea"/>
                          <a:cs typeface="+mn-cs"/>
                        </a:rPr>
                        <a:t>Name</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Affiliation</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Address</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Phone</a:t>
                      </a:r>
                      <a:endParaRPr lang="en-US" sz="1100" b="1" kern="1200" dirty="0">
                        <a:solidFill>
                          <a:schemeClr val="tx1"/>
                        </a:solidFill>
                        <a:latin typeface="+mn-lt"/>
                        <a:ea typeface="+mn-ea"/>
                        <a:cs typeface="+mn-cs"/>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100" b="1" kern="1200" dirty="0" smtClean="0">
                          <a:solidFill>
                            <a:schemeClr val="tx1"/>
                          </a:solidFill>
                          <a:latin typeface="+mn-lt"/>
                          <a:ea typeface="+mn-ea"/>
                          <a:cs typeface="+mn-cs"/>
                        </a:rPr>
                        <a:t>Email</a:t>
                      </a:r>
                      <a:endParaRPr lang="en-US" sz="11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801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 Cheong</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6">
                  <a:txBody>
                    <a:bodyPr/>
                    <a:lstStyle/>
                    <a:p>
                      <a:pPr marL="0" marR="0" algn="ctr">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Newracom, Inc.</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9008 Research </a:t>
                      </a:r>
                      <a:r>
                        <a:rPr lang="en-GB" sz="1100" dirty="0" smtClean="0">
                          <a:effectLst/>
                          <a:latin typeface="Times New Roman" panose="02020603050405020304" pitchFamily="18" charset="0"/>
                          <a:ea typeface="Batang" panose="02030600000101010101" pitchFamily="18" charset="-127"/>
                        </a:rPr>
                        <a:t>Dr, </a:t>
                      </a:r>
                      <a:r>
                        <a:rPr lang="en-GB" sz="1100" dirty="0">
                          <a:effectLst/>
                          <a:latin typeface="Times New Roman" panose="02020603050405020304" pitchFamily="18" charset="0"/>
                          <a:ea typeface="Batang" panose="02030600000101010101" pitchFamily="18" charset="-127"/>
                        </a:rPr>
                        <a:t>Irvine, CA 92618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000" dirty="0">
                          <a:effectLst/>
                          <a:latin typeface="Times New Roman" panose="02020603050405020304" pitchFamily="18" charset="0"/>
                          <a:ea typeface="Batang" panose="02030600000101010101" pitchFamily="18" charset="-127"/>
                        </a:rPr>
                        <a:t>+1-949-390-7146</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minho.cheong@newracom.com</a:t>
                      </a:r>
                      <a:r>
                        <a:rPr lang="en-GB" sz="900" dirty="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929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 Hedayat</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reza.hedayat@newracom.com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9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 Hoon Kwon</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younghoon.kwon@newracom.com</a:t>
                      </a:r>
                      <a:r>
                        <a:rPr lang="en-GB" sz="900" dirty="0">
                          <a:effectLst/>
                          <a:latin typeface="Times New Roman" panose="02020603050405020304" pitchFamily="18" charset="0"/>
                          <a:ea typeface="Batang" panose="02030600000101010101" pitchFamily="18" charset="-127"/>
                        </a:rPr>
                        <a:t> </a:t>
                      </a:r>
                    </a:p>
                    <a:p>
                      <a:pPr marL="0" marR="0" algn="l">
                        <a:spcBef>
                          <a:spcPts val="0"/>
                        </a:spcBef>
                        <a:spcAft>
                          <a:spcPts val="0"/>
                        </a:spcAft>
                      </a:pPr>
                      <a:r>
                        <a:rPr lang="en-GB" sz="900" dirty="0" smtClean="0">
                          <a:effectLst/>
                          <a:latin typeface="Times New Roman" panose="02020603050405020304" pitchFamily="18" charset="0"/>
                          <a:ea typeface="Batang" panose="02030600000101010101" pitchFamily="18" charset="-127"/>
                        </a:rPr>
                        <a:t> </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97">
                <a:tc>
                  <a:txBody>
                    <a:bodyPr/>
                    <a:lstStyle/>
                    <a:p>
                      <a:pPr marL="0" marR="0" algn="l">
                        <a:spcBef>
                          <a:spcPts val="0"/>
                        </a:spcBef>
                        <a:spcAft>
                          <a:spcPts val="0"/>
                        </a:spcAft>
                      </a:pPr>
                      <a:r>
                        <a:rPr lang="en-GB" sz="1100" dirty="0">
                          <a:effectLst/>
                          <a:latin typeface="Times New Roman" panose="02020603050405020304" pitchFamily="18" charset="0"/>
                          <a:ea typeface="Batang" panose="02030600000101010101" pitchFamily="18" charset="-127"/>
                        </a:rPr>
                        <a:t>Yongho Seok</a:t>
                      </a:r>
                      <a:endParaRPr lang="en-US" sz="1100" dirty="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yongho.seok@newracom.com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297">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 Lee</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8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a:effectLst/>
                          <a:latin typeface="Times New Roman" panose="02020603050405020304" pitchFamily="18" charset="0"/>
                          <a:ea typeface="Batang" panose="02030600000101010101" pitchFamily="18" charset="-127"/>
                        </a:rPr>
                        <a:t>daewon.lee@newracom.com</a:t>
                      </a: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p>
                      <a:pPr marL="0" marR="0" algn="l">
                        <a:spcBef>
                          <a:spcPts val="0"/>
                        </a:spcBef>
                        <a:spcAft>
                          <a:spcPts val="0"/>
                        </a:spcAft>
                      </a:pPr>
                      <a:r>
                        <a:rPr lang="en-GB" sz="9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017">
                <a:tc>
                  <a:txBody>
                    <a:bodyPr/>
                    <a:lstStyle/>
                    <a:p>
                      <a:pPr marL="0" marR="0" algn="l">
                        <a:spcBef>
                          <a:spcPts val="0"/>
                        </a:spcBef>
                        <a:spcAft>
                          <a:spcPts val="0"/>
                        </a:spcAft>
                      </a:pPr>
                      <a:r>
                        <a:rPr lang="en-GB" sz="1100" kern="1200" dirty="0" err="1">
                          <a:solidFill>
                            <a:schemeClr val="tx1"/>
                          </a:solidFill>
                          <a:effectLst/>
                          <a:latin typeface="Times New Roman" panose="02020603050405020304" pitchFamily="18" charset="0"/>
                          <a:ea typeface="Batang" panose="02030600000101010101" pitchFamily="18" charset="-127"/>
                          <a:cs typeface="+mn-cs"/>
                        </a:rPr>
                        <a:t>Yujin</a:t>
                      </a:r>
                      <a:r>
                        <a:rPr lang="en-GB" sz="1100" kern="1200" dirty="0">
                          <a:solidFill>
                            <a:schemeClr val="tx1"/>
                          </a:solidFill>
                          <a:effectLst/>
                          <a:latin typeface="Times New Roman" panose="02020603050405020304" pitchFamily="18" charset="0"/>
                          <a:ea typeface="Batang" panose="02030600000101010101" pitchFamily="18" charset="-127"/>
                          <a:cs typeface="+mn-cs"/>
                        </a:rPr>
                        <a:t> Noh</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yujin.noh@newracom.com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p>
                      <a:pPr marL="0" marR="0" algn="l">
                        <a:spcBef>
                          <a:spcPts val="0"/>
                        </a:spcBef>
                        <a:spcAft>
                          <a:spcPts val="0"/>
                        </a:spcAft>
                      </a:pPr>
                      <a:r>
                        <a:rPr lang="en-GB" sz="1100" kern="1200" dirty="0">
                          <a:solidFill>
                            <a:schemeClr val="tx1"/>
                          </a:solidFill>
                          <a:effectLst/>
                          <a:latin typeface="Times New Roman" panose="02020603050405020304" pitchFamily="18" charset="0"/>
                          <a:ea typeface="Batang" panose="02030600000101010101" pitchFamily="18" charset="-127"/>
                          <a:cs typeface="+mn-cs"/>
                        </a:rPr>
                        <a:t> </a:t>
                      </a:r>
                      <a:endParaRPr lang="en-US" sz="1100" kern="1200" dirty="0">
                        <a:solidFill>
                          <a:schemeClr val="tx1"/>
                        </a:solidFill>
                        <a:effectLst/>
                        <a:latin typeface="Times New Roman" panose="02020603050405020304" pitchFamily="18" charset="0"/>
                        <a:ea typeface="Batang" panose="02030600000101010101" pitchFamily="18" charset="-127"/>
                        <a:cs typeface="+mn-cs"/>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625305096"/>
              </p:ext>
            </p:extLst>
          </p:nvPr>
        </p:nvGraphicFramePr>
        <p:xfrm>
          <a:off x="381000" y="3951502"/>
          <a:ext cx="8153400" cy="550904"/>
        </p:xfrm>
        <a:graphic>
          <a:graphicData uri="http://schemas.openxmlformats.org/drawingml/2006/table">
            <a:tbl>
              <a:tblPr firstRow="1" bandRow="1">
                <a:tableStyleId>{F5AB1C69-6EDB-4FF4-983F-18BD219EF322}</a:tableStyleId>
              </a:tblPr>
              <a:tblGrid>
                <a:gridCol w="1600200"/>
                <a:gridCol w="1295400"/>
                <a:gridCol w="1828800"/>
                <a:gridCol w="1295400"/>
                <a:gridCol w="2133600"/>
              </a:tblGrid>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r>
              <a:rPr lang="en-US" altLang="ko-KR" smtClean="0"/>
              <a:t>Chao-Chun Wang et al. (MediaTek)</a:t>
            </a:r>
            <a:endParaRPr lang="en-US" altLang="ko-KR" dirty="0"/>
          </a:p>
        </p:txBody>
      </p:sp>
    </p:spTree>
    <p:extLst>
      <p:ext uri="{BB962C8B-B14F-4D97-AF65-F5344CB8AC3E}">
        <p14:creationId xmlns:p14="http://schemas.microsoft.com/office/powerpoint/2010/main" xmlns="" val="4114873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790575" y="1524000"/>
            <a:ext cx="7772400" cy="4114800"/>
          </a:xfrm>
        </p:spPr>
        <p:txBody>
          <a:bodyPr/>
          <a:lstStyle/>
          <a:p>
            <a:r>
              <a:rPr lang="en-US" dirty="0" smtClean="0">
                <a:latin typeface="Times New Roman" charset="0"/>
                <a:ea typeface="Times New Roman" charset="0"/>
                <a:cs typeface="Times New Roman" charset="0"/>
              </a:rPr>
              <a:t>STA-2-STA </a:t>
            </a:r>
            <a:r>
              <a:rPr lang="en-US" dirty="0">
                <a:latin typeface="Times New Roman" charset="0"/>
                <a:ea typeface="Times New Roman" charset="0"/>
                <a:cs typeface="Times New Roman" charset="0"/>
              </a:rPr>
              <a:t>operations in the proximity of 11ax BSS will likely increase contention and introduce inefficiency due to lack of coordination between STA-2-STA operations and 11ax OFDMA operations </a:t>
            </a:r>
          </a:p>
          <a:p>
            <a:pPr lvl="1"/>
            <a:r>
              <a:rPr lang="en-US" dirty="0">
                <a:latin typeface="Times New Roman" charset="0"/>
                <a:ea typeface="Times New Roman" charset="0"/>
                <a:cs typeface="Times New Roman" charset="0"/>
              </a:rPr>
              <a:t>The support for STA-2-STA operations such as P2P or </a:t>
            </a:r>
            <a:r>
              <a:rPr lang="en-US" dirty="0" smtClean="0">
                <a:latin typeface="Times New Roman" charset="0"/>
                <a:ea typeface="Times New Roman" charset="0"/>
                <a:cs typeface="Times New Roman" charset="0"/>
              </a:rPr>
              <a:t>TDLS</a:t>
            </a:r>
            <a:endParaRPr lang="en-US" dirty="0">
              <a:latin typeface="Times New Roman" charset="0"/>
              <a:ea typeface="Times New Roman" charset="0"/>
              <a:cs typeface="Times New Roman" charset="0"/>
            </a:endParaRPr>
          </a:p>
          <a:p>
            <a:pPr lvl="1"/>
            <a:r>
              <a:rPr lang="en-US" dirty="0">
                <a:latin typeface="Times New Roman" charset="0"/>
                <a:ea typeface="Times New Roman" charset="0"/>
                <a:cs typeface="Times New Roman" charset="0"/>
              </a:rPr>
              <a:t>The co-existence issue of other STA-2-STA operations such as neighborhood aware </a:t>
            </a:r>
            <a:r>
              <a:rPr lang="en-US" dirty="0" smtClean="0">
                <a:latin typeface="Times New Roman" charset="0"/>
                <a:ea typeface="Times New Roman" charset="0"/>
                <a:cs typeface="Times New Roman" charset="0"/>
              </a:rPr>
              <a:t>network protocol developed </a:t>
            </a:r>
            <a:r>
              <a:rPr lang="en-US" dirty="0">
                <a:latin typeface="Times New Roman" charset="0"/>
                <a:ea typeface="Times New Roman" charset="0"/>
                <a:cs typeface="Times New Roman" charset="0"/>
              </a:rPr>
              <a:t>in WFA </a:t>
            </a:r>
            <a:r>
              <a:rPr lang="en-US" dirty="0" smtClean="0">
                <a:latin typeface="Times New Roman" charset="0"/>
                <a:ea typeface="Times New Roman" charset="0"/>
                <a:cs typeface="Times New Roman" charset="0"/>
              </a:rPr>
              <a:t>should </a:t>
            </a:r>
            <a:r>
              <a:rPr lang="en-US" dirty="0">
                <a:latin typeface="Times New Roman" charset="0"/>
                <a:ea typeface="Times New Roman" charset="0"/>
                <a:cs typeface="Times New Roman" charset="0"/>
              </a:rPr>
              <a:t>also be addressed. </a:t>
            </a:r>
          </a:p>
        </p:txBody>
      </p:sp>
      <p:sp>
        <p:nvSpPr>
          <p:cNvPr id="6" name="Footer Placeholder 5"/>
          <p:cNvSpPr>
            <a:spLocks noGrp="1"/>
          </p:cNvSpPr>
          <p:nvPr>
            <p:ph type="ftr" sz="quarter" idx="11"/>
          </p:nvPr>
        </p:nvSpPr>
        <p:spPr/>
        <p:txBody>
          <a:bodyPr/>
          <a:lstStyle/>
          <a:p>
            <a:r>
              <a:rPr lang="en-US" altLang="ko-KR" smtClean="0"/>
              <a:t>Chao-Chun Wang et al. (MediaTek)</a:t>
            </a:r>
            <a:endParaRPr lang="en-US" altLang="ko-KR" dirty="0"/>
          </a:p>
        </p:txBody>
      </p:sp>
      <p:sp>
        <p:nvSpPr>
          <p:cNvPr id="7" name="Slide Number Placeholder 6"/>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12</a:t>
            </a:fld>
            <a:endParaRPr lang="en-US" altLang="ko-KR"/>
          </a:p>
        </p:txBody>
      </p:sp>
    </p:spTree>
    <p:extLst>
      <p:ext uri="{BB962C8B-B14F-4D97-AF65-F5344CB8AC3E}">
        <p14:creationId xmlns:p14="http://schemas.microsoft.com/office/powerpoint/2010/main" xmlns="" val="2983217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issues</a:t>
            </a:r>
          </a:p>
        </p:txBody>
      </p:sp>
      <p:sp>
        <p:nvSpPr>
          <p:cNvPr id="3" name="Content Placeholder 2"/>
          <p:cNvSpPr>
            <a:spLocks noGrp="1"/>
          </p:cNvSpPr>
          <p:nvPr>
            <p:ph idx="1"/>
          </p:nvPr>
        </p:nvSpPr>
        <p:spPr>
          <a:xfrm>
            <a:off x="762000" y="1600200"/>
            <a:ext cx="7772400" cy="4876800"/>
          </a:xfrm>
        </p:spPr>
        <p:txBody>
          <a:bodyPr/>
          <a:lstStyle/>
          <a:p>
            <a:r>
              <a:rPr lang="en-US" sz="1800" dirty="0" smtClean="0">
                <a:latin typeface="Times New Roman" pitchFamily="18" charset="0"/>
                <a:cs typeface="Times New Roman" pitchFamily="18" charset="0"/>
              </a:rPr>
              <a:t>In the Wi-Fi system today, the CCA mechanism assures the co-existence of infrastructure and Ad Hoc operation  </a:t>
            </a:r>
          </a:p>
          <a:p>
            <a:r>
              <a:rPr lang="en-US" sz="1800" dirty="0" smtClean="0">
                <a:latin typeface="Times New Roman" pitchFamily="18" charset="0"/>
                <a:cs typeface="Times New Roman" pitchFamily="18" charset="0"/>
              </a:rPr>
              <a:t>The trigger based operation and new power saving mechanism, such as TWT in 11ax introduced scheduled operation for MU transmission. The scheduling information is not recognized by STAs operate in Ad Hoc or STA-to-STA mode</a:t>
            </a:r>
          </a:p>
          <a:p>
            <a:pPr lvl="1"/>
            <a:r>
              <a:rPr lang="en-US" sz="1400" dirty="0" smtClean="0">
                <a:latin typeface="Times New Roman" pitchFamily="18" charset="0"/>
                <a:cs typeface="Times New Roman" pitchFamily="18" charset="0"/>
              </a:rPr>
              <a:t>Other than HE STA, STAs operating in the mode using protocols developed by other alliance or forum don’t recognize the trigger frame and the information carried in it.  </a:t>
            </a:r>
          </a:p>
          <a:p>
            <a:r>
              <a:rPr lang="en-US" sz="1800" dirty="0" smtClean="0">
                <a:latin typeface="Times New Roman" pitchFamily="18" charset="0"/>
                <a:cs typeface="Times New Roman" pitchFamily="18" charset="0"/>
              </a:rPr>
              <a:t>There are protocols operate in Ad </a:t>
            </a:r>
            <a:r>
              <a:rPr lang="en-US" sz="1800" dirty="0">
                <a:latin typeface="Times New Roman" pitchFamily="18" charset="0"/>
                <a:cs typeface="Times New Roman" pitchFamily="18" charset="0"/>
              </a:rPr>
              <a:t>Hoc or </a:t>
            </a:r>
            <a:r>
              <a:rPr lang="en-US" sz="1800" dirty="0" smtClean="0">
                <a:latin typeface="Times New Roman" pitchFamily="18" charset="0"/>
                <a:cs typeface="Times New Roman" pitchFamily="18" charset="0"/>
              </a:rPr>
              <a:t>STA-to-STA mode also have scheduled operation</a:t>
            </a:r>
          </a:p>
          <a:p>
            <a:pPr lvl="1"/>
            <a:r>
              <a:rPr lang="en-US" sz="1400" dirty="0">
                <a:latin typeface="Times New Roman" pitchFamily="18" charset="0"/>
                <a:cs typeface="Times New Roman" pitchFamily="18" charset="0"/>
              </a:rPr>
              <a:t>HE AP does not </a:t>
            </a:r>
            <a:r>
              <a:rPr lang="en-US" sz="1400" dirty="0" smtClean="0">
                <a:latin typeface="Times New Roman" pitchFamily="18" charset="0"/>
                <a:cs typeface="Times New Roman" pitchFamily="18" charset="0"/>
              </a:rPr>
              <a:t>understand the scheduling information of the Ad </a:t>
            </a:r>
            <a:r>
              <a:rPr lang="en-US" sz="1400" dirty="0">
                <a:latin typeface="Times New Roman" pitchFamily="18" charset="0"/>
                <a:cs typeface="Times New Roman" pitchFamily="18" charset="0"/>
              </a:rPr>
              <a:t>Hoc or </a:t>
            </a:r>
            <a:r>
              <a:rPr lang="en-US" sz="1400" dirty="0" smtClean="0">
                <a:latin typeface="Times New Roman" pitchFamily="18" charset="0"/>
                <a:cs typeface="Times New Roman" pitchFamily="18" charset="0"/>
              </a:rPr>
              <a:t>STA-to-STA mode. The collision of schedule between Ad Hoc/STA-to-STA with trigger based schedule has huge impact to the performance of infrastructure and Ad Hoc operation.</a:t>
            </a:r>
            <a:endParaRPr lang="en-US" sz="1400" dirty="0">
              <a:latin typeface="Times New Roman" pitchFamily="18" charset="0"/>
              <a:cs typeface="Times New Roman" pitchFamily="18" charset="0"/>
            </a:endParaRPr>
          </a:p>
          <a:p>
            <a:r>
              <a:rPr lang="en-US" sz="1800" dirty="0" smtClean="0">
                <a:latin typeface="Times New Roman" pitchFamily="18" charset="0"/>
                <a:cs typeface="Times New Roman" pitchFamily="18" charset="0"/>
              </a:rPr>
              <a:t>Question</a:t>
            </a:r>
            <a:r>
              <a:rPr lang="en-US" sz="1800" dirty="0">
                <a:latin typeface="Times New Roman" pitchFamily="18" charset="0"/>
                <a:cs typeface="Times New Roman" pitchFamily="18" charset="0"/>
              </a:rPr>
              <a:t>: How to assure both 11ax and </a:t>
            </a:r>
            <a:r>
              <a:rPr lang="en-US" sz="1800" dirty="0" smtClean="0">
                <a:latin typeface="Times New Roman" pitchFamily="18" charset="0"/>
                <a:cs typeface="Times New Roman" pitchFamily="18" charset="0"/>
              </a:rPr>
              <a:t>STA-to-STA operation could </a:t>
            </a:r>
            <a:r>
              <a:rPr lang="en-US" sz="1800" dirty="0">
                <a:latin typeface="Times New Roman" pitchFamily="18" charset="0"/>
                <a:cs typeface="Times New Roman" pitchFamily="18" charset="0"/>
              </a:rPr>
              <a:t>co-exist and keep the interference from each other to a minimum</a:t>
            </a:r>
            <a:r>
              <a:rPr lang="en-US" sz="1800" dirty="0" smtClean="0">
                <a:latin typeface="Times New Roman" pitchFamily="18" charset="0"/>
                <a:cs typeface="Times New Roman" pitchFamily="18" charset="0"/>
              </a:rPr>
              <a:t>?</a:t>
            </a:r>
          </a:p>
          <a:p>
            <a:pPr lvl="1"/>
            <a:r>
              <a:rPr lang="en-US" sz="1600" dirty="0" smtClean="0">
                <a:latin typeface="Times New Roman" pitchFamily="18" charset="0"/>
                <a:cs typeface="Times New Roman" pitchFamily="18" charset="0"/>
              </a:rPr>
              <a:t>The proposal provides a tool allowing AP to manage the contention opportunity of STAs during a specific duration based on the channel loading in a dense environment  </a:t>
            </a:r>
          </a:p>
          <a:p>
            <a:pPr lvl="1"/>
            <a:endParaRPr lang="en-US" sz="1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13</a:t>
            </a:fld>
            <a:endParaRPr lang="en-US" altLang="ko-KR"/>
          </a:p>
        </p:txBody>
      </p:sp>
      <p:sp>
        <p:nvSpPr>
          <p:cNvPr id="6" name="Footer Placeholder 5"/>
          <p:cNvSpPr>
            <a:spLocks noGrp="1"/>
          </p:cNvSpPr>
          <p:nvPr>
            <p:ph type="ftr" sz="quarter" idx="11"/>
          </p:nvPr>
        </p:nvSpPr>
        <p:spPr/>
        <p:txBody>
          <a:bodyPr/>
          <a:lstStyle/>
          <a:p>
            <a:r>
              <a:rPr lang="en-US" altLang="ko-KR" smtClean="0"/>
              <a:t>Chao-Chun Wang et al. (MediaTek)</a:t>
            </a:r>
            <a:endParaRPr lang="en-US" altLang="ko-KR" dirty="0"/>
          </a:p>
        </p:txBody>
      </p:sp>
    </p:spTree>
    <p:extLst>
      <p:ext uri="{BB962C8B-B14F-4D97-AF65-F5344CB8AC3E}">
        <p14:creationId xmlns:p14="http://schemas.microsoft.com/office/powerpoint/2010/main" xmlns="" val="1217190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Proposal</a:t>
            </a:r>
            <a:endParaRPr lang="en-US" dirty="0"/>
          </a:p>
        </p:txBody>
      </p:sp>
      <p:sp>
        <p:nvSpPr>
          <p:cNvPr id="3" name="Content Placeholder 2"/>
          <p:cNvSpPr>
            <a:spLocks noGrp="1"/>
          </p:cNvSpPr>
          <p:nvPr>
            <p:ph idx="1"/>
          </p:nvPr>
        </p:nvSpPr>
        <p:spPr>
          <a:xfrm>
            <a:off x="762000" y="1752600"/>
            <a:ext cx="7772400" cy="4343400"/>
          </a:xfrm>
        </p:spPr>
        <p:txBody>
          <a:bodyPr/>
          <a:lstStyle/>
          <a:p>
            <a:r>
              <a:rPr lang="en-US" sz="2000" dirty="0" smtClean="0">
                <a:latin typeface="Times New Roman" pitchFamily="18" charset="0"/>
                <a:cs typeface="Times New Roman" pitchFamily="18" charset="0"/>
              </a:rPr>
              <a:t>Assuming </a:t>
            </a:r>
            <a:r>
              <a:rPr lang="en-US" sz="2000" dirty="0">
                <a:latin typeface="Times New Roman" pitchFamily="18" charset="0"/>
                <a:cs typeface="Times New Roman" pitchFamily="18" charset="0"/>
              </a:rPr>
              <a:t>a HE device also has an active </a:t>
            </a:r>
            <a:r>
              <a:rPr lang="en-US" sz="2000" dirty="0" smtClean="0">
                <a:latin typeface="Times New Roman" pitchFamily="18" charset="0"/>
                <a:cs typeface="Times New Roman" pitchFamily="18" charset="0"/>
              </a:rPr>
              <a:t>interface for STA-to-STA operation and </a:t>
            </a:r>
            <a:r>
              <a:rPr lang="en-US" sz="2000" dirty="0">
                <a:latin typeface="Times New Roman" pitchFamily="18" charset="0"/>
                <a:cs typeface="Times New Roman" pitchFamily="18" charset="0"/>
              </a:rPr>
              <a:t>the triggering/scheduling information from both interfaces are shared in the system (a layer above the HE MAC) </a:t>
            </a:r>
          </a:p>
          <a:p>
            <a:pPr lvl="1"/>
            <a:r>
              <a:rPr lang="en-US" sz="1800" dirty="0">
                <a:latin typeface="Times New Roman" pitchFamily="18" charset="0"/>
                <a:cs typeface="Times New Roman" pitchFamily="18" charset="0"/>
              </a:rPr>
              <a:t>The implementation of such function is not in the scope of the HE protocol</a:t>
            </a:r>
          </a:p>
          <a:p>
            <a:r>
              <a:rPr lang="en-US" sz="2000" dirty="0" smtClean="0">
                <a:latin typeface="Times New Roman" pitchFamily="18" charset="0"/>
                <a:cs typeface="Times New Roman" pitchFamily="18" charset="0"/>
              </a:rPr>
              <a:t>Procedure</a:t>
            </a:r>
          </a:p>
          <a:p>
            <a:pPr lvl="1"/>
            <a:r>
              <a:rPr lang="en-US" sz="1800" dirty="0" smtClean="0">
                <a:latin typeface="Times New Roman" pitchFamily="18" charset="0"/>
                <a:cs typeface="Times New Roman" pitchFamily="18" charset="0"/>
              </a:rPr>
              <a:t>A </a:t>
            </a:r>
            <a:r>
              <a:rPr lang="en-US" sz="1800" dirty="0">
                <a:latin typeface="Times New Roman" pitchFamily="18" charset="0"/>
                <a:cs typeface="Times New Roman" pitchFamily="18" charset="0"/>
              </a:rPr>
              <a:t>HE STA with the </a:t>
            </a:r>
            <a:r>
              <a:rPr lang="en-US" sz="1800" dirty="0" smtClean="0">
                <a:latin typeface="Times New Roman" pitchFamily="18" charset="0"/>
                <a:cs typeface="Times New Roman" pitchFamily="18" charset="0"/>
              </a:rPr>
              <a:t>STA-to-STA scheduling </a:t>
            </a:r>
            <a:r>
              <a:rPr lang="en-US" sz="1800" dirty="0">
                <a:latin typeface="Times New Roman" pitchFamily="18" charset="0"/>
                <a:cs typeface="Times New Roman" pitchFamily="18" charset="0"/>
              </a:rPr>
              <a:t>information sends a request to its HE AP and </a:t>
            </a:r>
            <a:r>
              <a:rPr lang="en-US" sz="1800" dirty="0" smtClean="0">
                <a:latin typeface="Times New Roman" pitchFamily="18" charset="0"/>
                <a:cs typeface="Times New Roman" pitchFamily="18" charset="0"/>
              </a:rPr>
              <a:t>asks </a:t>
            </a:r>
            <a:r>
              <a:rPr lang="en-US" sz="1800" dirty="0">
                <a:latin typeface="Times New Roman" pitchFamily="18" charset="0"/>
                <a:cs typeface="Times New Roman" pitchFamily="18" charset="0"/>
              </a:rPr>
              <a:t>the HE AP to schedule a quiet </a:t>
            </a:r>
            <a:r>
              <a:rPr lang="en-US" sz="1800" dirty="0" smtClean="0">
                <a:latin typeface="Times New Roman" pitchFamily="18" charset="0"/>
                <a:cs typeface="Times New Roman" pitchFamily="18" charset="0"/>
              </a:rPr>
              <a:t>time period for the STA-to-STA operation</a:t>
            </a:r>
            <a:endParaRPr lang="en-US" sz="1800" dirty="0">
              <a:latin typeface="Times New Roman" pitchFamily="18" charset="0"/>
              <a:cs typeface="Times New Roman" pitchFamily="18" charset="0"/>
            </a:endParaRPr>
          </a:p>
          <a:p>
            <a:pPr lvl="1"/>
            <a:r>
              <a:rPr lang="en-US" sz="1800" dirty="0" smtClean="0">
                <a:latin typeface="Times New Roman" pitchFamily="18" charset="0"/>
                <a:cs typeface="Times New Roman" pitchFamily="18" charset="0"/>
              </a:rPr>
              <a:t>After receiving the request, the </a:t>
            </a:r>
            <a:r>
              <a:rPr lang="en-US" sz="1800" dirty="0">
                <a:latin typeface="Times New Roman" pitchFamily="18" charset="0"/>
                <a:cs typeface="Times New Roman" pitchFamily="18" charset="0"/>
              </a:rPr>
              <a:t>HE AP </a:t>
            </a:r>
            <a:r>
              <a:rPr lang="en-US" sz="1800" b="1" dirty="0" smtClean="0">
                <a:latin typeface="Times New Roman" pitchFamily="18" charset="0"/>
                <a:cs typeface="Times New Roman" pitchFamily="18" charset="0"/>
              </a:rPr>
              <a:t>may</a:t>
            </a:r>
            <a:r>
              <a:rPr lang="en-US" sz="1800" dirty="0" smtClean="0">
                <a:latin typeface="Times New Roman" pitchFamily="18" charset="0"/>
                <a:cs typeface="Times New Roman" pitchFamily="18" charset="0"/>
              </a:rPr>
              <a:t> send action frames </a:t>
            </a:r>
            <a:r>
              <a:rPr lang="en-US" sz="1800" dirty="0">
                <a:latin typeface="Times New Roman" pitchFamily="18" charset="0"/>
                <a:cs typeface="Times New Roman" pitchFamily="18" charset="0"/>
              </a:rPr>
              <a:t>to set up </a:t>
            </a:r>
            <a:r>
              <a:rPr lang="en-US" sz="1800" dirty="0" smtClean="0">
                <a:latin typeface="Times New Roman" pitchFamily="18" charset="0"/>
                <a:cs typeface="Times New Roman" pitchFamily="18" charset="0"/>
              </a:rPr>
              <a:t>a </a:t>
            </a:r>
            <a:r>
              <a:rPr lang="en-US" sz="1800" dirty="0">
                <a:latin typeface="Times New Roman" pitchFamily="18" charset="0"/>
                <a:cs typeface="Times New Roman" pitchFamily="18" charset="0"/>
              </a:rPr>
              <a:t>quiet </a:t>
            </a:r>
            <a:r>
              <a:rPr lang="en-US" sz="1800" dirty="0" smtClean="0">
                <a:latin typeface="Times New Roman" pitchFamily="18" charset="0"/>
                <a:cs typeface="Times New Roman" pitchFamily="18" charset="0"/>
              </a:rPr>
              <a:t>time period if it decides that setting the quiet time period is beneficial</a:t>
            </a:r>
            <a:endParaRPr lang="en-US" sz="1800" dirty="0">
              <a:latin typeface="Times New Roman" pitchFamily="18" charset="0"/>
              <a:cs typeface="Times New Roman" pitchFamily="18" charset="0"/>
            </a:endParaRPr>
          </a:p>
          <a:p>
            <a:pPr lvl="1"/>
            <a:r>
              <a:rPr lang="en-US" sz="1800" dirty="0" smtClean="0">
                <a:latin typeface="Times New Roman" pitchFamily="18" charset="0"/>
                <a:cs typeface="Times New Roman" pitchFamily="18" charset="0"/>
              </a:rPr>
              <a:t>After receiving the quiet time setup action frames, HE </a:t>
            </a:r>
            <a:r>
              <a:rPr lang="en-US" sz="1800" dirty="0">
                <a:latin typeface="Times New Roman" pitchFamily="18" charset="0"/>
                <a:cs typeface="Times New Roman" pitchFamily="18" charset="0"/>
              </a:rPr>
              <a:t>STAs in the HE BSS </a:t>
            </a:r>
            <a:r>
              <a:rPr lang="en-US" sz="1800" b="1" dirty="0" smtClean="0">
                <a:latin typeface="Times New Roman" pitchFamily="18" charset="0"/>
                <a:cs typeface="Times New Roman" pitchFamily="18" charset="0"/>
              </a:rPr>
              <a:t>should </a:t>
            </a:r>
            <a:r>
              <a:rPr lang="en-US" sz="1800" dirty="0" smtClean="0">
                <a:latin typeface="Times New Roman" pitchFamily="18" charset="0"/>
                <a:cs typeface="Times New Roman" pitchFamily="18" charset="0"/>
              </a:rPr>
              <a:t>stay </a:t>
            </a:r>
            <a:r>
              <a:rPr lang="en-US" sz="1800" dirty="0">
                <a:latin typeface="Times New Roman" pitchFamily="18" charset="0"/>
                <a:cs typeface="Times New Roman" pitchFamily="18" charset="0"/>
              </a:rPr>
              <a:t>silent during the quiet </a:t>
            </a:r>
            <a:r>
              <a:rPr lang="en-US" sz="1800" dirty="0" smtClean="0">
                <a:latin typeface="Times New Roman" pitchFamily="18" charset="0"/>
                <a:cs typeface="Times New Roman" pitchFamily="18" charset="0"/>
              </a:rPr>
              <a:t>time period  </a:t>
            </a:r>
            <a:endParaRPr lang="en-US" sz="18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14</a:t>
            </a:fld>
            <a:endParaRPr lang="en-US" altLang="ko-KR"/>
          </a:p>
        </p:txBody>
      </p:sp>
      <p:sp>
        <p:nvSpPr>
          <p:cNvPr id="6" name="Footer Placeholder 5"/>
          <p:cNvSpPr>
            <a:spLocks noGrp="1"/>
          </p:cNvSpPr>
          <p:nvPr>
            <p:ph type="ftr" sz="quarter" idx="11"/>
          </p:nvPr>
        </p:nvSpPr>
        <p:spPr/>
        <p:txBody>
          <a:bodyPr/>
          <a:lstStyle/>
          <a:p>
            <a:r>
              <a:rPr lang="en-US" altLang="ko-KR" smtClean="0"/>
              <a:t>Chao-Chun Wang et al. (MediaTek)</a:t>
            </a:r>
            <a:endParaRPr lang="en-US" altLang="ko-KR" dirty="0"/>
          </a:p>
        </p:txBody>
      </p:sp>
    </p:spTree>
    <p:extLst>
      <p:ext uri="{BB962C8B-B14F-4D97-AF65-F5344CB8AC3E}">
        <p14:creationId xmlns:p14="http://schemas.microsoft.com/office/powerpoint/2010/main" xmlns="" val="861609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the protocol needs?</a:t>
            </a:r>
          </a:p>
        </p:txBody>
      </p:sp>
      <p:sp>
        <p:nvSpPr>
          <p:cNvPr id="3" name="Content Placeholder 2"/>
          <p:cNvSpPr>
            <a:spLocks noGrp="1"/>
          </p:cNvSpPr>
          <p:nvPr>
            <p:ph idx="1"/>
          </p:nvPr>
        </p:nvSpPr>
        <p:spPr>
          <a:xfrm>
            <a:off x="762000" y="1752600"/>
            <a:ext cx="7772400" cy="4343400"/>
          </a:xfrm>
        </p:spPr>
        <p:txBody>
          <a:bodyPr/>
          <a:lstStyle/>
          <a:p>
            <a:r>
              <a:rPr lang="en-US" sz="2000" dirty="0">
                <a:latin typeface="Times New Roman" pitchFamily="18" charset="0"/>
                <a:cs typeface="Times New Roman" pitchFamily="18" charset="0"/>
              </a:rPr>
              <a:t>A </a:t>
            </a:r>
            <a:r>
              <a:rPr lang="en-US" sz="2000" dirty="0" smtClean="0">
                <a:latin typeface="Times New Roman" pitchFamily="18" charset="0"/>
                <a:cs typeface="Times New Roman" pitchFamily="18" charset="0"/>
              </a:rPr>
              <a:t>quiet time period request </a:t>
            </a:r>
            <a:r>
              <a:rPr lang="en-US" sz="2000" dirty="0">
                <a:latin typeface="Times New Roman" pitchFamily="18" charset="0"/>
                <a:cs typeface="Times New Roman" pitchFamily="18" charset="0"/>
              </a:rPr>
              <a:t>frame</a:t>
            </a:r>
            <a:r>
              <a:rPr lang="en-US" sz="2000" dirty="0">
                <a:solidFill>
                  <a:srgbClr val="0070C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from an STA</a:t>
            </a:r>
            <a:endParaRPr lang="en-US" sz="2000" dirty="0">
              <a:latin typeface="Times New Roman" pitchFamily="18" charset="0"/>
              <a:cs typeface="Times New Roman" pitchFamily="18" charset="0"/>
            </a:endParaRPr>
          </a:p>
          <a:p>
            <a:pPr lvl="1"/>
            <a:r>
              <a:rPr lang="en-US" sz="1800" dirty="0">
                <a:latin typeface="Times New Roman" pitchFamily="18" charset="0"/>
                <a:cs typeface="Times New Roman" pitchFamily="18" charset="0"/>
              </a:rPr>
              <a:t>The request </a:t>
            </a:r>
            <a:r>
              <a:rPr lang="en-US" sz="1800" dirty="0" smtClean="0">
                <a:latin typeface="Times New Roman" pitchFamily="18" charset="0"/>
                <a:cs typeface="Times New Roman" pitchFamily="18" charset="0"/>
              </a:rPr>
              <a:t>frame is based on the quite time request frame with one extra field that carries an </a:t>
            </a:r>
            <a:r>
              <a:rPr lang="en-US" sz="1800" dirty="0">
                <a:latin typeface="Times New Roman" pitchFamily="18" charset="0"/>
                <a:cs typeface="Times New Roman" pitchFamily="18" charset="0"/>
              </a:rPr>
              <a:t>indication for the type of </a:t>
            </a:r>
            <a:r>
              <a:rPr lang="en-US" sz="1800" dirty="0" smtClean="0">
                <a:latin typeface="Times New Roman" pitchFamily="18" charset="0"/>
                <a:cs typeface="Times New Roman" pitchFamily="18" charset="0"/>
              </a:rPr>
              <a:t>STA-to-STA </a:t>
            </a:r>
            <a:r>
              <a:rPr lang="en-US" sz="1800" dirty="0">
                <a:latin typeface="Times New Roman" pitchFamily="18" charset="0"/>
                <a:cs typeface="Times New Roman" pitchFamily="18" charset="0"/>
              </a:rPr>
              <a:t>operations (</a:t>
            </a:r>
            <a:r>
              <a:rPr lang="en-US" sz="1800" b="1" dirty="0">
                <a:solidFill>
                  <a:srgbClr val="0070C0"/>
                </a:solidFill>
                <a:latin typeface="Times New Roman" pitchFamily="18" charset="0"/>
                <a:cs typeface="Times New Roman" pitchFamily="18" charset="0"/>
              </a:rPr>
              <a:t>in vendor specific </a:t>
            </a:r>
            <a:r>
              <a:rPr lang="en-US" sz="1800" b="1" dirty="0" smtClean="0">
                <a:solidFill>
                  <a:srgbClr val="0070C0"/>
                </a:solidFill>
                <a:latin typeface="Times New Roman" pitchFamily="18" charset="0"/>
                <a:cs typeface="Times New Roman" pitchFamily="18" charset="0"/>
              </a:rPr>
              <a:t>service id</a:t>
            </a:r>
            <a:r>
              <a:rPr lang="en-US" sz="1800" dirty="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A quite time set up frame, an action frame</a:t>
            </a:r>
            <a:r>
              <a:rPr lang="en-US" sz="2000" dirty="0" smtClean="0">
                <a:solidFill>
                  <a:srgbClr val="0070C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transmitted by the </a:t>
            </a:r>
            <a:r>
              <a:rPr lang="en-US" sz="2000" dirty="0">
                <a:latin typeface="Times New Roman" pitchFamily="18" charset="0"/>
                <a:cs typeface="Times New Roman" pitchFamily="18" charset="0"/>
              </a:rPr>
              <a:t>HE AP to set </a:t>
            </a:r>
            <a:r>
              <a:rPr lang="en-US" sz="2000" dirty="0" smtClean="0">
                <a:latin typeface="Times New Roman" pitchFamily="18" charset="0"/>
                <a:cs typeface="Times New Roman" pitchFamily="18" charset="0"/>
              </a:rPr>
              <a:t>up a quiet time period</a:t>
            </a:r>
            <a:endParaRPr lang="en-US" sz="2000" dirty="0">
              <a:latin typeface="Times New Roman" pitchFamily="18" charset="0"/>
              <a:cs typeface="Times New Roman" pitchFamily="18" charset="0"/>
            </a:endParaRPr>
          </a:p>
          <a:p>
            <a:pPr lvl="1"/>
            <a:r>
              <a:rPr lang="en-US" sz="1800" dirty="0">
                <a:latin typeface="Times New Roman" pitchFamily="18" charset="0"/>
                <a:cs typeface="Times New Roman" pitchFamily="18" charset="0"/>
              </a:rPr>
              <a:t>A </a:t>
            </a:r>
            <a:r>
              <a:rPr lang="en-US" sz="1800" dirty="0" smtClean="0">
                <a:latin typeface="Times New Roman" pitchFamily="18" charset="0"/>
                <a:cs typeface="Times New Roman" pitchFamily="18" charset="0"/>
              </a:rPr>
              <a:t>quiet time period setup frame has a Quiet Duration field and an indication for the type of STA-to-STA operations (</a:t>
            </a:r>
            <a:r>
              <a:rPr lang="en-US" sz="1800" b="1" dirty="0" smtClean="0">
                <a:solidFill>
                  <a:srgbClr val="0070C0"/>
                </a:solidFill>
                <a:latin typeface="Times New Roman" pitchFamily="18" charset="0"/>
                <a:cs typeface="Times New Roman" pitchFamily="18" charset="0"/>
              </a:rPr>
              <a:t>in vendor specific service id</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a:p>
            <a:pPr lvl="1"/>
            <a:r>
              <a:rPr lang="en-US" sz="1800" dirty="0" smtClean="0">
                <a:latin typeface="Times New Roman" pitchFamily="18" charset="0"/>
                <a:cs typeface="Times New Roman" pitchFamily="18" charset="0"/>
              </a:rPr>
              <a:t>An STA participates in STA-to-STA operation specified by the </a:t>
            </a:r>
            <a:r>
              <a:rPr lang="en-US" sz="1800" b="1" dirty="0" smtClean="0">
                <a:solidFill>
                  <a:srgbClr val="0070C0"/>
                </a:solidFill>
                <a:latin typeface="Times New Roman" pitchFamily="18" charset="0"/>
                <a:cs typeface="Times New Roman" pitchFamily="18" charset="0"/>
              </a:rPr>
              <a:t>vendor specific service id</a:t>
            </a:r>
            <a:r>
              <a:rPr lang="en-US" sz="1800" dirty="0" smtClean="0">
                <a:latin typeface="Times New Roman" pitchFamily="18" charset="0"/>
                <a:cs typeface="Times New Roman" pitchFamily="18" charset="0"/>
              </a:rPr>
              <a:t> still </a:t>
            </a:r>
            <a:r>
              <a:rPr lang="en-US" sz="1800" dirty="0">
                <a:latin typeface="Times New Roman" pitchFamily="18" charset="0"/>
                <a:cs typeface="Times New Roman" pitchFamily="18" charset="0"/>
              </a:rPr>
              <a:t>follows the CCA rule during the silent period for channel </a:t>
            </a:r>
            <a:r>
              <a:rPr lang="en-US" sz="1800" dirty="0" smtClean="0">
                <a:latin typeface="Times New Roman" pitchFamily="18" charset="0"/>
                <a:cs typeface="Times New Roman" pitchFamily="18" charset="0"/>
              </a:rPr>
              <a:t>access</a:t>
            </a:r>
            <a:endParaRPr lang="en-US" sz="18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15</a:t>
            </a:fld>
            <a:endParaRPr lang="en-US" altLang="ko-KR"/>
          </a:p>
        </p:txBody>
      </p:sp>
      <p:sp>
        <p:nvSpPr>
          <p:cNvPr id="6" name="Footer Placeholder 5"/>
          <p:cNvSpPr>
            <a:spLocks noGrp="1"/>
          </p:cNvSpPr>
          <p:nvPr>
            <p:ph type="ftr" sz="quarter" idx="11"/>
          </p:nvPr>
        </p:nvSpPr>
        <p:spPr/>
        <p:txBody>
          <a:bodyPr/>
          <a:lstStyle/>
          <a:p>
            <a:r>
              <a:rPr lang="en-US" altLang="ko-KR" smtClean="0"/>
              <a:t>Chao-Chun Wang et al. (MediaTek)</a:t>
            </a:r>
            <a:endParaRPr lang="en-US" altLang="ko-KR" dirty="0"/>
          </a:p>
        </p:txBody>
      </p:sp>
    </p:spTree>
    <p:extLst>
      <p:ext uri="{BB962C8B-B14F-4D97-AF65-F5344CB8AC3E}">
        <p14:creationId xmlns:p14="http://schemas.microsoft.com/office/powerpoint/2010/main" xmlns="" val="273172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endParaRPr lang="en-US" dirty="0"/>
          </a:p>
          <a:p>
            <a:endParaRPr lang="en-US" dirty="0"/>
          </a:p>
          <a:p>
            <a:endParaRPr lang="en-US" sz="1800" dirty="0"/>
          </a:p>
        </p:txBody>
      </p:sp>
      <p:sp>
        <p:nvSpPr>
          <p:cNvPr id="6" name="Footer Placeholder 5"/>
          <p:cNvSpPr>
            <a:spLocks noGrp="1"/>
          </p:cNvSpPr>
          <p:nvPr>
            <p:ph type="ftr" sz="quarter" idx="11"/>
          </p:nvPr>
        </p:nvSpPr>
        <p:spPr>
          <a:xfrm>
            <a:off x="6327128" y="6520934"/>
            <a:ext cx="2207272" cy="184666"/>
          </a:xfrm>
        </p:spPr>
        <p:txBody>
          <a:bodyPr/>
          <a:lstStyle/>
          <a:p>
            <a:r>
              <a:rPr lang="en-US" altLang="ko-KR" dirty="0" smtClean="0"/>
              <a:t>Chao-Chun Wang et al. (</a:t>
            </a:r>
            <a:r>
              <a:rPr lang="en-US" altLang="ko-KR" dirty="0" err="1" smtClean="0"/>
              <a:t>MediaTek</a:t>
            </a:r>
            <a:r>
              <a:rPr lang="en-US" altLang="ko-KR" dirty="0" smtClean="0"/>
              <a:t>)</a:t>
            </a:r>
            <a:endParaRPr lang="en-US" altLang="ko-KR" dirty="0"/>
          </a:p>
        </p:txBody>
      </p:sp>
      <p:sp>
        <p:nvSpPr>
          <p:cNvPr id="7" name="Content Placeholder 2"/>
          <p:cNvSpPr txBox="1">
            <a:spLocks/>
          </p:cNvSpPr>
          <p:nvPr/>
        </p:nvSpPr>
        <p:spPr bwMode="auto">
          <a:xfrm>
            <a:off x="7620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2400" kern="0" dirty="0" smtClean="0">
                <a:cs typeface="Times New Roman" pitchFamily="18" charset="0"/>
              </a:rPr>
              <a:t>The proposal expands the use of quiet element in the current 802.11 specification from doing channel measure to interference mitigation between infrastructure and Ad Hoc mode of operation </a:t>
            </a:r>
          </a:p>
          <a:p>
            <a:pPr marL="342900" lvl="0" indent="-342900">
              <a:spcBef>
                <a:spcPct val="20000"/>
              </a:spcBef>
              <a:buFontTx/>
              <a:buChar char="•"/>
            </a:pPr>
            <a:r>
              <a:rPr lang="en-US" sz="2400" dirty="0" smtClean="0">
                <a:cs typeface="Times New Roman" pitchFamily="18" charset="0"/>
              </a:rPr>
              <a:t>The proposal provides a tool allowing AP to manage the contention opportunity of STAs during a specific duration based on the channel loading in a dense environment</a:t>
            </a:r>
          </a:p>
          <a:p>
            <a:pPr marL="342900" lvl="0" indent="-342900">
              <a:spcBef>
                <a:spcPct val="20000"/>
              </a:spcBef>
              <a:buFontTx/>
              <a:buChar char="•"/>
            </a:pPr>
            <a:r>
              <a:rPr lang="en-US" sz="2400" dirty="0" smtClean="0">
                <a:cs typeface="Times New Roman" pitchFamily="18" charset="0"/>
              </a:rPr>
              <a:t>A companion text describes the operation and complement of the operation is uploaded. </a:t>
            </a:r>
          </a:p>
        </p:txBody>
      </p:sp>
    </p:spTree>
    <p:extLst>
      <p:ext uri="{BB962C8B-B14F-4D97-AF65-F5344CB8AC3E}">
        <p14:creationId xmlns:p14="http://schemas.microsoft.com/office/powerpoint/2010/main" xmlns="" val="1429624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altLang="en-US" b="0" dirty="0" smtClean="0"/>
              <a:t>Do you agree to include the quiet element period duration proposal in the following doc in the 11ax specification?</a:t>
            </a:r>
          </a:p>
          <a:p>
            <a:pPr lvl="1"/>
            <a:r>
              <a:rPr lang="en-US" altLang="en-US" i="1" dirty="0" smtClean="0"/>
              <a:t>Doc number will be updated later </a:t>
            </a:r>
            <a:r>
              <a:rPr lang="en-US" altLang="en-US" b="0" dirty="0" smtClean="0"/>
              <a:t> </a:t>
            </a:r>
            <a:endParaRPr lang="en-US" altLang="en-US" b="0" dirty="0"/>
          </a:p>
        </p:txBody>
      </p:sp>
      <p:sp>
        <p:nvSpPr>
          <p:cNvPr id="4" name="Footer Placeholder 3"/>
          <p:cNvSpPr>
            <a:spLocks noGrp="1"/>
          </p:cNvSpPr>
          <p:nvPr>
            <p:ph type="ftr" sz="quarter" idx="11"/>
          </p:nvPr>
        </p:nvSpPr>
        <p:spPr/>
        <p:txBody>
          <a:bodyPr/>
          <a:lstStyle/>
          <a:p>
            <a:r>
              <a:rPr lang="en-US" altLang="ko-KR" smtClean="0"/>
              <a:t>Chao-Chun Wang et al. (MediaTek)</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17</a:t>
            </a:fld>
            <a:endParaRPr lang="en-US" altLang="ko-KR"/>
          </a:p>
        </p:txBody>
      </p:sp>
    </p:spTree>
    <p:extLst>
      <p:ext uri="{BB962C8B-B14F-4D97-AF65-F5344CB8AC3E}">
        <p14:creationId xmlns:p14="http://schemas.microsoft.com/office/powerpoint/2010/main" xmlns="" val="4290902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a:xfrm>
            <a:off x="762000" y="1600200"/>
            <a:ext cx="7772400" cy="4267200"/>
          </a:xfrm>
        </p:spPr>
        <p:txBody>
          <a:bodyPr/>
          <a:lstStyle/>
          <a:p>
            <a:pPr marL="457200" indent="-457200">
              <a:buNone/>
            </a:pPr>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18</a:t>
            </a:fld>
            <a:endParaRPr lang="en-US" altLang="ko-KR"/>
          </a:p>
        </p:txBody>
      </p:sp>
      <p:sp>
        <p:nvSpPr>
          <p:cNvPr id="6" name="Footer Placeholder 5"/>
          <p:cNvSpPr>
            <a:spLocks noGrp="1"/>
          </p:cNvSpPr>
          <p:nvPr>
            <p:ph type="ftr" sz="quarter" idx="11"/>
          </p:nvPr>
        </p:nvSpPr>
        <p:spPr/>
        <p:txBody>
          <a:bodyPr/>
          <a:lstStyle/>
          <a:p>
            <a:r>
              <a:rPr lang="en-US" altLang="ko-KR" smtClean="0"/>
              <a:t>Chao-Chun Wang et al. (MediaTek)</a:t>
            </a:r>
            <a:endParaRPr lang="en-US" altLang="ko-KR" dirty="0"/>
          </a:p>
        </p:txBody>
      </p:sp>
    </p:spTree>
    <p:extLst>
      <p:ext uri="{BB962C8B-B14F-4D97-AF65-F5344CB8AC3E}">
        <p14:creationId xmlns:p14="http://schemas.microsoft.com/office/powerpoint/2010/main" xmlns="" val="1472827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ext uri="{D42A27DB-BD31-4B8C-83A1-F6EECF244321}">
                <p14:modId xmlns:p14="http://schemas.microsoft.com/office/powerpoint/2010/main" xmlns="" val="2902513493"/>
              </p:ext>
            </p:extLst>
          </p:nvPr>
        </p:nvGraphicFramePr>
        <p:xfrm>
          <a:off x="762000" y="1524000"/>
          <a:ext cx="7239000" cy="41204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algn="ctr"/>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r>
              <a:rPr lang="en-US" altLang="ko-KR" smtClean="0"/>
              <a:t>Chao-Chun Wang et al. (MediaTek)</a:t>
            </a:r>
            <a:endParaRPr lang="en-US" altLang="ko-KR" dirty="0"/>
          </a:p>
        </p:txBody>
      </p:sp>
    </p:spTree>
    <p:extLst>
      <p:ext uri="{BB962C8B-B14F-4D97-AF65-F5344CB8AC3E}">
        <p14:creationId xmlns:p14="http://schemas.microsoft.com/office/powerpoint/2010/main" xmlns="" val="1144953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3</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2" name="Table 1"/>
          <p:cNvGraphicFramePr>
            <a:graphicFrameLocks noGrp="1"/>
          </p:cNvGraphicFramePr>
          <p:nvPr>
            <p:extLst>
              <p:ext uri="{D42A27DB-BD31-4B8C-83A1-F6EECF244321}">
                <p14:modId xmlns:p14="http://schemas.microsoft.com/office/powerpoint/2010/main" xmlns="" val="124478358"/>
              </p:ext>
            </p:extLst>
          </p:nvPr>
        </p:nvGraphicFramePr>
        <p:xfrm>
          <a:off x="838200" y="991521"/>
          <a:ext cx="6858001" cy="5372100"/>
        </p:xfrm>
        <a:graphic>
          <a:graphicData uri="http://schemas.openxmlformats.org/drawingml/2006/table">
            <a:tbl>
              <a:tblPr firstRow="1" bandRow="1">
                <a:tableStyleId>{F5AB1C69-6EDB-4FF4-983F-18BD219EF322}</a:tableStyleId>
              </a:tblPr>
              <a:tblGrid>
                <a:gridCol w="1469572"/>
                <a:gridCol w="984871"/>
                <a:gridCol w="1515980"/>
                <a:gridCol w="1227220"/>
                <a:gridCol w="1660358"/>
              </a:tblGrid>
              <a:tr h="22670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altLang="zh-CN" sz="1100" dirty="0" smtClean="0">
                          <a:solidFill>
                            <a:srgbClr val="000000"/>
                          </a:solidFill>
                          <a:latin typeface="+mn-lt"/>
                          <a:ea typeface="Times New Roman"/>
                          <a:cs typeface="Arial"/>
                        </a:rPr>
                        <a:t>David X. Yang</a:t>
                      </a:r>
                      <a:endParaRPr lang="en-US"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100" dirty="0" smtClean="0">
                          <a:latin typeface="Times New Roman"/>
                          <a:ea typeface="Times New Roman"/>
                          <a:cs typeface="Arial"/>
                        </a:rPr>
                        <a:t>Huawei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david.yangxun@huawei.com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Jiayin</a:t>
                      </a:r>
                      <a:r>
                        <a:rPr lang="en-US" sz="1100" dirty="0">
                          <a:solidFill>
                            <a:srgbClr val="000000"/>
                          </a:solidFill>
                          <a:latin typeface="Times New Roman"/>
                          <a:ea typeface="Times New Roman"/>
                          <a:cs typeface="Arial"/>
                        </a:rPr>
                        <a:t> Zhang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+86-18601656691</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zhangjiayin@huawei.com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 Luo</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jun.l@huawei.com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a:solidFill>
                            <a:srgbClr val="000000"/>
                          </a:solidFill>
                          <a:latin typeface="Times New Roman"/>
                          <a:ea typeface="Times New Roman"/>
                          <a:cs typeface="Arial"/>
                        </a:rPr>
                        <a:t>Yi Luo</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F1-17, Huawei Base, Bantian, Shenzhen</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+86-18665891036</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Roy.luoyi@huawei.com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Yingpei</a:t>
                      </a:r>
                      <a:r>
                        <a:rPr lang="en-US" sz="1100" dirty="0">
                          <a:solidFill>
                            <a:srgbClr val="000000"/>
                          </a:solidFill>
                          <a:latin typeface="Times New Roman"/>
                          <a:ea typeface="Times New Roman"/>
                          <a:cs typeface="Arial"/>
                        </a:rPr>
                        <a:t> Lin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 </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linyingpei@huawei.com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smtClean="0">
                          <a:solidFill>
                            <a:srgbClr val="000000"/>
                          </a:solidFill>
                          <a:latin typeface="Times New Roman"/>
                          <a:ea typeface="Times New Roman"/>
                          <a:cs typeface="Arial"/>
                        </a:rPr>
                        <a:t>Jiyong</a:t>
                      </a:r>
                      <a:r>
                        <a:rPr lang="en-US" sz="1100" dirty="0" smtClean="0">
                          <a:solidFill>
                            <a:srgbClr val="000000"/>
                          </a:solidFill>
                          <a:latin typeface="Times New Roman"/>
                          <a:ea typeface="Times New Roman"/>
                          <a:cs typeface="Arial"/>
                        </a:rPr>
                        <a:t> Pang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smtClean="0">
                          <a:solidFill>
                            <a:srgbClr val="000000"/>
                          </a:solidFill>
                          <a:latin typeface="Times New Roman"/>
                          <a:ea typeface="Times New Roman"/>
                          <a:cs typeface="Arial"/>
                        </a:rPr>
                        <a:t>5B-N8, No.2222 </a:t>
                      </a:r>
                      <a:r>
                        <a:rPr lang="en-US" sz="900" dirty="0" err="1" smtClean="0">
                          <a:solidFill>
                            <a:srgbClr val="000000"/>
                          </a:solidFill>
                          <a:latin typeface="Times New Roman"/>
                          <a:ea typeface="Times New Roman"/>
                          <a:cs typeface="Arial"/>
                        </a:rPr>
                        <a:t>Xinjinqiao</a:t>
                      </a:r>
                      <a:r>
                        <a:rPr lang="en-US" sz="900" dirty="0" smtClean="0">
                          <a:solidFill>
                            <a:srgbClr val="000000"/>
                          </a:solidFill>
                          <a:latin typeface="Times New Roman"/>
                          <a:ea typeface="Times New Roman"/>
                          <a:cs typeface="Arial"/>
                        </a:rPr>
                        <a:t> Road, </a:t>
                      </a:r>
                      <a:r>
                        <a:rPr lang="en-US" sz="900" dirty="0" err="1" smtClean="0">
                          <a:solidFill>
                            <a:srgbClr val="000000"/>
                          </a:solidFill>
                          <a:latin typeface="Times New Roman"/>
                          <a:ea typeface="Times New Roman"/>
                          <a:cs typeface="Arial"/>
                        </a:rPr>
                        <a:t>Pudong</a:t>
                      </a:r>
                      <a:r>
                        <a:rPr lang="en-US" sz="900" dirty="0" smtClean="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pangjiyong@huawei.com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0063">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 Rong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10180 Telesis Court, Suite 365, San Diego, CA  92121 NA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zhigang.rong@huawei.com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err="1" smtClean="0">
                          <a:latin typeface="Times New Roman"/>
                          <a:ea typeface="Times New Roman"/>
                          <a:cs typeface="Arial"/>
                        </a:rPr>
                        <a:t>Jian</a:t>
                      </a:r>
                      <a:r>
                        <a:rPr lang="en-US" sz="1100" dirty="0" smtClean="0">
                          <a:latin typeface="Times New Roman"/>
                          <a:ea typeface="Times New Roman"/>
                          <a:cs typeface="Arial"/>
                        </a:rPr>
                        <a:t> Yu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6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050" kern="1200" dirty="0" smtClean="0">
                          <a:solidFill>
                            <a:srgbClr val="000000"/>
                          </a:solidFill>
                          <a:latin typeface="Times New Roman"/>
                          <a:ea typeface="Times New Roman"/>
                          <a:cs typeface="Arial"/>
                        </a:rPr>
                        <a:t>ross.yujian@huawei.com</a:t>
                      </a:r>
                      <a:endParaRPr lang="zh-CN" altLang="en-US" sz="105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smtClean="0">
                          <a:latin typeface="Times New Roman"/>
                          <a:ea typeface="Times New Roman"/>
                          <a:cs typeface="Arial"/>
                        </a:rPr>
                        <a:t>Ming </a:t>
                      </a:r>
                      <a:r>
                        <a:rPr lang="en-US" sz="1100" dirty="0" err="1" smtClean="0">
                          <a:latin typeface="Times New Roman"/>
                          <a:ea typeface="Times New Roman"/>
                          <a:cs typeface="Arial"/>
                        </a:rPr>
                        <a:t>Gan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F1-17, Huawei Base, </a:t>
                      </a:r>
                      <a:r>
                        <a:rPr lang="en-US" altLang="zh-CN" sz="1050" dirty="0" err="1" smtClean="0">
                          <a:solidFill>
                            <a:srgbClr val="000000"/>
                          </a:solidFill>
                          <a:latin typeface="+mn-lt"/>
                          <a:ea typeface="Times New Roman"/>
                          <a:cs typeface="Arial"/>
                        </a:rPr>
                        <a:t>Bantian</a:t>
                      </a:r>
                      <a:r>
                        <a:rPr lang="en-US" altLang="zh-CN" sz="1050" dirty="0" smtClean="0">
                          <a:solidFill>
                            <a:srgbClr val="000000"/>
                          </a:solidFill>
                          <a:latin typeface="+mn-lt"/>
                          <a:ea typeface="Times New Roman"/>
                          <a:cs typeface="Arial"/>
                        </a:rPr>
                        <a:t>, Shenzhen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smtClean="0">
                          <a:latin typeface="+mn-lt"/>
                          <a:ea typeface="Times New Roman"/>
                          <a:cs typeface="Arial"/>
                        </a:rPr>
                        <a:t>ming.gan@huawei.com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err="1" smtClean="0">
                          <a:latin typeface="Times New Roman"/>
                          <a:ea typeface="Times New Roman"/>
                          <a:cs typeface="Arial"/>
                        </a:rPr>
                        <a:t>Yuchen</a:t>
                      </a:r>
                      <a:r>
                        <a:rPr lang="en-US" sz="1100" dirty="0" smtClean="0">
                          <a:latin typeface="Times New Roman"/>
                          <a:ea typeface="Times New Roman"/>
                          <a:cs typeface="Arial"/>
                        </a:rPr>
                        <a:t> </a:t>
                      </a:r>
                      <a:r>
                        <a:rPr lang="en-US" sz="1100" dirty="0" err="1" smtClean="0">
                          <a:latin typeface="Times New Roman"/>
                          <a:ea typeface="Times New Roman"/>
                          <a:cs typeface="Arial"/>
                        </a:rPr>
                        <a:t>Guo</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50" dirty="0" smtClean="0">
                          <a:latin typeface="Times New Roman"/>
                          <a:ea typeface="Times New Roman"/>
                          <a:cs typeface="Arial"/>
                        </a:rPr>
                        <a:t>F1-17,</a:t>
                      </a:r>
                      <a:r>
                        <a:rPr lang="en-US" sz="1050" baseline="0" dirty="0" smtClean="0">
                          <a:latin typeface="Times New Roman"/>
                          <a:ea typeface="Times New Roman"/>
                          <a:cs typeface="Arial"/>
                        </a:rPr>
                        <a:t> Huawei Base, </a:t>
                      </a:r>
                      <a:r>
                        <a:rPr lang="en-US" sz="1050" baseline="0" dirty="0" err="1" smtClean="0">
                          <a:latin typeface="Times New Roman"/>
                          <a:ea typeface="Times New Roman"/>
                          <a:cs typeface="Arial"/>
                        </a:rPr>
                        <a:t>Bantian</a:t>
                      </a:r>
                      <a:r>
                        <a:rPr lang="en-US" sz="1050" baseline="0" dirty="0" smtClean="0">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smtClean="0">
                          <a:latin typeface="+mn-lt"/>
                          <a:ea typeface="Times New Roman"/>
                          <a:cs typeface="Arial"/>
                        </a:rPr>
                        <a:t>guoyuchen@huawei.com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0063">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Yunsong</a:t>
                      </a:r>
                      <a:r>
                        <a:rPr lang="en-US" sz="1100" dirty="0">
                          <a:solidFill>
                            <a:srgbClr val="000000"/>
                          </a:solidFill>
                          <a:latin typeface="Times New Roman"/>
                          <a:ea typeface="Times New Roman"/>
                          <a:cs typeface="Arial"/>
                        </a:rPr>
                        <a:t> Yang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10180 Telesis Court, Suite 365, San Diego, CA  92121 NA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 </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yangyunsong@huawei.com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708">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 Suh</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303 Terry Fox, Suite 400 Kanata, Ottawa, Canada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a:solidFill>
                            <a:srgbClr val="000000"/>
                          </a:solidFill>
                          <a:latin typeface="Times New Roman"/>
                          <a:ea typeface="Times New Roman"/>
                          <a:cs typeface="Arial"/>
                        </a:rPr>
                        <a:t> </a:t>
                      </a: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solidFill>
                            <a:srgbClr val="000000"/>
                          </a:solidFill>
                          <a:latin typeface="Times New Roman"/>
                          <a:ea typeface="Times New Roman"/>
                          <a:cs typeface="Arial"/>
                        </a:rPr>
                        <a:t>Junghoon.Suh@huawei.com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038">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 Loc</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6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05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050" kern="1200" dirty="0" smtClean="0">
                          <a:solidFill>
                            <a:srgbClr val="000000"/>
                          </a:solidFill>
                          <a:latin typeface="Times New Roman"/>
                          <a:ea typeface="Times New Roman"/>
                          <a:cs typeface="Arial"/>
                        </a:rPr>
                        <a:t>peterloc@iwirelesstech.com</a:t>
                      </a:r>
                      <a:endParaRPr lang="zh-CN" altLang="en-US" sz="105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0069">
                <a:tc>
                  <a:txBody>
                    <a:bodyPr/>
                    <a:lstStyle/>
                    <a:p>
                      <a:pPr marL="0" marR="0" algn="ctr">
                        <a:spcBef>
                          <a:spcPts val="0"/>
                        </a:spcBef>
                        <a:spcAft>
                          <a:spcPts val="0"/>
                        </a:spcAft>
                      </a:pPr>
                      <a:r>
                        <a:rPr lang="en-US" sz="1100" dirty="0" smtClean="0">
                          <a:latin typeface="Times New Roman"/>
                          <a:ea typeface="Times New Roman"/>
                          <a:cs typeface="Arial"/>
                        </a:rPr>
                        <a:t>Edward</a:t>
                      </a:r>
                      <a:r>
                        <a:rPr lang="en-US" sz="1100" baseline="0" dirty="0" smtClean="0">
                          <a:latin typeface="Times New Roman"/>
                          <a:ea typeface="Times New Roman"/>
                          <a:cs typeface="Arial"/>
                        </a:rPr>
                        <a:t> Au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303 Terry Fox, Suite 400 Kanata, Ottawa, Canada</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smtClean="0">
                          <a:latin typeface="+mn-lt"/>
                          <a:ea typeface="Times New Roman"/>
                          <a:cs typeface="Arial"/>
                        </a:rPr>
                        <a:t>edward.ks.au@huawei.com</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err="1" smtClean="0">
                          <a:latin typeface="Times New Roman"/>
                          <a:ea typeface="Times New Roman"/>
                          <a:cs typeface="Arial"/>
                        </a:rPr>
                        <a:t>Teyan</a:t>
                      </a:r>
                      <a:r>
                        <a:rPr lang="en-US" sz="1100" dirty="0" smtClean="0">
                          <a:latin typeface="Times New Roman"/>
                          <a:ea typeface="Times New Roman"/>
                          <a:cs typeface="Arial"/>
                        </a:rPr>
                        <a:t> Chen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F1-17, Huawei Base, </a:t>
                      </a:r>
                      <a:r>
                        <a:rPr lang="en-US" altLang="zh-CN" sz="1050" dirty="0" err="1" smtClean="0">
                          <a:solidFill>
                            <a:srgbClr val="000000"/>
                          </a:solidFill>
                          <a:latin typeface="+mn-lt"/>
                          <a:ea typeface="Times New Roman"/>
                          <a:cs typeface="Arial"/>
                        </a:rPr>
                        <a:t>Bantian</a:t>
                      </a:r>
                      <a:r>
                        <a:rPr lang="en-US" altLang="zh-CN" sz="1050" dirty="0" smtClean="0">
                          <a:solidFill>
                            <a:srgbClr val="000000"/>
                          </a:solidFill>
                          <a:latin typeface="+mn-lt"/>
                          <a:ea typeface="Times New Roman"/>
                          <a:cs typeface="Arial"/>
                        </a:rPr>
                        <a:t>, Shenzhen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3379">
                <a:tc>
                  <a:txBody>
                    <a:bodyPr/>
                    <a:lstStyle/>
                    <a:p>
                      <a:pPr marL="0" marR="0" algn="ctr">
                        <a:spcBef>
                          <a:spcPts val="0"/>
                        </a:spcBef>
                        <a:spcAft>
                          <a:spcPts val="0"/>
                        </a:spcAft>
                      </a:pPr>
                      <a:r>
                        <a:rPr lang="en-US" sz="1100" dirty="0" err="1" smtClean="0">
                          <a:latin typeface="Times New Roman"/>
                          <a:ea typeface="Times New Roman"/>
                          <a:cs typeface="Arial"/>
                        </a:rPr>
                        <a:t>Yunbo</a:t>
                      </a:r>
                      <a:r>
                        <a:rPr lang="en-US" sz="1100" dirty="0" smtClean="0">
                          <a:latin typeface="Times New Roman"/>
                          <a:ea typeface="Times New Roman"/>
                          <a:cs typeface="Arial"/>
                        </a:rPr>
                        <a:t> Li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000000"/>
                          </a:solidFill>
                          <a:latin typeface="+mn-lt"/>
                          <a:ea typeface="Times New Roman"/>
                          <a:cs typeface="Arial"/>
                        </a:rPr>
                        <a:t>F1-17, Huawei Base, </a:t>
                      </a:r>
                      <a:r>
                        <a:rPr lang="en-US" altLang="zh-CN" sz="1050" kern="1200" dirty="0" err="1" smtClean="0">
                          <a:solidFill>
                            <a:srgbClr val="000000"/>
                          </a:solidFill>
                          <a:latin typeface="+mn-lt"/>
                          <a:ea typeface="Times New Roman"/>
                          <a:cs typeface="Arial"/>
                        </a:rPr>
                        <a:t>Bantian</a:t>
                      </a:r>
                      <a:r>
                        <a:rPr lang="en-US" altLang="zh-CN" sz="105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5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Footer Placeholder 2"/>
          <p:cNvSpPr>
            <a:spLocks noGrp="1"/>
          </p:cNvSpPr>
          <p:nvPr>
            <p:ph type="ftr" sz="quarter" idx="11"/>
          </p:nvPr>
        </p:nvSpPr>
        <p:spPr/>
        <p:txBody>
          <a:bodyPr/>
          <a:lstStyle/>
          <a:p>
            <a:r>
              <a:rPr lang="en-US" altLang="ko-KR" smtClean="0"/>
              <a:t>Chao-Chun Wang et al. (MediaTek)</a:t>
            </a:r>
            <a:endParaRPr lang="en-US" altLang="ko-KR" dirty="0"/>
          </a:p>
        </p:txBody>
      </p:sp>
    </p:spTree>
    <p:extLst>
      <p:ext uri="{BB962C8B-B14F-4D97-AF65-F5344CB8AC3E}">
        <p14:creationId xmlns:p14="http://schemas.microsoft.com/office/powerpoint/2010/main" xmlns="" val="1503434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nvPr>
        </p:nvGraphicFramePr>
        <p:xfrm>
          <a:off x="685800" y="1066800"/>
          <a:ext cx="7772400" cy="48666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Lochan</a:t>
                      </a:r>
                      <a:r>
                        <a:rPr lang="en-US" sz="1200" baseline="0" dirty="0" smtClean="0">
                          <a:latin typeface="Times New Roman"/>
                          <a:ea typeface="Times New Roman"/>
                          <a:cs typeface="Arial"/>
                        </a:rPr>
                        <a:t> Verma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r>
              <a:rPr lang="en-US" altLang="ko-KR" smtClean="0"/>
              <a:t>Chao-Chun Wang et al. (MediaTek)</a:t>
            </a:r>
            <a:endParaRPr lang="en-US" altLang="ko-KR" dirty="0"/>
          </a:p>
        </p:txBody>
      </p:sp>
    </p:spTree>
    <p:extLst>
      <p:ext uri="{BB962C8B-B14F-4D97-AF65-F5344CB8AC3E}">
        <p14:creationId xmlns:p14="http://schemas.microsoft.com/office/powerpoint/2010/main" xmlns="" val="2627572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731687" y="1252407"/>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r>
              <a:rPr lang="en-US" altLang="ko-KR" smtClean="0"/>
              <a:t>Chao-Chun Wang et al. (MediaTek)</a:t>
            </a:r>
            <a:endParaRPr lang="en-US" altLang="ko-KR" dirty="0"/>
          </a:p>
        </p:txBody>
      </p:sp>
    </p:spTree>
    <p:extLst>
      <p:ext uri="{BB962C8B-B14F-4D97-AF65-F5344CB8AC3E}">
        <p14:creationId xmlns:p14="http://schemas.microsoft.com/office/powerpoint/2010/main" xmlns="" val="1797188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nvGraphicFramePr>
        <p:xfrm>
          <a:off x="762000" y="1219200"/>
          <a:ext cx="7239000" cy="316312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7" name="table"/>
          <p:cNvPicPr>
            <a:picLocks noChangeAspect="1"/>
          </p:cNvPicPr>
          <p:nvPr/>
        </p:nvPicPr>
        <p:blipFill>
          <a:blip r:embed="rId2" cstate="print"/>
          <a:stretch>
            <a:fillRect/>
          </a:stretch>
        </p:blipFill>
        <p:spPr>
          <a:xfrm>
            <a:off x="762000" y="4367088"/>
            <a:ext cx="7239000" cy="1652712"/>
          </a:xfrm>
          <a:prstGeom prst="rect">
            <a:avLst/>
          </a:prstGeom>
        </p:spPr>
      </p:pic>
      <p:sp>
        <p:nvSpPr>
          <p:cNvPr id="2" name="Footer Placeholder 1"/>
          <p:cNvSpPr>
            <a:spLocks noGrp="1"/>
          </p:cNvSpPr>
          <p:nvPr>
            <p:ph type="ftr" sz="quarter" idx="11"/>
          </p:nvPr>
        </p:nvSpPr>
        <p:spPr/>
        <p:txBody>
          <a:bodyPr/>
          <a:lstStyle/>
          <a:p>
            <a:r>
              <a:rPr lang="en-US" altLang="ko-KR" smtClean="0"/>
              <a:t>Chao-Chun Wang et al. (MediaTek)</a:t>
            </a:r>
            <a:endParaRPr lang="en-US" altLang="ko-KR" dirty="0"/>
          </a:p>
        </p:txBody>
      </p:sp>
    </p:spTree>
    <p:extLst>
      <p:ext uri="{BB962C8B-B14F-4D97-AF65-F5344CB8AC3E}">
        <p14:creationId xmlns:p14="http://schemas.microsoft.com/office/powerpoint/2010/main" xmlns="" val="3196209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12" name="Slide Number Placeholder 4"/>
          <p:cNvSpPr>
            <a:spLocks noGrp="1"/>
          </p:cNvSpPr>
          <p:nvPr>
            <p:ph type="sldNum" sz="quarter" idx="12"/>
          </p:nvPr>
        </p:nvSpPr>
        <p:spPr>
          <a:xfrm>
            <a:off x="4344988" y="6475413"/>
            <a:ext cx="530225" cy="182562"/>
          </a:xfrm>
        </p:spPr>
        <p:txBody>
          <a:bodyPr/>
          <a:lstStyle/>
          <a:p>
            <a:pPr>
              <a:defRPr/>
            </a:pPr>
            <a:r>
              <a:rPr lang="en-US" altLang="ko-KR" smtClean="0"/>
              <a:t>Slide </a:t>
            </a:r>
            <a:fld id="{78CBCF7A-1E0D-49A7-8A4E-07EEBC7D2FAE}" type="slidenum">
              <a:rPr lang="en-US" altLang="ko-KR" smtClean="0"/>
              <a:pPr>
                <a:defRPr/>
              </a:pPr>
              <a:t>7</a:t>
            </a:fld>
            <a:endParaRPr lang="en-US" altLang="ko-KR"/>
          </a:p>
        </p:txBody>
      </p:sp>
      <p:graphicFrame>
        <p:nvGraphicFramePr>
          <p:cNvPr id="6" name="Table 5"/>
          <p:cNvGraphicFramePr>
            <a:graphicFrameLocks noGrp="1"/>
          </p:cNvGraphicFramePr>
          <p:nvPr>
            <p:extLst>
              <p:ext uri="{D42A27DB-BD31-4B8C-83A1-F6EECF244321}">
                <p14:modId xmlns:p14="http://schemas.microsoft.com/office/powerpoint/2010/main" xmlns="" val="1225861294"/>
              </p:ext>
            </p:extLst>
          </p:nvPr>
        </p:nvGraphicFramePr>
        <p:xfrm>
          <a:off x="725488" y="1524000"/>
          <a:ext cx="7239000" cy="251829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1" dirty="0">
                          <a:solidFill>
                            <a:srgbClr val="000000"/>
                          </a:solidFill>
                          <a:latin typeface="Times New Roman"/>
                          <a:ea typeface="Times New Roman"/>
                          <a:cs typeface="Arial"/>
                        </a:rPr>
                        <a:t>Broadcom</a:t>
                      </a: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mfischer@broadcom.com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Vinko Erceg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r>
              <a:rPr lang="en-US" altLang="ko-KR" smtClean="0"/>
              <a:t>Chao-Chun Wang et al. (MediaTek)</a:t>
            </a:r>
            <a:endParaRPr lang="en-US" altLang="ko-KR" dirty="0"/>
          </a:p>
        </p:txBody>
      </p:sp>
    </p:spTree>
    <p:extLst>
      <p:ext uri="{BB962C8B-B14F-4D97-AF65-F5344CB8AC3E}">
        <p14:creationId xmlns:p14="http://schemas.microsoft.com/office/powerpoint/2010/main" xmlns="" val="3057583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762000" y="1078644"/>
          <a:ext cx="7620000" cy="3018652"/>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Jinmin</a:t>
                      </a:r>
                      <a:r>
                        <a:rPr lang="en-US" sz="1200" dirty="0" smtClean="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Jinyoung</a:t>
                      </a:r>
                      <a:r>
                        <a:rPr lang="en-US" sz="1200" dirty="0">
                          <a:solidFill>
                            <a:srgbClr val="000000"/>
                          </a:solidFill>
                          <a:latin typeface="Times New Roman"/>
                          <a:ea typeface="Times New Roman"/>
                          <a:cs typeface="Arial"/>
                        </a:rPr>
                        <a:t> Chun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Jeongki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jeongki.kim@lge.com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Dongguk</a:t>
                      </a:r>
                      <a:r>
                        <a:rPr lang="en-US" sz="1200" dirty="0">
                          <a:solidFill>
                            <a:srgbClr val="000000"/>
                          </a:solidFill>
                          <a:latin typeface="Times New Roman"/>
                          <a:ea typeface="Times New Roman"/>
                          <a:cs typeface="Arial"/>
                        </a:rPr>
                        <a:t> Lim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dongguk.lim@lge.com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Suhwook</a:t>
                      </a:r>
                      <a:r>
                        <a:rPr lang="en-US" sz="1200" dirty="0">
                          <a:solidFill>
                            <a:srgbClr val="000000"/>
                          </a:solidFill>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suhwook.kim@lge.com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JayH</a:t>
                      </a:r>
                      <a:r>
                        <a:rPr lang="en-US" sz="1200" dirty="0" smtClean="0">
                          <a:latin typeface="Times New Roman"/>
                          <a:ea typeface="Times New Roman"/>
                          <a:cs typeface="Arial"/>
                        </a:rPr>
                        <a:t>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Hyunh.park@lge.com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2984614247"/>
              </p:ext>
            </p:extLst>
          </p:nvPr>
        </p:nvGraphicFramePr>
        <p:xfrm>
          <a:off x="762000" y="41590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err="1">
                          <a:solidFill>
                            <a:srgbClr val="000000"/>
                          </a:solidFill>
                          <a:latin typeface="Times New Roman"/>
                        </a:rPr>
                        <a:t>Pooya</a:t>
                      </a:r>
                      <a:r>
                        <a:rPr lang="en-US" sz="1000" b="0" i="0" u="none" strike="noStrike" dirty="0">
                          <a:solidFill>
                            <a:srgbClr val="000000"/>
                          </a:solidFill>
                          <a:latin typeface="Times New Roman"/>
                        </a:rPr>
                        <a:t> </a:t>
                      </a:r>
                      <a:r>
                        <a:rPr lang="en-US" sz="1000" b="0" i="0" u="none" strike="noStrike" dirty="0" err="1">
                          <a:solidFill>
                            <a:srgbClr val="000000"/>
                          </a:solidFill>
                          <a:latin typeface="Times New Roman"/>
                        </a:rPr>
                        <a:t>Monajemi</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r>
              <a:rPr lang="en-US" altLang="ko-KR" smtClean="0"/>
              <a:t>Chao-Chun Wang et al. (MediaTek)</a:t>
            </a:r>
            <a:endParaRPr lang="en-US" altLang="ko-KR" dirty="0"/>
          </a:p>
        </p:txBody>
      </p:sp>
    </p:spTree>
    <p:extLst>
      <p:ext uri="{BB962C8B-B14F-4D97-AF65-F5344CB8AC3E}">
        <p14:creationId xmlns:p14="http://schemas.microsoft.com/office/powerpoint/2010/main" xmlns="" val="11297713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nvPr>
        </p:nvGraphicFramePr>
        <p:xfrm>
          <a:off x="381000" y="1193248"/>
          <a:ext cx="8153400" cy="405044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+81 46 859 3135</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+81 46 859 5097</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r>
                        <a:rPr lang="en-US" sz="1000" dirty="0" smtClean="0">
                          <a:latin typeface="Times New Roman"/>
                          <a:ea typeface="Times New Roman"/>
                          <a:cs typeface="Arial"/>
                        </a:rPr>
                        <a:t>+81 46 859 5107</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a:t>
                      </a:r>
                      <a:r>
                        <a:rPr lang="en-US" sz="1000" baseline="0" dirty="0" smtClean="0">
                          <a:solidFill>
                            <a:srgbClr val="000000"/>
                          </a:solidFill>
                          <a:latin typeface="Times New Roman"/>
                          <a:ea typeface="Times New Roman"/>
                          <a:cs typeface="Arial"/>
                        </a:rPr>
                        <a:t> 46 859 3494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+81 46 859 4233</a:t>
                      </a: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+81 46 859 4222</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smtClean="0">
                          <a:solidFill>
                            <a:srgbClr val="000000"/>
                          </a:solidFill>
                          <a:latin typeface="Times New Roman"/>
                          <a:ea typeface="Times New Roman"/>
                          <a:cs typeface="Arial"/>
                        </a:rPr>
                        <a:t>+81 46 840 </a:t>
                      </a:r>
                      <a:r>
                        <a:rPr lang="en-US" sz="1000" dirty="0">
                          <a:solidFill>
                            <a:srgbClr val="000000"/>
                          </a:solidFill>
                          <a:latin typeface="Times New Roman"/>
                          <a:ea typeface="Times New Roman"/>
                          <a:cs typeface="Arial"/>
                        </a:rPr>
                        <a:t> </a:t>
                      </a:r>
                      <a:r>
                        <a:rPr lang="en-US" sz="1000" dirty="0" smtClean="0">
                          <a:solidFill>
                            <a:srgbClr val="000000"/>
                          </a:solidFill>
                          <a:latin typeface="Times New Roman"/>
                          <a:ea typeface="Times New Roman"/>
                          <a:cs typeface="Arial"/>
                        </a:rPr>
                        <a:t>3759</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Footer Placeholder 1"/>
          <p:cNvSpPr>
            <a:spLocks noGrp="1"/>
          </p:cNvSpPr>
          <p:nvPr>
            <p:ph type="ftr" sz="quarter" idx="11"/>
          </p:nvPr>
        </p:nvSpPr>
        <p:spPr/>
        <p:txBody>
          <a:bodyPr/>
          <a:lstStyle/>
          <a:p>
            <a:r>
              <a:rPr lang="en-US" altLang="ko-KR" smtClean="0"/>
              <a:t>Chao-Chun Wang et al. (MediaTek)</a:t>
            </a:r>
            <a:endParaRPr lang="en-US" altLang="ko-KR" dirty="0"/>
          </a:p>
        </p:txBody>
      </p:sp>
    </p:spTree>
    <p:extLst>
      <p:ext uri="{BB962C8B-B14F-4D97-AF65-F5344CB8AC3E}">
        <p14:creationId xmlns:p14="http://schemas.microsoft.com/office/powerpoint/2010/main" xmlns="" val="2837054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802.11-09/0091r0">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1_802.11-09/0091r0">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91726</TotalTime>
  <Words>1820</Words>
  <Application>Microsoft Office PowerPoint</Application>
  <PresentationFormat>On-screen Show (4:3)</PresentationFormat>
  <Paragraphs>554</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1_802.11-09/0091r0</vt:lpstr>
      <vt:lpstr>The co-existence of 11ax network and Ad Hoc/STA-2-STA Network</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Authors (continued)</vt:lpstr>
      <vt:lpstr>Background</vt:lpstr>
      <vt:lpstr>What are the issues</vt:lpstr>
      <vt:lpstr>A Proposal</vt:lpstr>
      <vt:lpstr>What the protocol needs?</vt:lpstr>
      <vt:lpstr>Conclusion</vt:lpstr>
      <vt:lpstr>Straw Poll 1</vt:lpstr>
      <vt:lpstr>Reference</vt:lpstr>
    </vt:vector>
  </TitlesOfParts>
  <Company>Ralink Technology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TGac Functional Requirements</dc:title>
  <dc:creator>Peter Loc</dc:creator>
  <cp:lastModifiedBy>Mediatek</cp:lastModifiedBy>
  <cp:revision>1937</cp:revision>
  <cp:lastPrinted>1998-02-10T13:28:06Z</cp:lastPrinted>
  <dcterms:created xsi:type="dcterms:W3CDTF">2008-03-19T13:28:15Z</dcterms:created>
  <dcterms:modified xsi:type="dcterms:W3CDTF">2016-09-12T08:15:46Z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(2)ndN2+f5+H6Oa5Ar6D/fsOfPwynaVO7upP6OyTHHzJNNJ6YE2CI08GRTvxADfg3gt9clyY7QWBNGbcPtbIW/Trq/DozI3VVpEtZc96UFleYLRn2MmKawXIEWzEndtJa+EpVDyytG95bl8a5hTd8CwwoNR9UQ02xfE78py3qFcwykDEG6koFCxfghDuWfrLgpV147Wb92kMu6P33SZzddT2u5lHz2uwBiv1xqYHuSRbizqUUtT</vt:lpwstr>
  </property>
  <property fmtid="{D5CDD505-2E9C-101B-9397-08002B2CF9AE}" pid="3" name="_ms_pID_725343_00">
    <vt:lpwstr>_</vt:lpwstr>
  </property>
  <property fmtid="{D5CDD505-2E9C-101B-9397-08002B2CF9AE}" pid="4" name="_ms_pID_7253431">
    <vt:lpwstr>SVOhp3CcbsvUPftqRfyd9hf1MX8ttnii9h4oUA3y+YsBEiqebmBsp+QHmGWYbHNQCwkcYzo0ZzwwD18U3jHtGKQaCzzy1EeUZzBV3hkYPqQtFUuW402uNFa8Hay1DLMwnkCZWQ6RddTeuPYijTrh911Cu6rs/DIj1/AZeg==</vt:lpwstr>
  </property>
  <property fmtid="{D5CDD505-2E9C-101B-9397-08002B2CF9AE}" pid="5" name="_ms_pID_7253431_00">
    <vt:lpwstr>_</vt:lpwstr>
  </property>
  <property fmtid="{D5CDD505-2E9C-101B-9397-08002B2CF9AE}" pid="6" name="sflag">
    <vt:lpwstr>1373896797</vt:lpwstr>
  </property>
</Properties>
</file>