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20"/>
  </p:notesMasterIdLst>
  <p:handoutMasterIdLst>
    <p:handoutMasterId r:id="rId21"/>
  </p:handoutMasterIdLst>
  <p:sldIdLst>
    <p:sldId id="500" r:id="rId2"/>
    <p:sldId id="588" r:id="rId3"/>
    <p:sldId id="592" r:id="rId4"/>
    <p:sldId id="608" r:id="rId5"/>
    <p:sldId id="609" r:id="rId6"/>
    <p:sldId id="591" r:id="rId7"/>
    <p:sldId id="565" r:id="rId8"/>
    <p:sldId id="593" r:id="rId9"/>
    <p:sldId id="594" r:id="rId10"/>
    <p:sldId id="595" r:id="rId11"/>
    <p:sldId id="597" r:id="rId12"/>
    <p:sldId id="598" r:id="rId13"/>
    <p:sldId id="610" r:id="rId14"/>
    <p:sldId id="611" r:id="rId15"/>
    <p:sldId id="612" r:id="rId16"/>
    <p:sldId id="607" r:id="rId17"/>
    <p:sldId id="601" r:id="rId18"/>
    <p:sldId id="56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CCFF"/>
    <a:srgbClr val="FF99FF"/>
    <a:srgbClr val="FF0000"/>
    <a:srgbClr val="00FF00"/>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86418" autoAdjust="0"/>
  </p:normalViewPr>
  <p:slideViewPr>
    <p:cSldViewPr>
      <p:cViewPr varScale="1">
        <p:scale>
          <a:sx n="84" d="100"/>
          <a:sy n="84" d="100"/>
        </p:scale>
        <p:origin x="-12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64"/>
    </p:cViewPr>
  </p:sorterViewPr>
  <p:notesViewPr>
    <p:cSldViewPr>
      <p:cViewPr varScale="1">
        <p:scale>
          <a:sx n="97" d="100"/>
          <a:sy n="97" d="100"/>
        </p:scale>
        <p:origin x="4312" y="22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xmlns="" val="365494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802.11-13/0787r0</a:t>
            </a:r>
            <a:endParaRPr lang="en-US" altLang="ko-KR" dirty="0"/>
          </a:p>
        </p:txBody>
      </p:sp>
      <p:sp>
        <p:nvSpPr>
          <p:cNvPr id="5" name="Date Placeholder 4"/>
          <p:cNvSpPr>
            <a:spLocks noGrp="1"/>
          </p:cNvSpPr>
          <p:nvPr>
            <p:ph type="dt" idx="11"/>
          </p:nvPr>
        </p:nvSpPr>
        <p:spPr/>
        <p:txBody>
          <a:bodyPr/>
          <a:lstStyle/>
          <a:p>
            <a:pPr>
              <a:defRPr/>
            </a:pPr>
            <a:r>
              <a:rPr lang="en-US" altLang="ko-KR" smtClean="0"/>
              <a:t>July 2013</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Wu Tianyu</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BFE52EA4-3055-4938-A5E3-369C60EA7563}" type="slidenum">
              <a:rPr lang="en-US" altLang="ko-KR" smtClean="0"/>
              <a:pPr>
                <a:defRPr/>
              </a:pPr>
              <a:t>9</a:t>
            </a:fld>
            <a:endParaRPr lang="en-US" altLang="ko-KR"/>
          </a:p>
        </p:txBody>
      </p:sp>
    </p:spTree>
    <p:extLst>
      <p:ext uri="{BB962C8B-B14F-4D97-AF65-F5344CB8AC3E}">
        <p14:creationId xmlns:p14="http://schemas.microsoft.com/office/powerpoint/2010/main" xmlns="" val="1795175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355703" y="6477000"/>
            <a:ext cx="2207272" cy="184666"/>
          </a:xfrm>
        </p:spPr>
        <p:txBody>
          <a:bodyPr/>
          <a:lstStyle>
            <a:lvl1pPr>
              <a:defRPr/>
            </a:lvl1pPr>
          </a:lstStyle>
          <a:p>
            <a:r>
              <a:rPr lang="en-US" altLang="ko-KR" dirty="0" smtClean="0"/>
              <a:t>Chao-Chun Wang et al. (</a:t>
            </a:r>
            <a:r>
              <a:rPr lang="en-US" altLang="ko-KR" dirty="0" err="1" smtClean="0"/>
              <a:t>MediaTek</a:t>
            </a:r>
            <a:r>
              <a:rPr lang="en-US" altLang="ko-KR" dirty="0" smtClean="0"/>
              <a:t>)</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Sub</a:t>
            </a:r>
            <a:r>
              <a:rPr lang="en-US" altLang="ko-KR" dirty="0" smtClean="0">
                <a:ea typeface="굴림" charset="-127"/>
              </a:rPr>
              <a:t>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6355703" y="6477000"/>
            <a:ext cx="2207272" cy="184666"/>
          </a:xfrm>
        </p:spPr>
        <p:txBody>
          <a:bodyPr/>
          <a:lstStyle>
            <a:lvl1pPr>
              <a:defRPr/>
            </a:lvl1pPr>
          </a:lstStyle>
          <a:p>
            <a:r>
              <a:rPr lang="en-US" altLang="ko-KR" dirty="0" smtClean="0"/>
              <a:t>Chao-Chun Wang et al. (</a:t>
            </a:r>
            <a:r>
              <a:rPr lang="en-US" altLang="ko-KR" dirty="0" err="1" smtClean="0"/>
              <a:t>MediaTek</a:t>
            </a:r>
            <a:r>
              <a:rPr lang="en-US" altLang="ko-KR" dirty="0" smtClean="0"/>
              <a:t>)</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 name="Rectangle 7"/>
          <p:cNvSpPr>
            <a:spLocks noChangeArrowheads="1"/>
          </p:cNvSpPr>
          <p:nvPr userDrawn="1"/>
        </p:nvSpPr>
        <p:spPr bwMode="auto">
          <a:xfrm>
            <a:off x="5894787" y="225052"/>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802.11-16/1237r0</a:t>
            </a:r>
            <a:endParaRPr lang="en-US" altLang="ko-KR" sz="1400" b="1" dirty="0">
              <a:ea typeface="굴림" pitchFamily="34" charset="-127"/>
            </a:endParaRPr>
          </a:p>
        </p:txBody>
      </p:sp>
      <p:sp>
        <p:nvSpPr>
          <p:cNvPr id="19" name="Rectangle 7"/>
          <p:cNvSpPr>
            <a:spLocks noChangeArrowheads="1"/>
          </p:cNvSpPr>
          <p:nvPr userDrawn="1"/>
        </p:nvSpPr>
        <p:spPr bwMode="auto">
          <a:xfrm>
            <a:off x="304800" y="201393"/>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September 2016</a:t>
            </a:r>
            <a:endParaRPr lang="en-US" altLang="ko-KR" sz="1400" b="1" dirty="0">
              <a:ea typeface="굴림" pitchFamily="34" charset="-127"/>
            </a:endParaRPr>
          </a:p>
        </p:txBody>
      </p:sp>
    </p:spTree>
    <p:extLst>
      <p:ext uri="{BB962C8B-B14F-4D97-AF65-F5344CB8AC3E}">
        <p14:creationId xmlns:p14="http://schemas.microsoft.com/office/powerpoint/2010/main" xmlns="" val="591389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355703" y="6477000"/>
            <a:ext cx="2207272"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Chao-Chun Wang et al. (</a:t>
            </a:r>
            <a:r>
              <a:rPr lang="en-US" altLang="ko-KR" dirty="0" err="1" smtClean="0"/>
              <a:t>MediaTek</a:t>
            </a:r>
            <a:r>
              <a:rPr lang="en-US" altLang="ko-KR" dirty="0" smtClean="0"/>
              <a:t>)</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802.11-16/1237r0</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September</a:t>
            </a:r>
            <a:r>
              <a:rPr lang="en-US" sz="1400" baseline="0" dirty="0" smtClean="0">
                <a:latin typeface="Times New Roman" pitchFamily="18" charset="0"/>
                <a:ea typeface="굴림" pitchFamily="34" charset="-127"/>
              </a:rPr>
              <a:t> </a:t>
            </a:r>
            <a:r>
              <a:rPr lang="en-US" sz="1400" dirty="0" smtClean="0">
                <a:latin typeface="Times New Roman" pitchFamily="18" charset="0"/>
                <a:ea typeface="굴림" pitchFamily="34" charset="-127"/>
              </a:rPr>
              <a:t>2016</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dirty="0"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a:t>The co-existence of 11ax network and Ad Hoc/STA-2-STA Network</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a:t>
            </a:r>
            <a:r>
              <a:rPr lang="en-US" altLang="ko-KR" sz="1800" b="0" dirty="0" smtClean="0">
                <a:latin typeface="Times New Roman" pitchFamily="18" charset="0"/>
                <a:ea typeface="굴림" pitchFamily="34" charset="-127"/>
              </a:rPr>
              <a:t>2016-09-12</a:t>
            </a:r>
            <a:endParaRPr lang="en-US" altLang="ko-KR" sz="1800" b="0" dirty="0" smtClean="0">
              <a:latin typeface="Times New Roman" pitchFamily="18" charset="0"/>
              <a:ea typeface="굴림" pitchFamily="34" charset="-127"/>
            </a:endParaRP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graphicFrame>
        <p:nvGraphicFramePr>
          <p:cNvPr id="9" name="Table 12"/>
          <p:cNvGraphicFramePr>
            <a:graphicFrameLocks noGrp="1"/>
          </p:cNvGraphicFramePr>
          <p:nvPr>
            <p:extLst>
              <p:ext uri="{D42A27DB-BD31-4B8C-83A1-F6EECF244321}">
                <p14:modId xmlns:p14="http://schemas.microsoft.com/office/powerpoint/2010/main" xmlns="" val="3169270941"/>
              </p:ext>
            </p:extLst>
          </p:nvPr>
        </p:nvGraphicFramePr>
        <p:xfrm>
          <a:off x="895350" y="2590800"/>
          <a:ext cx="7334250" cy="3394323"/>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Po-Kai Huang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Robert Stacey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robert.stacey@intel.com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Qinghua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quinghua.li@intel.com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Shahrnaz Azizi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shahrnaz.azizi@intel.com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6633">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Xiaogang Chen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xiaogang.c.chen@intel.com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1389">
                <a:tc>
                  <a:txBody>
                    <a:bodyPr/>
                    <a:lstStyle/>
                    <a:p>
                      <a:pPr marL="0" marR="0" algn="ctr">
                        <a:spcBef>
                          <a:spcPts val="0"/>
                        </a:spcBef>
                        <a:spcAft>
                          <a:spcPts val="0"/>
                        </a:spcAft>
                      </a:pPr>
                      <a:r>
                        <a:rPr lang="en-US" sz="1200" kern="1200" dirty="0" err="1">
                          <a:solidFill>
                            <a:srgbClr val="000000"/>
                          </a:solidFill>
                          <a:latin typeface="Times New Roman"/>
                          <a:ea typeface="Times New Roman"/>
                          <a:cs typeface="Arial"/>
                        </a:rPr>
                        <a:t>Chitto</a:t>
                      </a:r>
                      <a:r>
                        <a:rPr lang="en-US" sz="1200" kern="1200" dirty="0">
                          <a:solidFill>
                            <a:srgbClr val="000000"/>
                          </a:solidFill>
                          <a:latin typeface="Times New Roman"/>
                          <a:ea typeface="Times New Roman"/>
                          <a:cs typeface="Arial"/>
                        </a:rPr>
                        <a:t> Ghosh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chittabrata.ghosh@intel.com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Laurent Cariou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laurent.cariou@intel.com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kern="1200" dirty="0" smtClean="0">
                          <a:solidFill>
                            <a:srgbClr val="000000"/>
                          </a:solidFill>
                          <a:latin typeface="Times New Roman"/>
                          <a:ea typeface="Times New Roman"/>
                          <a:cs typeface="Arial"/>
                        </a:rPr>
                        <a:t>Yaron Alpert</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kern="1200" dirty="0" smtClean="0">
                          <a:solidFill>
                            <a:srgbClr val="000000"/>
                          </a:solidFill>
                          <a:latin typeface="Times New Roman"/>
                          <a:ea typeface="Times New Roman"/>
                          <a:cs typeface="Arial"/>
                        </a:rPr>
                        <a:t>yaron.alpert@intel.com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Assaf Gurevitz</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assaf.gurevitz@intel.com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Ilan Sutskover</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ilan.sutskover@intel.com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a:ea typeface="Times New Roman"/>
                          <a:cs typeface="Arial"/>
                        </a:rPr>
                        <a:t>Feng Jiang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feng1.jiang@intel.com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1544775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ext uri="{D42A27DB-BD31-4B8C-83A1-F6EECF244321}">
                <p14:modId xmlns:p14="http://schemas.microsoft.com/office/powerpoint/2010/main" xmlns="" val="1008810414"/>
              </p:ext>
            </p:extLst>
          </p:nvPr>
        </p:nvGraphicFramePr>
        <p:xfrm>
          <a:off x="685800" y="1009657"/>
          <a:ext cx="8153400" cy="4946816"/>
        </p:xfrm>
        <a:graphic>
          <a:graphicData uri="http://schemas.openxmlformats.org/drawingml/2006/table">
            <a:tbl>
              <a:tblPr firstRow="1" bandRow="1">
                <a:tableStyleId>{F5AB1C69-6EDB-4FF4-983F-18BD219EF322}</a:tableStyleId>
              </a:tblPr>
              <a:tblGrid>
                <a:gridCol w="1630680"/>
                <a:gridCol w="1287379"/>
                <a:gridCol w="1802331"/>
                <a:gridCol w="1223210"/>
                <a:gridCol w="2209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Narendar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Madhavan</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kern="1200" dirty="0" smtClean="0">
                          <a:solidFill>
                            <a:srgbClr val="000000"/>
                          </a:solidFill>
                          <a:latin typeface="+mn-lt"/>
                          <a:ea typeface="Times New Roman"/>
                          <a:cs typeface="Arial"/>
                        </a:rPr>
                        <a:t>narendar.madhavan@toshiba.co.jp</a:t>
                      </a:r>
                      <a:endParaRPr lang="en-US" sz="1100" kern="1200" dirty="0">
                        <a:solidFill>
                          <a:srgbClr val="000000"/>
                        </a:solidFill>
                        <a:latin typeface="+mn-lt"/>
                        <a:ea typeface="Times New Roman"/>
                        <a:cs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Masahiro </a:t>
                      </a:r>
                      <a:r>
                        <a:rPr lang="en-US" sz="1100" kern="1200" baseline="0" dirty="0" err="1">
                          <a:solidFill>
                            <a:srgbClr val="000000"/>
                          </a:solidFill>
                          <a:latin typeface="+mn-lt"/>
                          <a:ea typeface="Times New Roman"/>
                          <a:cs typeface="Arial"/>
                        </a:rPr>
                        <a:t>Sekiya</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Toshihisa</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Nabetani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Tsuguhide</a:t>
                      </a:r>
                      <a:r>
                        <a:rPr lang="en-US" sz="1100" kern="1200" baseline="0" dirty="0">
                          <a:solidFill>
                            <a:srgbClr val="000000"/>
                          </a:solidFill>
                          <a:latin typeface="+mn-lt"/>
                          <a:ea typeface="Times New Roman"/>
                          <a:cs typeface="Arial"/>
                        </a:rPr>
                        <a:t> Aoki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Tomoko Adachi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Kentaro</a:t>
                      </a:r>
                      <a:r>
                        <a:rPr lang="en-US" sz="1100" kern="1200" baseline="0" dirty="0">
                          <a:solidFill>
                            <a:srgbClr val="000000"/>
                          </a:solidFill>
                          <a:latin typeface="+mn-lt"/>
                          <a:ea typeface="Times New Roman"/>
                          <a:cs typeface="Arial"/>
                        </a:rPr>
                        <a:t> Taniguchi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Daisuke </a:t>
                      </a:r>
                      <a:r>
                        <a:rPr lang="en-US" sz="1100" kern="1200" baseline="0" dirty="0" err="1">
                          <a:solidFill>
                            <a:srgbClr val="000000"/>
                          </a:solidFill>
                          <a:latin typeface="+mn-lt"/>
                          <a:ea typeface="Times New Roman"/>
                          <a:cs typeface="Arial"/>
                        </a:rPr>
                        <a:t>Taki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Koji </a:t>
                      </a:r>
                      <a:r>
                        <a:rPr lang="en-US" sz="1100" kern="1200" baseline="0" dirty="0" err="1">
                          <a:solidFill>
                            <a:srgbClr val="000000"/>
                          </a:solidFill>
                          <a:latin typeface="+mn-lt"/>
                          <a:ea typeface="Times New Roman"/>
                          <a:cs typeface="Arial"/>
                        </a:rPr>
                        <a:t>Horisaki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David Halls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Filippo</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Tosato</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Zubeir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Bocus</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Fengming</a:t>
                      </a:r>
                      <a:r>
                        <a:rPr lang="en-US" sz="1100" kern="1200" baseline="0" dirty="0">
                          <a:solidFill>
                            <a:srgbClr val="000000"/>
                          </a:solidFill>
                          <a:latin typeface="+mn-lt"/>
                          <a:ea typeface="Times New Roman"/>
                          <a:cs typeface="Arial"/>
                        </a:rPr>
                        <a:t>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3913801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11</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ext uri="{D42A27DB-BD31-4B8C-83A1-F6EECF244321}">
                <p14:modId xmlns:p14="http://schemas.microsoft.com/office/powerpoint/2010/main" xmlns="" val="1251908918"/>
              </p:ext>
            </p:extLst>
          </p:nvPr>
        </p:nvGraphicFramePr>
        <p:xfrm>
          <a:off x="381000" y="1219200"/>
          <a:ext cx="8153400" cy="2732302"/>
        </p:xfrm>
        <a:graphic>
          <a:graphicData uri="http://schemas.openxmlformats.org/drawingml/2006/table">
            <a:tbl>
              <a:tblPr firstRow="1" bandRow="1"/>
              <a:tblGrid>
                <a:gridCol w="1600200"/>
                <a:gridCol w="1295400"/>
                <a:gridCol w="1841221"/>
                <a:gridCol w="1282979"/>
                <a:gridCol w="2133600"/>
              </a:tblGrid>
              <a:tr h="225059">
                <a:tc>
                  <a:txBody>
                    <a:bodyPr/>
                    <a:lstStyle/>
                    <a:p>
                      <a:pPr algn="ctr"/>
                      <a:r>
                        <a:rPr lang="en-US" sz="1100" b="1" kern="1200" dirty="0" smtClean="0">
                          <a:solidFill>
                            <a:schemeClr val="tx1"/>
                          </a:solidFill>
                          <a:latin typeface="+mn-lt"/>
                          <a:ea typeface="+mn-ea"/>
                          <a:cs typeface="+mn-cs"/>
                        </a:rPr>
                        <a:t>Name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Affiliation</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Address</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Phone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Email</a:t>
                      </a:r>
                      <a:endParaRPr lang="en-US" sz="11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1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Newracom, Inc.</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Yongho Seok</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17">
                <a:tc>
                  <a:txBody>
                    <a:bodyPr/>
                    <a:lstStyle/>
                    <a:p>
                      <a:pPr marL="0" marR="0" algn="l">
                        <a:spcBef>
                          <a:spcPts val="0"/>
                        </a:spcBef>
                        <a:spcAft>
                          <a:spcPts val="0"/>
                        </a:spcAft>
                      </a:pPr>
                      <a:r>
                        <a:rPr lang="en-GB" sz="1100" kern="1200" dirty="0" err="1">
                          <a:solidFill>
                            <a:schemeClr val="tx1"/>
                          </a:solidFill>
                          <a:effectLst/>
                          <a:latin typeface="Times New Roman" panose="02020603050405020304" pitchFamily="18" charset="0"/>
                          <a:ea typeface="Batang" panose="02030600000101010101" pitchFamily="18" charset="-127"/>
                          <a:cs typeface="+mn-cs"/>
                        </a:rPr>
                        <a:t>Yujin</a:t>
                      </a:r>
                      <a:r>
                        <a:rPr lang="en-GB" sz="1100" kern="1200" dirty="0">
                          <a:solidFill>
                            <a:schemeClr val="tx1"/>
                          </a:solidFill>
                          <a:effectLst/>
                          <a:latin typeface="Times New Roman" panose="02020603050405020304" pitchFamily="18" charset="0"/>
                          <a:ea typeface="Batang" panose="02030600000101010101" pitchFamily="18" charset="-127"/>
                          <a:cs typeface="+mn-cs"/>
                        </a:rPr>
                        <a:t> Noh</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yujin.noh@newracom.com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625305096"/>
              </p:ext>
            </p:extLst>
          </p:nvPr>
        </p:nvGraphicFramePr>
        <p:xfrm>
          <a:off x="381000" y="3951502"/>
          <a:ext cx="8153400" cy="550904"/>
        </p:xfrm>
        <a:graphic>
          <a:graphicData uri="http://schemas.openxmlformats.org/drawingml/2006/table">
            <a:tbl>
              <a:tblPr firstRow="1" bandRow="1">
                <a:tableStyleId>{F5AB1C69-6EDB-4FF4-983F-18BD219EF322}</a:tableStyleId>
              </a:tblPr>
              <a:tblGrid>
                <a:gridCol w="1600200"/>
                <a:gridCol w="1295400"/>
                <a:gridCol w="1828800"/>
                <a:gridCol w="1295400"/>
                <a:gridCol w="21336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4114873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790575" y="1524000"/>
            <a:ext cx="7772400" cy="4114800"/>
          </a:xfrm>
        </p:spPr>
        <p:txBody>
          <a:bodyPr/>
          <a:lstStyle/>
          <a:p>
            <a:r>
              <a:rPr lang="en-US" dirty="0" smtClean="0">
                <a:latin typeface="Times New Roman" charset="0"/>
                <a:ea typeface="Times New Roman" charset="0"/>
                <a:cs typeface="Times New Roman" charset="0"/>
              </a:rPr>
              <a:t>STA-2-STA </a:t>
            </a:r>
            <a:r>
              <a:rPr lang="en-US" dirty="0">
                <a:latin typeface="Times New Roman" charset="0"/>
                <a:ea typeface="Times New Roman" charset="0"/>
                <a:cs typeface="Times New Roman" charset="0"/>
              </a:rPr>
              <a:t>operations in the proximity of 11ax BSS will likely increase contention and introduce inefficiency due to lack of coordination between STA-2-STA operations and 11ax OFDMA operations </a:t>
            </a:r>
          </a:p>
          <a:p>
            <a:pPr lvl="1"/>
            <a:r>
              <a:rPr lang="en-US" dirty="0">
                <a:latin typeface="Times New Roman" charset="0"/>
                <a:ea typeface="Times New Roman" charset="0"/>
                <a:cs typeface="Times New Roman" charset="0"/>
              </a:rPr>
              <a:t>The support for STA-2-STA operations such as P2P or </a:t>
            </a:r>
            <a:r>
              <a:rPr lang="en-US" dirty="0" smtClean="0">
                <a:latin typeface="Times New Roman" charset="0"/>
                <a:ea typeface="Times New Roman" charset="0"/>
                <a:cs typeface="Times New Roman" charset="0"/>
              </a:rPr>
              <a:t>TDLS</a:t>
            </a:r>
            <a:endParaRPr lang="en-US" dirty="0">
              <a:latin typeface="Times New Roman" charset="0"/>
              <a:ea typeface="Times New Roman" charset="0"/>
              <a:cs typeface="Times New Roman" charset="0"/>
            </a:endParaRPr>
          </a:p>
          <a:p>
            <a:pPr lvl="1"/>
            <a:r>
              <a:rPr lang="en-US" dirty="0">
                <a:latin typeface="Times New Roman" charset="0"/>
                <a:ea typeface="Times New Roman" charset="0"/>
                <a:cs typeface="Times New Roman" charset="0"/>
              </a:rPr>
              <a:t>The co-existence issue of other STA-2-STA operations such as neighborhood aware </a:t>
            </a:r>
            <a:r>
              <a:rPr lang="en-US" dirty="0" smtClean="0">
                <a:latin typeface="Times New Roman" charset="0"/>
                <a:ea typeface="Times New Roman" charset="0"/>
                <a:cs typeface="Times New Roman" charset="0"/>
              </a:rPr>
              <a:t>network protocol developed </a:t>
            </a:r>
            <a:r>
              <a:rPr lang="en-US" dirty="0">
                <a:latin typeface="Times New Roman" charset="0"/>
                <a:ea typeface="Times New Roman" charset="0"/>
                <a:cs typeface="Times New Roman" charset="0"/>
              </a:rPr>
              <a:t>in WFA </a:t>
            </a:r>
            <a:r>
              <a:rPr lang="en-US" dirty="0" smtClean="0">
                <a:latin typeface="Times New Roman" charset="0"/>
                <a:ea typeface="Times New Roman" charset="0"/>
                <a:cs typeface="Times New Roman" charset="0"/>
              </a:rPr>
              <a:t>should </a:t>
            </a:r>
            <a:r>
              <a:rPr lang="en-US" dirty="0">
                <a:latin typeface="Times New Roman" charset="0"/>
                <a:ea typeface="Times New Roman" charset="0"/>
                <a:cs typeface="Times New Roman" charset="0"/>
              </a:rPr>
              <a:t>also be addressed. </a:t>
            </a:r>
          </a:p>
        </p:txBody>
      </p:sp>
      <p:sp>
        <p:nvSpPr>
          <p:cNvPr id="6" name="Footer Placeholder 5"/>
          <p:cNvSpPr>
            <a:spLocks noGrp="1"/>
          </p:cNvSpPr>
          <p:nvPr>
            <p:ph type="ftr" sz="quarter" idx="11"/>
          </p:nvPr>
        </p:nvSpPr>
        <p:spPr/>
        <p:txBody>
          <a:bodyPr/>
          <a:lstStyle/>
          <a:p>
            <a:r>
              <a:rPr lang="en-US" altLang="ko-KR" smtClean="0"/>
              <a:t>Chao-Chun Wang et al. (MediaTek)</a:t>
            </a:r>
            <a:endParaRPr lang="en-US" altLang="ko-KR" dirty="0"/>
          </a:p>
        </p:txBody>
      </p:sp>
      <p:sp>
        <p:nvSpPr>
          <p:cNvPr id="7" name="Slide Number Placeholder 6"/>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12</a:t>
            </a:fld>
            <a:endParaRPr lang="en-US" altLang="ko-KR"/>
          </a:p>
        </p:txBody>
      </p:sp>
    </p:spTree>
    <p:extLst>
      <p:ext uri="{BB962C8B-B14F-4D97-AF65-F5344CB8AC3E}">
        <p14:creationId xmlns:p14="http://schemas.microsoft.com/office/powerpoint/2010/main" xmlns="" val="2983217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issues</a:t>
            </a:r>
          </a:p>
        </p:txBody>
      </p:sp>
      <p:sp>
        <p:nvSpPr>
          <p:cNvPr id="3" name="Content Placeholder 2"/>
          <p:cNvSpPr>
            <a:spLocks noGrp="1"/>
          </p:cNvSpPr>
          <p:nvPr>
            <p:ph idx="1"/>
          </p:nvPr>
        </p:nvSpPr>
        <p:spPr>
          <a:xfrm>
            <a:off x="762000" y="1600200"/>
            <a:ext cx="7772400" cy="4876800"/>
          </a:xfrm>
        </p:spPr>
        <p:txBody>
          <a:bodyPr/>
          <a:lstStyle/>
          <a:p>
            <a:r>
              <a:rPr lang="en-US" sz="1800" dirty="0" smtClean="0">
                <a:latin typeface="Times New Roman" pitchFamily="18" charset="0"/>
                <a:cs typeface="Times New Roman" pitchFamily="18" charset="0"/>
              </a:rPr>
              <a:t>In the Wi-Fi system today, the CCA mechanism assures the co-existence of infrastructure and Ad Hoc operation  </a:t>
            </a:r>
          </a:p>
          <a:p>
            <a:r>
              <a:rPr lang="en-US" sz="1800" dirty="0" smtClean="0">
                <a:latin typeface="Times New Roman" pitchFamily="18" charset="0"/>
                <a:cs typeface="Times New Roman" pitchFamily="18" charset="0"/>
              </a:rPr>
              <a:t>The trigger based operation and new power saving mechanism, such as TWT in 11ax introduced scheduled operation for MU transmission. The scheduling information is not recognized by STAs operate in Ad Hoc or STA-to-STA mode</a:t>
            </a:r>
          </a:p>
          <a:p>
            <a:pPr lvl="1"/>
            <a:r>
              <a:rPr lang="en-US" sz="1400" dirty="0" smtClean="0">
                <a:latin typeface="Times New Roman" pitchFamily="18" charset="0"/>
                <a:cs typeface="Times New Roman" pitchFamily="18" charset="0"/>
              </a:rPr>
              <a:t>Other than HE STA, STAs operating in the mode using protocols developed by other alliance or forum don’t recognize the trigger frame and the information carried in it.  </a:t>
            </a:r>
          </a:p>
          <a:p>
            <a:r>
              <a:rPr lang="en-US" sz="1800" dirty="0" smtClean="0">
                <a:latin typeface="Times New Roman" pitchFamily="18" charset="0"/>
                <a:cs typeface="Times New Roman" pitchFamily="18" charset="0"/>
              </a:rPr>
              <a:t>There are protocols operate in Ad </a:t>
            </a:r>
            <a:r>
              <a:rPr lang="en-US" sz="1800" dirty="0">
                <a:latin typeface="Times New Roman" pitchFamily="18" charset="0"/>
                <a:cs typeface="Times New Roman" pitchFamily="18" charset="0"/>
              </a:rPr>
              <a:t>Hoc or </a:t>
            </a:r>
            <a:r>
              <a:rPr lang="en-US" sz="1800" dirty="0" smtClean="0">
                <a:latin typeface="Times New Roman" pitchFamily="18" charset="0"/>
                <a:cs typeface="Times New Roman" pitchFamily="18" charset="0"/>
              </a:rPr>
              <a:t>STA-to-STA mode also have scheduled operation</a:t>
            </a:r>
          </a:p>
          <a:p>
            <a:pPr lvl="1"/>
            <a:r>
              <a:rPr lang="en-US" sz="1400" dirty="0">
                <a:latin typeface="Times New Roman" pitchFamily="18" charset="0"/>
                <a:cs typeface="Times New Roman" pitchFamily="18" charset="0"/>
              </a:rPr>
              <a:t>HE AP does not </a:t>
            </a:r>
            <a:r>
              <a:rPr lang="en-US" sz="1400" dirty="0" smtClean="0">
                <a:latin typeface="Times New Roman" pitchFamily="18" charset="0"/>
                <a:cs typeface="Times New Roman" pitchFamily="18" charset="0"/>
              </a:rPr>
              <a:t>understand the scheduling information of the Ad </a:t>
            </a:r>
            <a:r>
              <a:rPr lang="en-US" sz="1400" dirty="0">
                <a:latin typeface="Times New Roman" pitchFamily="18" charset="0"/>
                <a:cs typeface="Times New Roman" pitchFamily="18" charset="0"/>
              </a:rPr>
              <a:t>Hoc or </a:t>
            </a:r>
            <a:r>
              <a:rPr lang="en-US" sz="1400" dirty="0" smtClean="0">
                <a:latin typeface="Times New Roman" pitchFamily="18" charset="0"/>
                <a:cs typeface="Times New Roman" pitchFamily="18" charset="0"/>
              </a:rPr>
              <a:t>STA-to-STA mode. The collision of schedule between Ad Hoc/STA-to-STA with trigger based schedule has huge impact to the performance of infrastructure and Ad Hoc operation.</a:t>
            </a:r>
            <a:endParaRPr lang="en-US" sz="1400" dirty="0">
              <a:latin typeface="Times New Roman" pitchFamily="18" charset="0"/>
              <a:cs typeface="Times New Roman" pitchFamily="18" charset="0"/>
            </a:endParaRPr>
          </a:p>
          <a:p>
            <a:r>
              <a:rPr lang="en-US" sz="1800" dirty="0" smtClean="0">
                <a:latin typeface="Times New Roman" pitchFamily="18" charset="0"/>
                <a:cs typeface="Times New Roman" pitchFamily="18" charset="0"/>
              </a:rPr>
              <a:t>Question</a:t>
            </a:r>
            <a:r>
              <a:rPr lang="en-US" sz="1800" dirty="0">
                <a:latin typeface="Times New Roman" pitchFamily="18" charset="0"/>
                <a:cs typeface="Times New Roman" pitchFamily="18" charset="0"/>
              </a:rPr>
              <a:t>: How to assure both 11ax and </a:t>
            </a:r>
            <a:r>
              <a:rPr lang="en-US" sz="1800" dirty="0" smtClean="0">
                <a:latin typeface="Times New Roman" pitchFamily="18" charset="0"/>
                <a:cs typeface="Times New Roman" pitchFamily="18" charset="0"/>
              </a:rPr>
              <a:t>STA-to-STA operation could </a:t>
            </a:r>
            <a:r>
              <a:rPr lang="en-US" sz="1800" dirty="0">
                <a:latin typeface="Times New Roman" pitchFamily="18" charset="0"/>
                <a:cs typeface="Times New Roman" pitchFamily="18" charset="0"/>
              </a:rPr>
              <a:t>co-exist and keep the interference from each other to a minimum</a:t>
            </a:r>
            <a:r>
              <a:rPr lang="en-US" sz="1800" dirty="0" smtClean="0">
                <a:latin typeface="Times New Roman" pitchFamily="18" charset="0"/>
                <a:cs typeface="Times New Roman" pitchFamily="18" charset="0"/>
              </a:rPr>
              <a:t>?</a:t>
            </a:r>
          </a:p>
          <a:p>
            <a:pPr lvl="1"/>
            <a:r>
              <a:rPr lang="en-US" sz="1600" dirty="0" smtClean="0">
                <a:latin typeface="Times New Roman" pitchFamily="18" charset="0"/>
                <a:cs typeface="Times New Roman" pitchFamily="18" charset="0"/>
              </a:rPr>
              <a:t>The proposal provides a tool allowing AP to manage the contention opportunity of STAs during a specific duration based on the channel loading in a dense environment  </a:t>
            </a:r>
          </a:p>
          <a:p>
            <a:pPr lvl="1"/>
            <a:endParaRPr lang="en-US" sz="1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13</a:t>
            </a:fld>
            <a:endParaRPr lang="en-US" altLang="ko-KR"/>
          </a:p>
        </p:txBody>
      </p:sp>
      <p:sp>
        <p:nvSpPr>
          <p:cNvPr id="6" name="Footer Placeholder 5"/>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1217190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Proposal</a:t>
            </a:r>
            <a:endParaRPr lang="en-US" dirty="0"/>
          </a:p>
        </p:txBody>
      </p:sp>
      <p:sp>
        <p:nvSpPr>
          <p:cNvPr id="3" name="Content Placeholder 2"/>
          <p:cNvSpPr>
            <a:spLocks noGrp="1"/>
          </p:cNvSpPr>
          <p:nvPr>
            <p:ph idx="1"/>
          </p:nvPr>
        </p:nvSpPr>
        <p:spPr>
          <a:xfrm>
            <a:off x="762000" y="1752600"/>
            <a:ext cx="7772400" cy="4343400"/>
          </a:xfrm>
        </p:spPr>
        <p:txBody>
          <a:bodyPr/>
          <a:lstStyle/>
          <a:p>
            <a:r>
              <a:rPr lang="en-US" sz="2000" dirty="0" smtClean="0">
                <a:latin typeface="Times New Roman" pitchFamily="18" charset="0"/>
                <a:cs typeface="Times New Roman" pitchFamily="18" charset="0"/>
              </a:rPr>
              <a:t>Assuming </a:t>
            </a:r>
            <a:r>
              <a:rPr lang="en-US" sz="2000" dirty="0">
                <a:latin typeface="Times New Roman" pitchFamily="18" charset="0"/>
                <a:cs typeface="Times New Roman" pitchFamily="18" charset="0"/>
              </a:rPr>
              <a:t>a HE device also has an active </a:t>
            </a:r>
            <a:r>
              <a:rPr lang="en-US" sz="2000" dirty="0" smtClean="0">
                <a:latin typeface="Times New Roman" pitchFamily="18" charset="0"/>
                <a:cs typeface="Times New Roman" pitchFamily="18" charset="0"/>
              </a:rPr>
              <a:t>interface for STA-to-STA operation and </a:t>
            </a:r>
            <a:r>
              <a:rPr lang="en-US" sz="2000" dirty="0">
                <a:latin typeface="Times New Roman" pitchFamily="18" charset="0"/>
                <a:cs typeface="Times New Roman" pitchFamily="18" charset="0"/>
              </a:rPr>
              <a:t>the triggering/scheduling information from both interfaces are shared in the system (a layer above the HE MAC) </a:t>
            </a:r>
          </a:p>
          <a:p>
            <a:pPr lvl="1"/>
            <a:r>
              <a:rPr lang="en-US" sz="1800" dirty="0">
                <a:latin typeface="Times New Roman" pitchFamily="18" charset="0"/>
                <a:cs typeface="Times New Roman" pitchFamily="18" charset="0"/>
              </a:rPr>
              <a:t>The implementation of such function is not in the scope of the HE protocol</a:t>
            </a:r>
          </a:p>
          <a:p>
            <a:r>
              <a:rPr lang="en-US" sz="2000" dirty="0" smtClean="0">
                <a:latin typeface="Times New Roman" pitchFamily="18" charset="0"/>
                <a:cs typeface="Times New Roman" pitchFamily="18" charset="0"/>
              </a:rPr>
              <a:t>Procedure</a:t>
            </a:r>
          </a:p>
          <a:p>
            <a:pPr lvl="1"/>
            <a:r>
              <a:rPr lang="en-US" sz="1800" dirty="0" smtClean="0">
                <a:latin typeface="Times New Roman" pitchFamily="18" charset="0"/>
                <a:cs typeface="Times New Roman" pitchFamily="18" charset="0"/>
              </a:rPr>
              <a:t>A </a:t>
            </a:r>
            <a:r>
              <a:rPr lang="en-US" sz="1800" dirty="0">
                <a:latin typeface="Times New Roman" pitchFamily="18" charset="0"/>
                <a:cs typeface="Times New Roman" pitchFamily="18" charset="0"/>
              </a:rPr>
              <a:t>HE STA with the </a:t>
            </a:r>
            <a:r>
              <a:rPr lang="en-US" sz="1800" dirty="0" smtClean="0">
                <a:latin typeface="Times New Roman" pitchFamily="18" charset="0"/>
                <a:cs typeface="Times New Roman" pitchFamily="18" charset="0"/>
              </a:rPr>
              <a:t>STA-to-STA scheduling </a:t>
            </a:r>
            <a:r>
              <a:rPr lang="en-US" sz="1800" dirty="0">
                <a:latin typeface="Times New Roman" pitchFamily="18" charset="0"/>
                <a:cs typeface="Times New Roman" pitchFamily="18" charset="0"/>
              </a:rPr>
              <a:t>information sends a request to its HE AP and </a:t>
            </a:r>
            <a:r>
              <a:rPr lang="en-US" sz="1800" dirty="0" smtClean="0">
                <a:latin typeface="Times New Roman" pitchFamily="18" charset="0"/>
                <a:cs typeface="Times New Roman" pitchFamily="18" charset="0"/>
              </a:rPr>
              <a:t>asks </a:t>
            </a:r>
            <a:r>
              <a:rPr lang="en-US" sz="1800" dirty="0">
                <a:latin typeface="Times New Roman" pitchFamily="18" charset="0"/>
                <a:cs typeface="Times New Roman" pitchFamily="18" charset="0"/>
              </a:rPr>
              <a:t>the HE AP to schedule a quiet </a:t>
            </a:r>
            <a:r>
              <a:rPr lang="en-US" sz="1800" dirty="0" smtClean="0">
                <a:latin typeface="Times New Roman" pitchFamily="18" charset="0"/>
                <a:cs typeface="Times New Roman" pitchFamily="18" charset="0"/>
              </a:rPr>
              <a:t>time period for the STA-to-STA operation</a:t>
            </a:r>
            <a:endParaRPr lang="en-US" sz="1800" dirty="0">
              <a:latin typeface="Times New Roman" pitchFamily="18" charset="0"/>
              <a:cs typeface="Times New Roman" pitchFamily="18" charset="0"/>
            </a:endParaRPr>
          </a:p>
          <a:p>
            <a:pPr lvl="1"/>
            <a:r>
              <a:rPr lang="en-US" sz="1800" dirty="0" smtClean="0">
                <a:latin typeface="Times New Roman" pitchFamily="18" charset="0"/>
                <a:cs typeface="Times New Roman" pitchFamily="18" charset="0"/>
              </a:rPr>
              <a:t>After receiving the request, the </a:t>
            </a:r>
            <a:r>
              <a:rPr lang="en-US" sz="1800" dirty="0">
                <a:latin typeface="Times New Roman" pitchFamily="18" charset="0"/>
                <a:cs typeface="Times New Roman" pitchFamily="18" charset="0"/>
              </a:rPr>
              <a:t>HE AP </a:t>
            </a:r>
            <a:r>
              <a:rPr lang="en-US" sz="1800" b="1" dirty="0" smtClean="0">
                <a:latin typeface="Times New Roman" pitchFamily="18" charset="0"/>
                <a:cs typeface="Times New Roman" pitchFamily="18" charset="0"/>
              </a:rPr>
              <a:t>may</a:t>
            </a:r>
            <a:r>
              <a:rPr lang="en-US" sz="1800" dirty="0" smtClean="0">
                <a:latin typeface="Times New Roman" pitchFamily="18" charset="0"/>
                <a:cs typeface="Times New Roman" pitchFamily="18" charset="0"/>
              </a:rPr>
              <a:t> send action frames </a:t>
            </a:r>
            <a:r>
              <a:rPr lang="en-US" sz="1800" dirty="0">
                <a:latin typeface="Times New Roman" pitchFamily="18" charset="0"/>
                <a:cs typeface="Times New Roman" pitchFamily="18" charset="0"/>
              </a:rPr>
              <a:t>to set up </a:t>
            </a:r>
            <a:r>
              <a:rPr lang="en-US" sz="1800" dirty="0" smtClean="0">
                <a:latin typeface="Times New Roman" pitchFamily="18" charset="0"/>
                <a:cs typeface="Times New Roman" pitchFamily="18" charset="0"/>
              </a:rPr>
              <a:t>a </a:t>
            </a:r>
            <a:r>
              <a:rPr lang="en-US" sz="1800" dirty="0">
                <a:latin typeface="Times New Roman" pitchFamily="18" charset="0"/>
                <a:cs typeface="Times New Roman" pitchFamily="18" charset="0"/>
              </a:rPr>
              <a:t>quiet </a:t>
            </a:r>
            <a:r>
              <a:rPr lang="en-US" sz="1800" dirty="0" smtClean="0">
                <a:latin typeface="Times New Roman" pitchFamily="18" charset="0"/>
                <a:cs typeface="Times New Roman" pitchFamily="18" charset="0"/>
              </a:rPr>
              <a:t>time period if it decides that setting the quiet time period is beneficial</a:t>
            </a:r>
            <a:endParaRPr lang="en-US" sz="1800" dirty="0">
              <a:latin typeface="Times New Roman" pitchFamily="18" charset="0"/>
              <a:cs typeface="Times New Roman" pitchFamily="18" charset="0"/>
            </a:endParaRPr>
          </a:p>
          <a:p>
            <a:pPr lvl="1"/>
            <a:r>
              <a:rPr lang="en-US" sz="1800" dirty="0" smtClean="0">
                <a:latin typeface="Times New Roman" pitchFamily="18" charset="0"/>
                <a:cs typeface="Times New Roman" pitchFamily="18" charset="0"/>
              </a:rPr>
              <a:t>After receiving the quiet time setup action frames, HE </a:t>
            </a:r>
            <a:r>
              <a:rPr lang="en-US" sz="1800" dirty="0">
                <a:latin typeface="Times New Roman" pitchFamily="18" charset="0"/>
                <a:cs typeface="Times New Roman" pitchFamily="18" charset="0"/>
              </a:rPr>
              <a:t>STAs in the HE BSS </a:t>
            </a:r>
            <a:r>
              <a:rPr lang="en-US" sz="1800" b="1" dirty="0" smtClean="0">
                <a:latin typeface="Times New Roman" pitchFamily="18" charset="0"/>
                <a:cs typeface="Times New Roman" pitchFamily="18" charset="0"/>
              </a:rPr>
              <a:t>should </a:t>
            </a:r>
            <a:r>
              <a:rPr lang="en-US" sz="1800" dirty="0" smtClean="0">
                <a:latin typeface="Times New Roman" pitchFamily="18" charset="0"/>
                <a:cs typeface="Times New Roman" pitchFamily="18" charset="0"/>
              </a:rPr>
              <a:t>stay </a:t>
            </a:r>
            <a:r>
              <a:rPr lang="en-US" sz="1800" dirty="0">
                <a:latin typeface="Times New Roman" pitchFamily="18" charset="0"/>
                <a:cs typeface="Times New Roman" pitchFamily="18" charset="0"/>
              </a:rPr>
              <a:t>silent during the quiet </a:t>
            </a:r>
            <a:r>
              <a:rPr lang="en-US" sz="1800" dirty="0" smtClean="0">
                <a:latin typeface="Times New Roman" pitchFamily="18" charset="0"/>
                <a:cs typeface="Times New Roman" pitchFamily="18" charset="0"/>
              </a:rPr>
              <a:t>time period  </a:t>
            </a:r>
            <a:endParaRPr lang="en-US" sz="18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14</a:t>
            </a:fld>
            <a:endParaRPr lang="en-US" altLang="ko-KR"/>
          </a:p>
        </p:txBody>
      </p:sp>
      <p:sp>
        <p:nvSpPr>
          <p:cNvPr id="6" name="Footer Placeholder 5"/>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861609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 protocol needs?</a:t>
            </a:r>
          </a:p>
        </p:txBody>
      </p:sp>
      <p:sp>
        <p:nvSpPr>
          <p:cNvPr id="3" name="Content Placeholder 2"/>
          <p:cNvSpPr>
            <a:spLocks noGrp="1"/>
          </p:cNvSpPr>
          <p:nvPr>
            <p:ph idx="1"/>
          </p:nvPr>
        </p:nvSpPr>
        <p:spPr>
          <a:xfrm>
            <a:off x="762000" y="1752600"/>
            <a:ext cx="7772400" cy="4343400"/>
          </a:xfrm>
        </p:spPr>
        <p:txBody>
          <a:bodyPr/>
          <a:lstStyle/>
          <a:p>
            <a:r>
              <a:rPr lang="en-US" sz="2000" dirty="0">
                <a:latin typeface="Times New Roman" pitchFamily="18" charset="0"/>
                <a:cs typeface="Times New Roman" pitchFamily="18" charset="0"/>
              </a:rPr>
              <a:t>A </a:t>
            </a:r>
            <a:r>
              <a:rPr lang="en-US" sz="2000" dirty="0" smtClean="0">
                <a:latin typeface="Times New Roman" pitchFamily="18" charset="0"/>
                <a:cs typeface="Times New Roman" pitchFamily="18" charset="0"/>
              </a:rPr>
              <a:t>quiet time period request </a:t>
            </a:r>
            <a:r>
              <a:rPr lang="en-US" sz="2000" dirty="0">
                <a:latin typeface="Times New Roman" pitchFamily="18" charset="0"/>
                <a:cs typeface="Times New Roman" pitchFamily="18" charset="0"/>
              </a:rPr>
              <a:t>frame</a:t>
            </a:r>
            <a:r>
              <a:rPr lang="en-US" sz="2000" dirty="0">
                <a:solidFill>
                  <a:srgbClr val="0070C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from an STA</a:t>
            </a:r>
            <a:endParaRPr lang="en-US" sz="2000" dirty="0">
              <a:latin typeface="Times New Roman" pitchFamily="18" charset="0"/>
              <a:cs typeface="Times New Roman" pitchFamily="18" charset="0"/>
            </a:endParaRPr>
          </a:p>
          <a:p>
            <a:pPr lvl="1"/>
            <a:r>
              <a:rPr lang="en-US" sz="1800" dirty="0">
                <a:latin typeface="Times New Roman" pitchFamily="18" charset="0"/>
                <a:cs typeface="Times New Roman" pitchFamily="18" charset="0"/>
              </a:rPr>
              <a:t>The request </a:t>
            </a:r>
            <a:r>
              <a:rPr lang="en-US" sz="1800" dirty="0" smtClean="0">
                <a:latin typeface="Times New Roman" pitchFamily="18" charset="0"/>
                <a:cs typeface="Times New Roman" pitchFamily="18" charset="0"/>
              </a:rPr>
              <a:t>frame is based on the quite time request frame with one extra field that carries an </a:t>
            </a:r>
            <a:r>
              <a:rPr lang="en-US" sz="1800" dirty="0">
                <a:latin typeface="Times New Roman" pitchFamily="18" charset="0"/>
                <a:cs typeface="Times New Roman" pitchFamily="18" charset="0"/>
              </a:rPr>
              <a:t>indication for the type of </a:t>
            </a:r>
            <a:r>
              <a:rPr lang="en-US" sz="1800" dirty="0" smtClean="0">
                <a:latin typeface="Times New Roman" pitchFamily="18" charset="0"/>
                <a:cs typeface="Times New Roman" pitchFamily="18" charset="0"/>
              </a:rPr>
              <a:t>STA-to-STA </a:t>
            </a:r>
            <a:r>
              <a:rPr lang="en-US" sz="1800" dirty="0">
                <a:latin typeface="Times New Roman" pitchFamily="18" charset="0"/>
                <a:cs typeface="Times New Roman" pitchFamily="18" charset="0"/>
              </a:rPr>
              <a:t>operations (</a:t>
            </a:r>
            <a:r>
              <a:rPr lang="en-US" sz="1800" b="1" dirty="0">
                <a:solidFill>
                  <a:srgbClr val="0070C0"/>
                </a:solidFill>
                <a:latin typeface="Times New Roman" pitchFamily="18" charset="0"/>
                <a:cs typeface="Times New Roman" pitchFamily="18" charset="0"/>
              </a:rPr>
              <a:t>in vendor specific </a:t>
            </a:r>
            <a:r>
              <a:rPr lang="en-US" sz="1800" b="1" dirty="0" smtClean="0">
                <a:solidFill>
                  <a:srgbClr val="0070C0"/>
                </a:solidFill>
                <a:latin typeface="Times New Roman" pitchFamily="18" charset="0"/>
                <a:cs typeface="Times New Roman" pitchFamily="18" charset="0"/>
              </a:rPr>
              <a:t>service id</a:t>
            </a:r>
            <a:r>
              <a:rPr lang="en-US" sz="1800" dirty="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A quite time set up frame, an action frame</a:t>
            </a:r>
            <a:r>
              <a:rPr lang="en-US" sz="2000" dirty="0" smtClean="0">
                <a:solidFill>
                  <a:srgbClr val="0070C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transmitted by the </a:t>
            </a:r>
            <a:r>
              <a:rPr lang="en-US" sz="2000" dirty="0">
                <a:latin typeface="Times New Roman" pitchFamily="18" charset="0"/>
                <a:cs typeface="Times New Roman" pitchFamily="18" charset="0"/>
              </a:rPr>
              <a:t>HE AP to set </a:t>
            </a:r>
            <a:r>
              <a:rPr lang="en-US" sz="2000" dirty="0" smtClean="0">
                <a:latin typeface="Times New Roman" pitchFamily="18" charset="0"/>
                <a:cs typeface="Times New Roman" pitchFamily="18" charset="0"/>
              </a:rPr>
              <a:t>up a quiet time period</a:t>
            </a:r>
            <a:endParaRPr lang="en-US" sz="2000" dirty="0">
              <a:latin typeface="Times New Roman" pitchFamily="18" charset="0"/>
              <a:cs typeface="Times New Roman" pitchFamily="18" charset="0"/>
            </a:endParaRPr>
          </a:p>
          <a:p>
            <a:pPr lvl="1"/>
            <a:r>
              <a:rPr lang="en-US" sz="1800" dirty="0">
                <a:latin typeface="Times New Roman" pitchFamily="18" charset="0"/>
                <a:cs typeface="Times New Roman" pitchFamily="18" charset="0"/>
              </a:rPr>
              <a:t>A </a:t>
            </a:r>
            <a:r>
              <a:rPr lang="en-US" sz="1800" dirty="0" smtClean="0">
                <a:latin typeface="Times New Roman" pitchFamily="18" charset="0"/>
                <a:cs typeface="Times New Roman" pitchFamily="18" charset="0"/>
              </a:rPr>
              <a:t>quiet time period setup frame has a Quiet Duration field and an indication for the type of STA-to-STA operations (</a:t>
            </a:r>
            <a:r>
              <a:rPr lang="en-US" sz="1800" b="1" dirty="0" smtClean="0">
                <a:solidFill>
                  <a:srgbClr val="0070C0"/>
                </a:solidFill>
                <a:latin typeface="Times New Roman" pitchFamily="18" charset="0"/>
                <a:cs typeface="Times New Roman" pitchFamily="18" charset="0"/>
              </a:rPr>
              <a:t>in vendor specific service id</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lvl="1"/>
            <a:r>
              <a:rPr lang="en-US" sz="1800" dirty="0" smtClean="0">
                <a:latin typeface="Times New Roman" pitchFamily="18" charset="0"/>
                <a:cs typeface="Times New Roman" pitchFamily="18" charset="0"/>
              </a:rPr>
              <a:t>An STA participates in STA-to-STA operation specified by the </a:t>
            </a:r>
            <a:r>
              <a:rPr lang="en-US" sz="1800" b="1" dirty="0" smtClean="0">
                <a:solidFill>
                  <a:srgbClr val="0070C0"/>
                </a:solidFill>
                <a:latin typeface="Times New Roman" pitchFamily="18" charset="0"/>
                <a:cs typeface="Times New Roman" pitchFamily="18" charset="0"/>
              </a:rPr>
              <a:t>vendor specific service id</a:t>
            </a:r>
            <a:r>
              <a:rPr lang="en-US" sz="1800" dirty="0" smtClean="0">
                <a:latin typeface="Times New Roman" pitchFamily="18" charset="0"/>
                <a:cs typeface="Times New Roman" pitchFamily="18" charset="0"/>
              </a:rPr>
              <a:t> still </a:t>
            </a:r>
            <a:r>
              <a:rPr lang="en-US" sz="1800" dirty="0">
                <a:latin typeface="Times New Roman" pitchFamily="18" charset="0"/>
                <a:cs typeface="Times New Roman" pitchFamily="18" charset="0"/>
              </a:rPr>
              <a:t>follows the CCA rule during the silent period for channel </a:t>
            </a:r>
            <a:r>
              <a:rPr lang="en-US" sz="1800" dirty="0" smtClean="0">
                <a:latin typeface="Times New Roman" pitchFamily="18" charset="0"/>
                <a:cs typeface="Times New Roman" pitchFamily="18" charset="0"/>
              </a:rPr>
              <a:t>access</a:t>
            </a:r>
            <a:endParaRPr lang="en-US" sz="18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15</a:t>
            </a:fld>
            <a:endParaRPr lang="en-US" altLang="ko-KR"/>
          </a:p>
        </p:txBody>
      </p:sp>
      <p:sp>
        <p:nvSpPr>
          <p:cNvPr id="6" name="Footer Placeholder 5"/>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273172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endParaRPr lang="en-US" dirty="0"/>
          </a:p>
          <a:p>
            <a:endParaRPr lang="en-US" dirty="0"/>
          </a:p>
          <a:p>
            <a:endParaRPr lang="en-US" sz="1800" dirty="0"/>
          </a:p>
        </p:txBody>
      </p:sp>
      <p:sp>
        <p:nvSpPr>
          <p:cNvPr id="6" name="Footer Placeholder 5"/>
          <p:cNvSpPr>
            <a:spLocks noGrp="1"/>
          </p:cNvSpPr>
          <p:nvPr>
            <p:ph type="ftr" sz="quarter" idx="11"/>
          </p:nvPr>
        </p:nvSpPr>
        <p:spPr>
          <a:xfrm>
            <a:off x="6327128" y="6520934"/>
            <a:ext cx="2207272" cy="184666"/>
          </a:xfrm>
        </p:spPr>
        <p:txBody>
          <a:bodyPr/>
          <a:lstStyle/>
          <a:p>
            <a:r>
              <a:rPr lang="en-US" altLang="ko-KR" dirty="0" smtClean="0"/>
              <a:t>Chao-Chun Wang et al. (</a:t>
            </a:r>
            <a:r>
              <a:rPr lang="en-US" altLang="ko-KR" dirty="0" err="1" smtClean="0"/>
              <a:t>MediaTek</a:t>
            </a:r>
            <a:r>
              <a:rPr lang="en-US" altLang="ko-KR" dirty="0" smtClean="0"/>
              <a:t>)</a:t>
            </a:r>
            <a:endParaRPr lang="en-US" altLang="ko-KR" dirty="0"/>
          </a:p>
        </p:txBody>
      </p:sp>
      <p:sp>
        <p:nvSpPr>
          <p:cNvPr id="7" name="Content Placeholder 2"/>
          <p:cNvSpPr txBox="1">
            <a:spLocks/>
          </p:cNvSpPr>
          <p:nvPr/>
        </p:nvSpPr>
        <p:spPr bwMode="auto">
          <a:xfrm>
            <a:off x="7620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400" kern="0" dirty="0" smtClean="0">
                <a:cs typeface="Times New Roman" pitchFamily="18" charset="0"/>
              </a:rPr>
              <a:t>The proposal expands the use of quiet element in the current 802.11 specification from doing channel measure to interference mitigation between infrastructure and Ad Hoc mode of operation </a:t>
            </a:r>
          </a:p>
          <a:p>
            <a:pPr marL="342900" lvl="0" indent="-342900">
              <a:spcBef>
                <a:spcPct val="20000"/>
              </a:spcBef>
              <a:buFontTx/>
              <a:buChar char="•"/>
            </a:pPr>
            <a:r>
              <a:rPr lang="en-US" sz="2400" dirty="0" smtClean="0">
                <a:cs typeface="Times New Roman" pitchFamily="18" charset="0"/>
              </a:rPr>
              <a:t>The proposal provides a tool allowing AP to manage the contention opportunity of STAs during a specific duration based on the channel loading in a dense environment</a:t>
            </a:r>
          </a:p>
          <a:p>
            <a:pPr marL="342900" lvl="0" indent="-342900">
              <a:spcBef>
                <a:spcPct val="20000"/>
              </a:spcBef>
              <a:buFontTx/>
              <a:buChar char="•"/>
            </a:pPr>
            <a:r>
              <a:rPr lang="en-US" sz="2400" dirty="0" smtClean="0">
                <a:cs typeface="Times New Roman" pitchFamily="18" charset="0"/>
              </a:rPr>
              <a:t>A companion text describes the operation and complement of the operation is uploaded. </a:t>
            </a:r>
          </a:p>
        </p:txBody>
      </p:sp>
    </p:spTree>
    <p:extLst>
      <p:ext uri="{BB962C8B-B14F-4D97-AF65-F5344CB8AC3E}">
        <p14:creationId xmlns:p14="http://schemas.microsoft.com/office/powerpoint/2010/main" xmlns="" val="1429624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altLang="en-US" b="0" dirty="0" smtClean="0"/>
              <a:t>Do you agree to include the quiet element period duration proposal in the following doc in the 11ax specification?</a:t>
            </a:r>
          </a:p>
          <a:p>
            <a:pPr lvl="1"/>
            <a:r>
              <a:rPr lang="en-US" altLang="en-US" i="1" dirty="0" smtClean="0"/>
              <a:t>Doc number will be updated later </a:t>
            </a:r>
            <a:r>
              <a:rPr lang="en-US" altLang="en-US" b="0" dirty="0" smtClean="0"/>
              <a:t> </a:t>
            </a:r>
            <a:endParaRPr lang="en-US" altLang="en-US" b="0" dirty="0"/>
          </a:p>
        </p:txBody>
      </p:sp>
      <p:sp>
        <p:nvSpPr>
          <p:cNvPr id="4" name="Footer Placeholder 3"/>
          <p:cNvSpPr>
            <a:spLocks noGrp="1"/>
          </p:cNvSpPr>
          <p:nvPr>
            <p:ph type="ftr" sz="quarter" idx="11"/>
          </p:nvPr>
        </p:nvSpPr>
        <p:spPr/>
        <p:txBody>
          <a:bodyPr/>
          <a:lstStyle/>
          <a:p>
            <a:r>
              <a:rPr lang="en-US" altLang="ko-KR" smtClean="0"/>
              <a:t>Chao-Chun Wang et al. (MediaTek)</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17</a:t>
            </a:fld>
            <a:endParaRPr lang="en-US" altLang="ko-KR"/>
          </a:p>
        </p:txBody>
      </p:sp>
    </p:spTree>
    <p:extLst>
      <p:ext uri="{BB962C8B-B14F-4D97-AF65-F5344CB8AC3E}">
        <p14:creationId xmlns:p14="http://schemas.microsoft.com/office/powerpoint/2010/main" xmlns="" val="4290902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a:xfrm>
            <a:off x="762000" y="1600200"/>
            <a:ext cx="7772400" cy="4267200"/>
          </a:xfrm>
        </p:spPr>
        <p:txBody>
          <a:bodyPr/>
          <a:lstStyle/>
          <a:p>
            <a:pPr marL="457200" indent="-457200">
              <a:buNone/>
            </a:pPr>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18</a:t>
            </a:fld>
            <a:endParaRPr lang="en-US" altLang="ko-KR"/>
          </a:p>
        </p:txBody>
      </p:sp>
      <p:sp>
        <p:nvSpPr>
          <p:cNvPr id="6" name="Footer Placeholder 5"/>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1472827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xmlns="" val="2902513493"/>
              </p:ext>
            </p:extLst>
          </p:nvPr>
        </p:nvGraphicFramePr>
        <p:xfrm>
          <a:off x="762000" y="15240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1144953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xmlns="" val="124478358"/>
              </p:ext>
            </p:extLst>
          </p:nvPr>
        </p:nvGraphicFramePr>
        <p:xfrm>
          <a:off x="838200" y="991521"/>
          <a:ext cx="6858001" cy="5372100"/>
        </p:xfrm>
        <a:graphic>
          <a:graphicData uri="http://schemas.openxmlformats.org/drawingml/2006/table">
            <a:tbl>
              <a:tblPr firstRow="1" bandRow="1">
                <a:tableStyleId>{F5AB1C69-6EDB-4FF4-983F-18BD219EF322}</a:tableStyleId>
              </a:tblPr>
              <a:tblGrid>
                <a:gridCol w="1469572"/>
                <a:gridCol w="984871"/>
                <a:gridCol w="1515980"/>
                <a:gridCol w="1227220"/>
                <a:gridCol w="1660358"/>
              </a:tblGrid>
              <a:tr h="22670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altLang="zh-CN" sz="1100" dirty="0" smtClean="0">
                          <a:solidFill>
                            <a:srgbClr val="000000"/>
                          </a:solidFill>
                          <a:latin typeface="+mn-lt"/>
                          <a:ea typeface="Times New Roman"/>
                          <a:cs typeface="Arial"/>
                        </a:rPr>
                        <a:t>David X. Yang</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100" dirty="0" smtClean="0">
                          <a:latin typeface="Times New Roman"/>
                          <a:ea typeface="Times New Roman"/>
                          <a:cs typeface="Arial"/>
                        </a:rPr>
                        <a:t>Huawei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david.yangxun@huawei.com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Jiayin</a:t>
                      </a:r>
                      <a:r>
                        <a:rPr lang="en-US" sz="1100" dirty="0">
                          <a:solidFill>
                            <a:srgbClr val="000000"/>
                          </a:solidFill>
                          <a:latin typeface="Times New Roman"/>
                          <a:ea typeface="Times New Roman"/>
                          <a:cs typeface="Arial"/>
                        </a:rPr>
                        <a:t> Zhang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+86-18601656691</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zhangjiayin@huawei.com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jun.l@huawei.com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Yi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F1-17, Huawei Base, Bantian, Shenzhen</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+86-18665891036</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Roy.luoyi@huawei.com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Yingpei</a:t>
                      </a:r>
                      <a:r>
                        <a:rPr lang="en-US" sz="1100" dirty="0">
                          <a:solidFill>
                            <a:srgbClr val="000000"/>
                          </a:solidFill>
                          <a:latin typeface="Times New Roman"/>
                          <a:ea typeface="Times New Roman"/>
                          <a:cs typeface="Arial"/>
                        </a:rPr>
                        <a:t> Lin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linyingpei@huawei.com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solidFill>
                            <a:srgbClr val="000000"/>
                          </a:solidFill>
                          <a:latin typeface="Times New Roman"/>
                          <a:ea typeface="Times New Roman"/>
                          <a:cs typeface="Arial"/>
                        </a:rPr>
                        <a:t>Jiyong</a:t>
                      </a:r>
                      <a:r>
                        <a:rPr lang="en-US" sz="1100" dirty="0" smtClean="0">
                          <a:solidFill>
                            <a:srgbClr val="000000"/>
                          </a:solidFill>
                          <a:latin typeface="Times New Roman"/>
                          <a:ea typeface="Times New Roman"/>
                          <a:cs typeface="Arial"/>
                        </a:rPr>
                        <a:t> Pang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pangjiyong@huawei.com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 Rong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zhigang.rong@huawei.com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latin typeface="Times New Roman"/>
                          <a:ea typeface="Times New Roman"/>
                          <a:cs typeface="Arial"/>
                        </a:rPr>
                        <a:t>Jian</a:t>
                      </a:r>
                      <a:r>
                        <a:rPr lang="en-US" sz="1100" dirty="0" smtClean="0">
                          <a:latin typeface="Times New Roman"/>
                          <a:ea typeface="Times New Roman"/>
                          <a:cs typeface="Arial"/>
                        </a:rPr>
                        <a:t> Yu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050" kern="1200" dirty="0" smtClean="0">
                          <a:solidFill>
                            <a:srgbClr val="000000"/>
                          </a:solidFill>
                          <a:latin typeface="Times New Roman"/>
                          <a:ea typeface="Times New Roman"/>
                          <a:cs typeface="Arial"/>
                        </a:rPr>
                        <a:t>ross.yujian@huawei.com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smtClean="0">
                          <a:latin typeface="Times New Roman"/>
                          <a:ea typeface="Times New Roman"/>
                          <a:cs typeface="Arial"/>
                        </a:rPr>
                        <a:t>Ming </a:t>
                      </a:r>
                      <a:r>
                        <a:rPr lang="en-US" sz="1100" dirty="0" err="1" smtClean="0">
                          <a:latin typeface="Times New Roman"/>
                          <a:ea typeface="Times New Roman"/>
                          <a:cs typeface="Arial"/>
                        </a:rPr>
                        <a:t>Gan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ming.gan@huawei.com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Yuchen</a:t>
                      </a:r>
                      <a:r>
                        <a:rPr lang="en-US" sz="1100" dirty="0" smtClean="0">
                          <a:latin typeface="Times New Roman"/>
                          <a:ea typeface="Times New Roman"/>
                          <a:cs typeface="Arial"/>
                        </a:rPr>
                        <a:t> </a:t>
                      </a:r>
                      <a:r>
                        <a:rPr lang="en-US" sz="1100" dirty="0" err="1" smtClean="0">
                          <a:latin typeface="Times New Roman"/>
                          <a:ea typeface="Times New Roman"/>
                          <a:cs typeface="Arial"/>
                        </a:rPr>
                        <a:t>Guo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guoyuchen@huawei.com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Yunsong</a:t>
                      </a:r>
                      <a:r>
                        <a:rPr lang="en-US" sz="1100" dirty="0">
                          <a:solidFill>
                            <a:srgbClr val="000000"/>
                          </a:solidFill>
                          <a:latin typeface="Times New Roman"/>
                          <a:ea typeface="Times New Roman"/>
                          <a:cs typeface="Arial"/>
                        </a:rPr>
                        <a:t>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yangyunsong@huawei.com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 Suh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Junghoon.Suh@huawei.com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0038">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 Loc</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050" kern="1200" dirty="0" smtClean="0">
                          <a:solidFill>
                            <a:srgbClr val="000000"/>
                          </a:solidFill>
                          <a:latin typeface="Times New Roman"/>
                          <a:ea typeface="Times New Roman"/>
                          <a:cs typeface="Arial"/>
                        </a:rPr>
                        <a:t>peterloc@iwirelesstech.com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0069">
                <a:tc>
                  <a:txBody>
                    <a:bodyPr/>
                    <a:lstStyle/>
                    <a:p>
                      <a:pPr marL="0" marR="0" algn="ctr">
                        <a:spcBef>
                          <a:spcPts val="0"/>
                        </a:spcBef>
                        <a:spcAft>
                          <a:spcPts val="0"/>
                        </a:spcAft>
                      </a:pPr>
                      <a:r>
                        <a:rPr lang="en-US" sz="1100" dirty="0" smtClean="0">
                          <a:latin typeface="Times New Roman"/>
                          <a:ea typeface="Times New Roman"/>
                          <a:cs typeface="Arial"/>
                        </a:rPr>
                        <a:t>Edward</a:t>
                      </a:r>
                      <a:r>
                        <a:rPr lang="en-US" sz="1100" baseline="0" dirty="0" smtClean="0">
                          <a:latin typeface="Times New Roman"/>
                          <a:ea typeface="Times New Roman"/>
                          <a:cs typeface="Arial"/>
                        </a:rPr>
                        <a:t> Au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edward.ks.au@huawei.com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Teyan</a:t>
                      </a:r>
                      <a:r>
                        <a:rPr lang="en-US" sz="1100" dirty="0" smtClean="0">
                          <a:latin typeface="Times New Roman"/>
                          <a:ea typeface="Times New Roman"/>
                          <a:cs typeface="Arial"/>
                        </a:rPr>
                        <a:t>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Yunbo</a:t>
                      </a:r>
                      <a:r>
                        <a:rPr lang="en-US" sz="1100" dirty="0" smtClean="0">
                          <a:latin typeface="Times New Roman"/>
                          <a:ea typeface="Times New Roman"/>
                          <a:cs typeface="Arial"/>
                        </a:rPr>
                        <a:t>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Footer Placeholder 2"/>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1503434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066800"/>
          <a:ext cx="7772400" cy="48666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2627572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1797188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nvGraphicFramePr>
        <p:xfrm>
          <a:off x="762000" y="1219200"/>
          <a:ext cx="7239000" cy="316312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 name="table"/>
          <p:cNvPicPr>
            <a:picLocks noChangeAspect="1"/>
          </p:cNvPicPr>
          <p:nvPr/>
        </p:nvPicPr>
        <p:blipFill>
          <a:blip r:embed="rId2" cstate="print"/>
          <a:stretch>
            <a:fillRect/>
          </a:stretch>
        </p:blipFill>
        <p:spPr>
          <a:xfrm>
            <a:off x="762000" y="4367088"/>
            <a:ext cx="7239000" cy="1652712"/>
          </a:xfrm>
          <a:prstGeom prst="rect">
            <a:avLst/>
          </a:prstGeom>
        </p:spPr>
      </p:pic>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3196209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Slide Number Placeholder 4"/>
          <p:cNvSpPr>
            <a:spLocks noGrp="1"/>
          </p:cNvSpPr>
          <p:nvPr>
            <p:ph type="sldNum" sz="quarter" idx="12"/>
          </p:nvPr>
        </p:nvSpPr>
        <p:spPr>
          <a:xfrm>
            <a:off x="4344988" y="6475413"/>
            <a:ext cx="530225" cy="182562"/>
          </a:xfrm>
        </p:spPr>
        <p:txBody>
          <a:bodyPr/>
          <a:lstStyle/>
          <a:p>
            <a:pPr>
              <a:defRPr/>
            </a:pPr>
            <a:r>
              <a:rPr lang="en-US" altLang="ko-KR" smtClean="0"/>
              <a:t>Slide </a:t>
            </a:r>
            <a:fld id="{78CBCF7A-1E0D-49A7-8A4E-07EEBC7D2FAE}" type="slidenum">
              <a:rPr lang="en-US" altLang="ko-KR" smtClean="0"/>
              <a:pPr>
                <a:defRPr/>
              </a:pPr>
              <a:t>7</a:t>
            </a:fld>
            <a:endParaRPr lang="en-US" altLang="ko-KR"/>
          </a:p>
        </p:txBody>
      </p:sp>
      <p:graphicFrame>
        <p:nvGraphicFramePr>
          <p:cNvPr id="6" name="Table 5"/>
          <p:cNvGraphicFramePr>
            <a:graphicFrameLocks noGrp="1"/>
          </p:cNvGraphicFramePr>
          <p:nvPr>
            <p:extLst>
              <p:ext uri="{D42A27DB-BD31-4B8C-83A1-F6EECF244321}">
                <p14:modId xmlns:p14="http://schemas.microsoft.com/office/powerpoint/2010/main" xmlns="" val="1225861294"/>
              </p:ext>
            </p:extLst>
          </p:nvPr>
        </p:nvGraphicFramePr>
        <p:xfrm>
          <a:off x="725488" y="1524000"/>
          <a:ext cx="7239000" cy="251829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3057583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2984614247"/>
              </p:ext>
            </p:extLst>
          </p:nvPr>
        </p:nvGraphicFramePr>
        <p:xfrm>
          <a:off x="762000" y="41590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11297713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2837054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91726</TotalTime>
  <Words>1820</Words>
  <Application>Microsoft Office PowerPoint</Application>
  <PresentationFormat>On-screen Show (4:3)</PresentationFormat>
  <Paragraphs>554</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1_802.11-09/0091r0</vt:lpstr>
      <vt:lpstr>The co-existence of 11ax network and Ad Hoc/STA-2-STA Network</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Background</vt:lpstr>
      <vt:lpstr>What are the issues</vt:lpstr>
      <vt:lpstr>A Proposal</vt:lpstr>
      <vt:lpstr>What the protocol needs?</vt:lpstr>
      <vt:lpstr>Conclusion</vt:lpstr>
      <vt:lpstr>Straw Poll 1</vt:lpstr>
      <vt:lpstr>Reference</vt:lpstr>
    </vt:vector>
  </TitlesOfParts>
  <Company>Ralink Technology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Mediatek</cp:lastModifiedBy>
  <cp:revision>1937</cp:revision>
  <cp:lastPrinted>1998-02-10T13:28:06Z</cp:lastPrinted>
  <dcterms:created xsi:type="dcterms:W3CDTF">2008-03-19T13:28:15Z</dcterms:created>
  <dcterms:modified xsi:type="dcterms:W3CDTF">2016-09-12T08:15:46Z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