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83" r:id="rId3"/>
    <p:sldId id="284" r:id="rId4"/>
    <p:sldId id="257" r:id="rId5"/>
    <p:sldId id="265" r:id="rId6"/>
    <p:sldId id="266" r:id="rId7"/>
    <p:sldId id="281" r:id="rId8"/>
    <p:sldId id="282" r:id="rId9"/>
    <p:sldId id="280" r:id="rId10"/>
    <p:sldId id="278" r:id="rId11"/>
    <p:sldId id="285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E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09" autoAdjust="0"/>
    <p:restoredTop sz="96349" autoAdjust="0"/>
  </p:normalViewPr>
  <p:slideViewPr>
    <p:cSldViewPr>
      <p:cViewPr varScale="1">
        <p:scale>
          <a:sx n="68" d="100"/>
          <a:sy n="68" d="100"/>
        </p:scale>
        <p:origin x="1232" y="6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2052" y="5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2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9848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3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1060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Shahrnaz Azizi, </a:t>
            </a:r>
            <a:r>
              <a:rPr lang="en-GB" dirty="0" err="1" smtClean="0"/>
              <a:t>etc</a:t>
            </a:r>
            <a:r>
              <a:rPr lang="en-GB" dirty="0" smtClean="0"/>
              <a:t>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</a:t>
            </a:r>
            <a:r>
              <a:rPr lang="en-GB" dirty="0" err="1" smtClean="0"/>
              <a:t>etc</a:t>
            </a:r>
            <a:r>
              <a:rPr lang="en-GB" dirty="0" smtClean="0"/>
              <a:t>, Intel Corporation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2016</a:t>
            </a:r>
            <a:endParaRPr lang="en-GB" dirty="0"/>
          </a:p>
        </p:txBody>
      </p:sp>
      <p:sp>
        <p:nvSpPr>
          <p:cNvPr id="11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2016</a:t>
            </a:r>
            <a:endParaRPr lang="en-GB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2016</a:t>
            </a:r>
            <a:endParaRPr lang="en-GB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July 2016</a:t>
            </a:r>
            <a:endParaRPr lang="en-GB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September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802.11-16/1229r0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Microsoft_Word_97_-_2003_Document2.doc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emf"/><Relationship Id="rId4" Type="http://schemas.openxmlformats.org/officeDocument/2006/relationships/oleObject" Target="../embeddings/Microsoft_Word_97_-_2003_Document3.doc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 on PAR </a:t>
            </a:r>
            <a:r>
              <a:rPr lang="en-US" dirty="0"/>
              <a:t>C</a:t>
            </a:r>
            <a:r>
              <a:rPr lang="en-US" dirty="0" smtClean="0"/>
              <a:t>omment </a:t>
            </a:r>
            <a:r>
              <a:rPr lang="en-US" dirty="0"/>
              <a:t>R</a:t>
            </a:r>
            <a:r>
              <a:rPr lang="en-US" dirty="0" smtClean="0"/>
              <a:t>esolution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GB" dirty="0" smtClean="0"/>
              <a:t>Date: 2016-09-12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6950785"/>
              </p:ext>
            </p:extLst>
          </p:nvPr>
        </p:nvGraphicFramePr>
        <p:xfrm>
          <a:off x="471488" y="3348038"/>
          <a:ext cx="7507287" cy="3097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49" name="Document" r:id="rId4" imgW="9541933" imgH="3921955" progId="Word.Document.8">
                  <p:embed/>
                </p:oleObj>
              </mc:Choice>
              <mc:Fallback>
                <p:oleObj name="Document" r:id="rId4" imgW="9541933" imgH="392195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488" y="3348038"/>
                        <a:ext cx="7507287" cy="309721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2860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4" name="Date Placeholder 4"/>
          <p:cNvSpPr>
            <a:spLocks noGrp="1"/>
          </p:cNvSpPr>
          <p:nvPr/>
        </p:nvSpPr>
        <p:spPr bwMode="auto">
          <a:xfrm>
            <a:off x="676183" y="304800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 smtClean="0"/>
              <a:t>September 2016</a:t>
            </a:r>
            <a:endParaRPr lang="en-GB" dirty="0"/>
          </a:p>
        </p:txBody>
      </p:sp>
      <p:sp>
        <p:nvSpPr>
          <p:cNvPr id="15" name="Footer Placeholder 5"/>
          <p:cNvSpPr>
            <a:spLocks noGrp="1"/>
          </p:cNvSpPr>
          <p:nvPr/>
        </p:nvSpPr>
        <p:spPr bwMode="auto">
          <a:xfrm>
            <a:off x="5310193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Shahrnaz Azizi, Intel </a:t>
            </a:r>
            <a:r>
              <a:rPr lang="en-GB" dirty="0"/>
              <a:t>Corporation, et. al</a:t>
            </a:r>
            <a:r>
              <a:rPr lang="en-GB" dirty="0" smtClean="0"/>
              <a:t>. 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81200"/>
            <a:ext cx="7932738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Do you agree </a:t>
            </a:r>
            <a:r>
              <a:rPr lang="en-US" dirty="0"/>
              <a:t>to remove </a:t>
            </a:r>
            <a:r>
              <a:rPr lang="en-US" dirty="0" smtClean="0"/>
              <a:t>the </a:t>
            </a:r>
            <a:r>
              <a:rPr lang="en-US" dirty="0"/>
              <a:t>user data </a:t>
            </a:r>
            <a:r>
              <a:rPr lang="en-US" dirty="0" smtClean="0"/>
              <a:t>part in order to have the following text: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 </a:t>
            </a:r>
            <a:r>
              <a:rPr lang="en-US" dirty="0"/>
              <a:t>wake-up packets carry </a:t>
            </a:r>
            <a:r>
              <a:rPr lang="en-US" dirty="0" smtClean="0"/>
              <a:t>only control information.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Yes: 35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No: 0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Abstain: 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9" name="Date Placeholder 4"/>
          <p:cNvSpPr>
            <a:spLocks noGrp="1"/>
          </p:cNvSpPr>
          <p:nvPr/>
        </p:nvSpPr>
        <p:spPr bwMode="auto">
          <a:xfrm>
            <a:off x="676183" y="304800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 smtClean="0"/>
              <a:t>September 2016</a:t>
            </a:r>
            <a:endParaRPr lang="en-GB" dirty="0"/>
          </a:p>
        </p:txBody>
      </p:sp>
      <p:sp>
        <p:nvSpPr>
          <p:cNvPr id="7" name="Footer Placeholder 5"/>
          <p:cNvSpPr>
            <a:spLocks noGrp="1"/>
          </p:cNvSpPr>
          <p:nvPr/>
        </p:nvSpPr>
        <p:spPr bwMode="auto">
          <a:xfrm>
            <a:off x="5310193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Shahrnaz Azizi, Intel </a:t>
            </a:r>
            <a:r>
              <a:rPr lang="en-GB" dirty="0"/>
              <a:t>Corporation, et. al</a:t>
            </a:r>
            <a:r>
              <a:rPr lang="en-GB" dirty="0" smtClean="0"/>
              <a:t>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2831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581025"/>
          </a:xfrm>
        </p:spPr>
        <p:txBody>
          <a:bodyPr/>
          <a:lstStyle/>
          <a:p>
            <a:r>
              <a:rPr lang="en-US" dirty="0" smtClean="0"/>
              <a:t>Straw Poll 1- alternative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1975" y="1312636"/>
            <a:ext cx="7932738" cy="507682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Which of the following option do you prefer:</a:t>
            </a:r>
          </a:p>
          <a:p>
            <a:pPr marL="857250" lvl="1" indent="-457200">
              <a:buFont typeface="+mj-lt"/>
              <a:buAutoNum type="alphaUcPeriod"/>
            </a:pPr>
            <a:r>
              <a:rPr lang="en-US" dirty="0"/>
              <a:t>Remove the user data part: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dirty="0"/>
              <a:t>The wake-up packets </a:t>
            </a:r>
            <a:r>
              <a:rPr lang="en-US" i="1" dirty="0">
                <a:solidFill>
                  <a:schemeClr val="accent2">
                    <a:lumMod val="50000"/>
                  </a:schemeClr>
                </a:solidFill>
              </a:rPr>
              <a:t>carry only control information</a:t>
            </a:r>
            <a:r>
              <a:rPr lang="en-US" i="1" strike="sngStrike" dirty="0">
                <a:solidFill>
                  <a:schemeClr val="accent2">
                    <a:lumMod val="50000"/>
                  </a:schemeClr>
                </a:solidFill>
              </a:rPr>
              <a:t>, and they</a:t>
            </a:r>
            <a:r>
              <a:rPr lang="en-US" i="1" strike="sngStrike" dirty="0"/>
              <a:t> </a:t>
            </a:r>
            <a:r>
              <a:rPr lang="en-US" strike="sngStrike" dirty="0"/>
              <a:t>do not carry </a:t>
            </a:r>
            <a:r>
              <a:rPr lang="en-US" i="1" strike="sngStrike" dirty="0">
                <a:solidFill>
                  <a:schemeClr val="accent2">
                    <a:lumMod val="50000"/>
                  </a:schemeClr>
                </a:solidFill>
              </a:rPr>
              <a:t>any</a:t>
            </a:r>
            <a:r>
              <a:rPr lang="en-US" i="1" strike="sngStrike" dirty="0"/>
              <a:t> </a:t>
            </a:r>
            <a:r>
              <a:rPr lang="en-US" strike="sngStrike" dirty="0"/>
              <a:t>user </a:t>
            </a:r>
            <a:r>
              <a:rPr lang="en-US" i="1" strike="sngStrike" dirty="0">
                <a:solidFill>
                  <a:schemeClr val="accent2">
                    <a:lumMod val="50000"/>
                  </a:schemeClr>
                </a:solidFill>
              </a:rPr>
              <a:t>payload</a:t>
            </a:r>
            <a:r>
              <a:rPr lang="en-US" i="1" strike="sngStrike" dirty="0"/>
              <a:t> </a:t>
            </a:r>
            <a:r>
              <a:rPr lang="en-US" strike="sngStrike" dirty="0"/>
              <a:t>data</a:t>
            </a:r>
            <a:r>
              <a:rPr lang="en-US" dirty="0"/>
              <a:t>.</a:t>
            </a:r>
          </a:p>
          <a:p>
            <a:pPr marL="857250" lvl="1" indent="-457200">
              <a:buFont typeface="+mj-lt"/>
              <a:buAutoNum type="alphaUcPeriod"/>
            </a:pPr>
            <a:r>
              <a:rPr lang="en-US" dirty="0"/>
              <a:t>Keep (only) the user data part: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dirty="0"/>
              <a:t>The wake-up packets </a:t>
            </a:r>
            <a:r>
              <a:rPr lang="en-US" i="1" strike="sngStrike" dirty="0">
                <a:solidFill>
                  <a:schemeClr val="accent2">
                    <a:lumMod val="50000"/>
                  </a:schemeClr>
                </a:solidFill>
              </a:rPr>
              <a:t>carry only control information, and they</a:t>
            </a:r>
            <a:r>
              <a:rPr lang="en-US" i="1" strike="sngStrike" dirty="0"/>
              <a:t> </a:t>
            </a:r>
            <a:r>
              <a:rPr lang="en-US" dirty="0"/>
              <a:t>do not carry </a:t>
            </a:r>
            <a:r>
              <a:rPr lang="en-US" i="1" dirty="0">
                <a:solidFill>
                  <a:schemeClr val="accent2">
                    <a:lumMod val="50000"/>
                  </a:schemeClr>
                </a:solidFill>
              </a:rPr>
              <a:t>any</a:t>
            </a:r>
            <a:r>
              <a:rPr lang="en-US" i="1" dirty="0"/>
              <a:t> </a:t>
            </a:r>
            <a:r>
              <a:rPr lang="en-US" dirty="0"/>
              <a:t>user </a:t>
            </a:r>
            <a:r>
              <a:rPr lang="en-US" i="1" dirty="0">
                <a:solidFill>
                  <a:schemeClr val="accent2">
                    <a:lumMod val="50000"/>
                  </a:schemeClr>
                </a:solidFill>
              </a:rPr>
              <a:t>payload</a:t>
            </a:r>
            <a:r>
              <a:rPr lang="en-US" i="1" dirty="0"/>
              <a:t> </a:t>
            </a:r>
            <a:r>
              <a:rPr lang="en-US" dirty="0"/>
              <a:t>data.</a:t>
            </a:r>
          </a:p>
          <a:p>
            <a:pPr marL="857250" lvl="1" indent="-457200">
              <a:buFont typeface="+mj-lt"/>
              <a:buAutoNum type="alphaUcPeriod"/>
            </a:pPr>
            <a:r>
              <a:rPr lang="en-US" dirty="0"/>
              <a:t>Remove the entire </a:t>
            </a:r>
            <a:r>
              <a:rPr lang="en-US" dirty="0" smtClean="0"/>
              <a:t>sentence: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strike="sngStrike" dirty="0"/>
              <a:t>The wake-up packets </a:t>
            </a:r>
            <a:r>
              <a:rPr lang="en-US" i="1" strike="sngStrike" dirty="0">
                <a:solidFill>
                  <a:schemeClr val="accent2">
                    <a:lumMod val="50000"/>
                  </a:schemeClr>
                </a:solidFill>
              </a:rPr>
              <a:t>carry only control information, and they</a:t>
            </a:r>
            <a:r>
              <a:rPr lang="en-US" i="1" strike="sngStrike" dirty="0"/>
              <a:t> </a:t>
            </a:r>
            <a:r>
              <a:rPr lang="en-US" strike="sngStrike" dirty="0"/>
              <a:t>do not carry </a:t>
            </a:r>
            <a:r>
              <a:rPr lang="en-US" i="1" strike="sngStrike" dirty="0">
                <a:solidFill>
                  <a:schemeClr val="accent2">
                    <a:lumMod val="50000"/>
                  </a:schemeClr>
                </a:solidFill>
              </a:rPr>
              <a:t>any</a:t>
            </a:r>
            <a:r>
              <a:rPr lang="en-US" i="1" strike="sngStrike" dirty="0"/>
              <a:t> </a:t>
            </a:r>
            <a:r>
              <a:rPr lang="en-US" strike="sngStrike" dirty="0"/>
              <a:t>user </a:t>
            </a:r>
            <a:r>
              <a:rPr lang="en-US" i="1" strike="sngStrike" dirty="0">
                <a:solidFill>
                  <a:schemeClr val="accent2">
                    <a:lumMod val="50000"/>
                  </a:schemeClr>
                </a:solidFill>
              </a:rPr>
              <a:t>payload</a:t>
            </a:r>
            <a:r>
              <a:rPr lang="en-US" i="1" strike="sngStrike" dirty="0"/>
              <a:t> </a:t>
            </a:r>
            <a:r>
              <a:rPr lang="en-US" strike="sngStrike" dirty="0"/>
              <a:t>data</a:t>
            </a:r>
            <a:r>
              <a:rPr lang="en-US" strike="sngStrike" dirty="0" smtClean="0"/>
              <a:t>.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A: 29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B: 4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C: 10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Abstain: 11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9" name="Date Placeholder 4"/>
          <p:cNvSpPr>
            <a:spLocks noGrp="1"/>
          </p:cNvSpPr>
          <p:nvPr/>
        </p:nvSpPr>
        <p:spPr bwMode="auto">
          <a:xfrm>
            <a:off x="676183" y="304800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 smtClean="0"/>
              <a:t>September 2016</a:t>
            </a:r>
            <a:endParaRPr lang="en-GB" dirty="0"/>
          </a:p>
        </p:txBody>
      </p:sp>
      <p:sp>
        <p:nvSpPr>
          <p:cNvPr id="7" name="Footer Placeholder 5"/>
          <p:cNvSpPr>
            <a:spLocks noGrp="1"/>
          </p:cNvSpPr>
          <p:nvPr/>
        </p:nvSpPr>
        <p:spPr bwMode="auto">
          <a:xfrm>
            <a:off x="5310193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Shahrnaz Azizi, Intel </a:t>
            </a:r>
            <a:r>
              <a:rPr lang="en-GB" dirty="0"/>
              <a:t>Corporation, et. al</a:t>
            </a:r>
            <a:r>
              <a:rPr lang="en-GB" dirty="0" smtClean="0"/>
              <a:t>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8268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3823DB3-BAA4-4F4A-B4B3-ED9ABE70E976}" type="slidenum">
              <a:rPr lang="en-GB" smtClean="0"/>
              <a:pPr/>
              <a:t>2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894160"/>
              </p:ext>
            </p:extLst>
          </p:nvPr>
        </p:nvGraphicFramePr>
        <p:xfrm>
          <a:off x="677863" y="1563688"/>
          <a:ext cx="6770687" cy="4070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7" name="Document" r:id="rId4" imgW="8267030" imgH="4969297" progId="Word.Document.8">
                  <p:embed/>
                </p:oleObj>
              </mc:Choice>
              <mc:Fallback>
                <p:oleObj name="Document" r:id="rId4" imgW="8267030" imgH="496929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7863" y="1563688"/>
                        <a:ext cx="6770687" cy="407035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76183" y="876595"/>
            <a:ext cx="5392738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 smtClean="0">
                <a:solidFill>
                  <a:srgbClr val="000000"/>
                </a:solidFill>
              </a:rPr>
              <a:t>Authors (cont’d) :</a:t>
            </a:r>
            <a:endParaRPr lang="en-GB" sz="2000" dirty="0">
              <a:solidFill>
                <a:srgbClr val="000000"/>
              </a:solidFill>
            </a:endParaRPr>
          </a:p>
        </p:txBody>
      </p:sp>
      <p:sp>
        <p:nvSpPr>
          <p:cNvPr id="14" name="Date Placeholder 4"/>
          <p:cNvSpPr>
            <a:spLocks noGrp="1"/>
          </p:cNvSpPr>
          <p:nvPr/>
        </p:nvSpPr>
        <p:spPr bwMode="auto">
          <a:xfrm>
            <a:off x="676183" y="304800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 smtClean="0"/>
              <a:t>September 2016</a:t>
            </a:r>
            <a:endParaRPr lang="en-GB" dirty="0"/>
          </a:p>
        </p:txBody>
      </p:sp>
      <p:sp>
        <p:nvSpPr>
          <p:cNvPr id="15" name="Footer Placeholder 5"/>
          <p:cNvSpPr>
            <a:spLocks noGrp="1"/>
          </p:cNvSpPr>
          <p:nvPr/>
        </p:nvSpPr>
        <p:spPr bwMode="auto">
          <a:xfrm>
            <a:off x="5310193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Shahrnaz Azizi, Intel </a:t>
            </a:r>
            <a:r>
              <a:rPr lang="en-GB" dirty="0"/>
              <a:t>Corporation, et. al</a:t>
            </a:r>
            <a:r>
              <a:rPr lang="en-GB" dirty="0" smtClean="0"/>
              <a:t>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99937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3823DB3-BAA4-4F4A-B4B3-ED9ABE70E976}" type="slidenum">
              <a:rPr lang="en-GB" smtClean="0"/>
              <a:pPr/>
              <a:t>3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7052056"/>
              </p:ext>
            </p:extLst>
          </p:nvPr>
        </p:nvGraphicFramePr>
        <p:xfrm>
          <a:off x="676275" y="1573213"/>
          <a:ext cx="6657975" cy="4005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7" name="Document" r:id="rId4" imgW="8286150" imgH="4969297" progId="Word.Document.8">
                  <p:embed/>
                </p:oleObj>
              </mc:Choice>
              <mc:Fallback>
                <p:oleObj name="Document" r:id="rId4" imgW="8286150" imgH="496929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6275" y="1573213"/>
                        <a:ext cx="6657975" cy="400526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76183" y="876595"/>
            <a:ext cx="5392738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 smtClean="0">
                <a:solidFill>
                  <a:srgbClr val="000000"/>
                </a:solidFill>
              </a:rPr>
              <a:t>Authors (cont’d) :</a:t>
            </a:r>
            <a:endParaRPr lang="en-GB" sz="2000" dirty="0">
              <a:solidFill>
                <a:srgbClr val="000000"/>
              </a:solidFill>
            </a:endParaRPr>
          </a:p>
        </p:txBody>
      </p:sp>
      <p:sp>
        <p:nvSpPr>
          <p:cNvPr id="14" name="Date Placeholder 4"/>
          <p:cNvSpPr>
            <a:spLocks noGrp="1"/>
          </p:cNvSpPr>
          <p:nvPr/>
        </p:nvSpPr>
        <p:spPr bwMode="auto">
          <a:xfrm>
            <a:off x="676183" y="304800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 smtClean="0"/>
              <a:t>September 2016</a:t>
            </a:r>
            <a:endParaRPr lang="en-GB" dirty="0"/>
          </a:p>
        </p:txBody>
      </p:sp>
      <p:sp>
        <p:nvSpPr>
          <p:cNvPr id="15" name="Footer Placeholder 5"/>
          <p:cNvSpPr>
            <a:spLocks noGrp="1"/>
          </p:cNvSpPr>
          <p:nvPr/>
        </p:nvSpPr>
        <p:spPr bwMode="auto">
          <a:xfrm>
            <a:off x="5310193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Shahrnaz Azizi, Intel </a:t>
            </a:r>
            <a:r>
              <a:rPr lang="en-GB" dirty="0"/>
              <a:t>Corporation, et. al</a:t>
            </a:r>
            <a:r>
              <a:rPr lang="en-GB" dirty="0" smtClean="0"/>
              <a:t>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508326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Background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Comments were categorized in five groups: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User data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Different bands 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Operation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Latency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Miscellaneous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Resolutions were discussed through email threads, and WUR conference calls. During </a:t>
            </a:r>
            <a:r>
              <a:rPr lang="en-US" dirty="0"/>
              <a:t>the Aug 29, 2016 WUR conference call, document </a:t>
            </a:r>
            <a:r>
              <a:rPr lang="en-US" dirty="0" smtClean="0"/>
              <a:t>1119r0 was presented, reviewed and feedbacks were collected which are reflected in this document.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51F4386-A5E2-41A1-B4D0-BE653C929E06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7" name="Date Placeholder 4"/>
          <p:cNvSpPr>
            <a:spLocks noGrp="1"/>
          </p:cNvSpPr>
          <p:nvPr/>
        </p:nvSpPr>
        <p:spPr bwMode="auto">
          <a:xfrm>
            <a:off x="676183" y="304800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 smtClean="0"/>
              <a:t>September 2016</a:t>
            </a:r>
            <a:endParaRPr lang="en-GB" dirty="0"/>
          </a:p>
        </p:txBody>
      </p:sp>
      <p:sp>
        <p:nvSpPr>
          <p:cNvPr id="9" name="Footer Placeholder 5"/>
          <p:cNvSpPr>
            <a:spLocks noGrp="1"/>
          </p:cNvSpPr>
          <p:nvPr/>
        </p:nvSpPr>
        <p:spPr bwMode="auto">
          <a:xfrm>
            <a:off x="5310193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Shahrnaz Azizi, Intel </a:t>
            </a:r>
            <a:r>
              <a:rPr lang="en-GB" dirty="0"/>
              <a:t>Corporation, et. al</a:t>
            </a:r>
            <a:r>
              <a:rPr lang="en-GB" dirty="0" smtClean="0"/>
              <a:t>. 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Category 1: User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96732"/>
            <a:ext cx="8686800" cy="4678681"/>
          </a:xfrm>
        </p:spPr>
        <p:txBody>
          <a:bodyPr/>
          <a:lstStyle/>
          <a:p>
            <a:r>
              <a:rPr lang="en-US" i="1" dirty="0" smtClean="0"/>
              <a:t>Proposed resolution was to modify </a:t>
            </a:r>
            <a:r>
              <a:rPr lang="en-US" i="1" dirty="0"/>
              <a:t>as follows:</a:t>
            </a:r>
            <a:endParaRPr lang="en-US" dirty="0"/>
          </a:p>
          <a:p>
            <a:r>
              <a:rPr lang="en-US" dirty="0"/>
              <a:t>The wake-up packets </a:t>
            </a:r>
            <a:r>
              <a:rPr lang="en-US" i="1" dirty="0">
                <a:solidFill>
                  <a:schemeClr val="accent2">
                    <a:lumMod val="50000"/>
                  </a:schemeClr>
                </a:solidFill>
              </a:rPr>
              <a:t>carry only control information, and they</a:t>
            </a:r>
            <a:r>
              <a:rPr lang="en-US" i="1" dirty="0"/>
              <a:t> </a:t>
            </a:r>
            <a:r>
              <a:rPr lang="en-US" dirty="0"/>
              <a:t>do not carry </a:t>
            </a:r>
            <a:r>
              <a:rPr lang="en-US" i="1" dirty="0">
                <a:solidFill>
                  <a:schemeClr val="accent2">
                    <a:lumMod val="50000"/>
                  </a:schemeClr>
                </a:solidFill>
              </a:rPr>
              <a:t>any</a:t>
            </a:r>
            <a:r>
              <a:rPr lang="en-US" i="1" dirty="0"/>
              <a:t> </a:t>
            </a:r>
            <a:r>
              <a:rPr lang="en-US" dirty="0"/>
              <a:t>user </a:t>
            </a:r>
            <a:r>
              <a:rPr lang="en-US" i="1" dirty="0">
                <a:solidFill>
                  <a:schemeClr val="accent2">
                    <a:lumMod val="50000"/>
                  </a:schemeClr>
                </a:solidFill>
              </a:rPr>
              <a:t>payload</a:t>
            </a:r>
            <a:r>
              <a:rPr lang="en-US" i="1" dirty="0"/>
              <a:t> </a:t>
            </a:r>
            <a:r>
              <a:rPr lang="en-US" dirty="0"/>
              <a:t>data.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Three sets of opinions: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Remove the user data part: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dirty="0"/>
              <a:t>The wake-up packets </a:t>
            </a:r>
            <a:r>
              <a:rPr lang="en-US" i="1" dirty="0" smtClean="0">
                <a:solidFill>
                  <a:schemeClr val="accent2">
                    <a:lumMod val="50000"/>
                  </a:schemeClr>
                </a:solidFill>
              </a:rPr>
              <a:t>carry </a:t>
            </a:r>
            <a:r>
              <a:rPr lang="en-US" i="1" dirty="0">
                <a:solidFill>
                  <a:schemeClr val="accent2">
                    <a:lumMod val="50000"/>
                  </a:schemeClr>
                </a:solidFill>
              </a:rPr>
              <a:t>only </a:t>
            </a:r>
            <a:r>
              <a:rPr lang="en-US" i="1" dirty="0" smtClean="0">
                <a:solidFill>
                  <a:schemeClr val="accent2">
                    <a:lumMod val="50000"/>
                  </a:schemeClr>
                </a:solidFill>
              </a:rPr>
              <a:t>control </a:t>
            </a:r>
            <a:r>
              <a:rPr lang="en-US" i="1" dirty="0">
                <a:solidFill>
                  <a:schemeClr val="accent2">
                    <a:lumMod val="50000"/>
                  </a:schemeClr>
                </a:solidFill>
              </a:rPr>
              <a:t>information</a:t>
            </a:r>
            <a:r>
              <a:rPr lang="en-US" i="1" strike="sngStrike" dirty="0">
                <a:solidFill>
                  <a:schemeClr val="accent2">
                    <a:lumMod val="50000"/>
                  </a:schemeClr>
                </a:solidFill>
              </a:rPr>
              <a:t>, and they</a:t>
            </a:r>
            <a:r>
              <a:rPr lang="en-US" i="1" strike="sngStrike" dirty="0"/>
              <a:t> </a:t>
            </a:r>
            <a:r>
              <a:rPr lang="en-US" strike="sngStrike" dirty="0"/>
              <a:t>do not carry </a:t>
            </a:r>
            <a:r>
              <a:rPr lang="en-US" i="1" strike="sngStrike" dirty="0">
                <a:solidFill>
                  <a:schemeClr val="accent2">
                    <a:lumMod val="50000"/>
                  </a:schemeClr>
                </a:solidFill>
              </a:rPr>
              <a:t>any</a:t>
            </a:r>
            <a:r>
              <a:rPr lang="en-US" i="1" strike="sngStrike" dirty="0"/>
              <a:t> </a:t>
            </a:r>
            <a:r>
              <a:rPr lang="en-US" strike="sngStrike" dirty="0"/>
              <a:t>user </a:t>
            </a:r>
            <a:r>
              <a:rPr lang="en-US" i="1" strike="sngStrike" dirty="0">
                <a:solidFill>
                  <a:schemeClr val="accent2">
                    <a:lumMod val="50000"/>
                  </a:schemeClr>
                </a:solidFill>
              </a:rPr>
              <a:t>payload</a:t>
            </a:r>
            <a:r>
              <a:rPr lang="en-US" i="1" strike="sngStrike" dirty="0"/>
              <a:t> </a:t>
            </a:r>
            <a:r>
              <a:rPr lang="en-US" strike="sngStrike" dirty="0"/>
              <a:t>data</a:t>
            </a:r>
            <a:r>
              <a:rPr lang="en-US" dirty="0"/>
              <a:t>.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Keep (only) the user data part: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US" dirty="0"/>
              <a:t>The wake-up packets </a:t>
            </a:r>
            <a:r>
              <a:rPr lang="en-US" i="1" strike="sngStrike" dirty="0">
                <a:solidFill>
                  <a:schemeClr val="accent2">
                    <a:lumMod val="50000"/>
                  </a:schemeClr>
                </a:solidFill>
              </a:rPr>
              <a:t>carry only control information, and they</a:t>
            </a:r>
            <a:r>
              <a:rPr lang="en-US" i="1" strike="sngStrike" dirty="0"/>
              <a:t> </a:t>
            </a:r>
            <a:r>
              <a:rPr lang="en-US" dirty="0"/>
              <a:t>do not carry </a:t>
            </a:r>
            <a:r>
              <a:rPr lang="en-US" i="1" dirty="0">
                <a:solidFill>
                  <a:schemeClr val="accent2">
                    <a:lumMod val="50000"/>
                  </a:schemeClr>
                </a:solidFill>
              </a:rPr>
              <a:t>any</a:t>
            </a:r>
            <a:r>
              <a:rPr lang="en-US" i="1" dirty="0"/>
              <a:t> </a:t>
            </a:r>
            <a:r>
              <a:rPr lang="en-US" dirty="0"/>
              <a:t>user </a:t>
            </a:r>
            <a:r>
              <a:rPr lang="en-US" i="1" dirty="0">
                <a:solidFill>
                  <a:schemeClr val="accent2">
                    <a:lumMod val="50000"/>
                  </a:schemeClr>
                </a:solidFill>
              </a:rPr>
              <a:t>payload</a:t>
            </a:r>
            <a:r>
              <a:rPr lang="en-US" i="1" dirty="0"/>
              <a:t> </a:t>
            </a:r>
            <a:r>
              <a:rPr lang="en-US" dirty="0"/>
              <a:t>data</a:t>
            </a:r>
            <a:r>
              <a:rPr lang="en-US" dirty="0" smtClean="0"/>
              <a:t>.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smtClean="0"/>
              <a:t>Remove the entire sentence</a:t>
            </a:r>
            <a:endParaRPr lang="en-US" dirty="0"/>
          </a:p>
          <a:p>
            <a:pPr marL="1257300" lvl="2" indent="-457200" algn="ctr">
              <a:buFont typeface="Wingdings" panose="05000000000000000000" pitchFamily="2" charset="2"/>
              <a:buChar char="Ø"/>
            </a:pPr>
            <a:r>
              <a:rPr lang="en-US" sz="2400" dirty="0" smtClean="0"/>
              <a:t>Remedy: run a straw poll to finalize 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41" name="Date Placeholder 4"/>
          <p:cNvSpPr>
            <a:spLocks noGrp="1"/>
          </p:cNvSpPr>
          <p:nvPr/>
        </p:nvSpPr>
        <p:spPr bwMode="auto">
          <a:xfrm>
            <a:off x="676183" y="304800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 smtClean="0"/>
              <a:t>September 2016</a:t>
            </a:r>
            <a:endParaRPr lang="en-GB" dirty="0"/>
          </a:p>
        </p:txBody>
      </p:sp>
      <p:sp>
        <p:nvSpPr>
          <p:cNvPr id="8" name="Footer Placeholder 5"/>
          <p:cNvSpPr>
            <a:spLocks noGrp="1"/>
          </p:cNvSpPr>
          <p:nvPr/>
        </p:nvSpPr>
        <p:spPr bwMode="auto">
          <a:xfrm>
            <a:off x="5310193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Shahrnaz Azizi, Intel </a:t>
            </a:r>
            <a:r>
              <a:rPr lang="en-GB" dirty="0"/>
              <a:t>Corporation, et. al</a:t>
            </a:r>
            <a:r>
              <a:rPr lang="en-GB" dirty="0" smtClean="0"/>
              <a:t>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600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Category </a:t>
            </a:r>
            <a:r>
              <a:rPr lang="en-US" sz="2800" dirty="0" smtClean="0"/>
              <a:t>2: Different bands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2868" y="1908175"/>
            <a:ext cx="8610600" cy="4264025"/>
          </a:xfrm>
        </p:spPr>
        <p:txBody>
          <a:bodyPr/>
          <a:lstStyle/>
          <a:p>
            <a:r>
              <a:rPr lang="en-US" b="0" i="1" dirty="0"/>
              <a:t>Proposed resolution was to modify as follows:</a:t>
            </a:r>
            <a:endParaRPr lang="en-US" b="0" dirty="0"/>
          </a:p>
          <a:p>
            <a:r>
              <a:rPr lang="en-US" dirty="0" smtClean="0"/>
              <a:t>This </a:t>
            </a:r>
            <a:r>
              <a:rPr lang="en-US" dirty="0"/>
              <a:t>amendment defines operations for 2.4 GHz and 5 GHz bands. </a:t>
            </a:r>
            <a:r>
              <a:rPr lang="en-US" strike="sngStrike" dirty="0">
                <a:solidFill>
                  <a:schemeClr val="accent2">
                    <a:lumMod val="50000"/>
                  </a:schemeClr>
                </a:solidFill>
              </a:rPr>
              <a:t>The wake-up packet may be transmitted in the same band or in a different band other that the primary connectivity radio is using.</a:t>
            </a:r>
            <a:endParaRPr lang="en-US" strike="sngStrike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>
              <a:buFont typeface="Wingdings" panose="05000000000000000000" pitchFamily="2" charset="2"/>
              <a:buChar char="Ø"/>
            </a:pPr>
            <a:r>
              <a:rPr lang="en-US" b="0" dirty="0" smtClean="0"/>
              <a:t>Have consensus on this resolution.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There was a question on whether Sub1GHz should be added, which was cleared after pointing that Sub1GHz is already mentioned in the explanatory section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/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42" name="Date Placeholder 4"/>
          <p:cNvSpPr>
            <a:spLocks noGrp="1"/>
          </p:cNvSpPr>
          <p:nvPr/>
        </p:nvSpPr>
        <p:spPr bwMode="auto">
          <a:xfrm>
            <a:off x="676183" y="304800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 smtClean="0"/>
              <a:t>September 2016</a:t>
            </a:r>
            <a:endParaRPr lang="en-GB" dirty="0"/>
          </a:p>
        </p:txBody>
      </p:sp>
      <p:sp>
        <p:nvSpPr>
          <p:cNvPr id="8" name="Footer Placeholder 5"/>
          <p:cNvSpPr>
            <a:spLocks noGrp="1"/>
          </p:cNvSpPr>
          <p:nvPr/>
        </p:nvSpPr>
        <p:spPr bwMode="auto">
          <a:xfrm>
            <a:off x="5310193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Shahrnaz Azizi, Intel </a:t>
            </a:r>
            <a:r>
              <a:rPr lang="en-GB" dirty="0"/>
              <a:t>Corporation, et. al</a:t>
            </a:r>
            <a:r>
              <a:rPr lang="en-GB" dirty="0" smtClean="0"/>
              <a:t>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3131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Category 3</a:t>
            </a:r>
            <a:r>
              <a:rPr lang="en-US" sz="2800" dirty="0" smtClean="0"/>
              <a:t>: Operation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2868" y="1908175"/>
            <a:ext cx="8610600" cy="4264025"/>
          </a:xfrm>
        </p:spPr>
        <p:txBody>
          <a:bodyPr/>
          <a:lstStyle/>
          <a:p>
            <a:r>
              <a:rPr lang="en-US" b="0" i="1" dirty="0"/>
              <a:t>Proposed resolution was to modify as follows:</a:t>
            </a:r>
            <a:endParaRPr lang="en-US" b="0" dirty="0"/>
          </a:p>
          <a:p>
            <a:r>
              <a:rPr lang="en-US" b="0" dirty="0" smtClean="0"/>
              <a:t>The </a:t>
            </a:r>
            <a:r>
              <a:rPr lang="en-US" b="0" dirty="0"/>
              <a:t>reception of the wake-up packet by the WUR </a:t>
            </a:r>
            <a:r>
              <a:rPr lang="en-US" b="0" i="1" dirty="0">
                <a:solidFill>
                  <a:schemeClr val="accent2">
                    <a:lumMod val="50000"/>
                  </a:schemeClr>
                </a:solidFill>
              </a:rPr>
              <a:t>may</a:t>
            </a:r>
            <a:r>
              <a:rPr lang="en-US" b="0" dirty="0"/>
              <a:t> trigger</a:t>
            </a:r>
            <a:r>
              <a:rPr lang="en-US" b="0" strike="sngStrike" dirty="0">
                <a:solidFill>
                  <a:schemeClr val="accent2">
                    <a:lumMod val="50000"/>
                  </a:schemeClr>
                </a:solidFill>
              </a:rPr>
              <a:t>s</a:t>
            </a:r>
            <a:r>
              <a:rPr lang="en-US" b="0" dirty="0"/>
              <a:t> a transition of the primary connectivity radio (used for transfer of normal 802.11 packets) </a:t>
            </a:r>
            <a:r>
              <a:rPr lang="en-US" b="0" i="1" dirty="0">
                <a:solidFill>
                  <a:schemeClr val="accent2">
                    <a:lumMod val="50000"/>
                  </a:schemeClr>
                </a:solidFill>
              </a:rPr>
              <a:t>to come out of </a:t>
            </a:r>
            <a:r>
              <a:rPr lang="en-US" b="0" dirty="0">
                <a:solidFill>
                  <a:schemeClr val="accent2">
                    <a:lumMod val="50000"/>
                  </a:schemeClr>
                </a:solidFill>
              </a:rPr>
              <a:t> </a:t>
            </a:r>
            <a:r>
              <a:rPr lang="en-US" b="0" strike="sngStrike" dirty="0">
                <a:solidFill>
                  <a:schemeClr val="accent2">
                    <a:lumMod val="50000"/>
                  </a:schemeClr>
                </a:solidFill>
              </a:rPr>
              <a:t>from</a:t>
            </a:r>
            <a:r>
              <a:rPr lang="en-US" b="0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b="0" dirty="0"/>
              <a:t>sleep </a:t>
            </a:r>
            <a:r>
              <a:rPr lang="en-US" b="0" strike="sngStrike" dirty="0">
                <a:solidFill>
                  <a:schemeClr val="accent2">
                    <a:lumMod val="50000"/>
                  </a:schemeClr>
                </a:solidFill>
              </a:rPr>
              <a:t>to normal operation</a:t>
            </a:r>
            <a:r>
              <a:rPr lang="en-US" b="0" dirty="0"/>
              <a:t>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0" dirty="0" smtClean="0"/>
              <a:t>Have consensus on this resolution with the following change: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b="1" dirty="0"/>
              <a:t>The reception of the wake-up packet by the WUR </a:t>
            </a:r>
            <a:r>
              <a:rPr lang="en-US" sz="2400" b="1" i="1" dirty="0" smtClean="0">
                <a:solidFill>
                  <a:schemeClr val="accent2">
                    <a:lumMod val="50000"/>
                  </a:schemeClr>
                </a:solidFill>
              </a:rPr>
              <a:t>can</a:t>
            </a:r>
            <a:r>
              <a:rPr lang="en-US" sz="2400" b="1" dirty="0" smtClean="0"/>
              <a:t> </a:t>
            </a:r>
            <a:r>
              <a:rPr lang="en-US" sz="2400" b="1" dirty="0"/>
              <a:t>trigger</a:t>
            </a:r>
            <a:r>
              <a:rPr lang="en-US" sz="2400" b="1" strike="sngStrike" dirty="0">
                <a:solidFill>
                  <a:schemeClr val="accent2">
                    <a:lumMod val="50000"/>
                  </a:schemeClr>
                </a:solidFill>
              </a:rPr>
              <a:t>s</a:t>
            </a:r>
            <a:r>
              <a:rPr lang="en-US" sz="2400" b="1" dirty="0"/>
              <a:t> a transition of the primary connectivity </a:t>
            </a:r>
            <a:r>
              <a:rPr lang="en-US" sz="2400" b="1" dirty="0" smtClean="0"/>
              <a:t>radio (used </a:t>
            </a:r>
            <a:r>
              <a:rPr lang="en-US" sz="2400" b="1" dirty="0"/>
              <a:t>for transfer of normal 802.11 packets) </a:t>
            </a:r>
            <a:r>
              <a:rPr lang="en-US" sz="2400" b="1" u="sng" dirty="0"/>
              <a:t>out of  </a:t>
            </a:r>
            <a:r>
              <a:rPr lang="en-US" sz="2400" b="1" u="sng" strike="sngStrike" dirty="0">
                <a:solidFill>
                  <a:schemeClr val="accent2">
                    <a:lumMod val="50000"/>
                  </a:schemeClr>
                </a:solidFill>
              </a:rPr>
              <a:t>from</a:t>
            </a:r>
            <a:r>
              <a:rPr lang="en-US" sz="2400" b="1" u="sng" dirty="0"/>
              <a:t> sleep </a:t>
            </a:r>
            <a:r>
              <a:rPr lang="en-US" sz="2400" b="1" u="sng" strike="sngStrike" dirty="0">
                <a:solidFill>
                  <a:schemeClr val="accent2">
                    <a:lumMod val="50000"/>
                  </a:schemeClr>
                </a:solidFill>
              </a:rPr>
              <a:t>to normal operation</a:t>
            </a:r>
            <a:r>
              <a:rPr lang="en-US" sz="2400" b="1" u="sng" dirty="0"/>
              <a:t>. </a:t>
            </a:r>
            <a:endParaRPr lang="en-US" sz="2400" b="1" dirty="0" smtClean="0"/>
          </a:p>
          <a:p>
            <a:pPr marL="914400" lvl="2" indent="0"/>
            <a:endParaRPr lang="en-US" dirty="0"/>
          </a:p>
          <a:p>
            <a:pPr marL="457200" lvl="1" indent="0"/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42" name="Date Placeholder 4"/>
          <p:cNvSpPr>
            <a:spLocks noGrp="1"/>
          </p:cNvSpPr>
          <p:nvPr/>
        </p:nvSpPr>
        <p:spPr bwMode="auto">
          <a:xfrm>
            <a:off x="676183" y="304800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 smtClean="0"/>
              <a:t>September 2016</a:t>
            </a:r>
            <a:endParaRPr lang="en-GB" dirty="0"/>
          </a:p>
        </p:txBody>
      </p:sp>
      <p:sp>
        <p:nvSpPr>
          <p:cNvPr id="7" name="Footer Placeholder 5"/>
          <p:cNvSpPr>
            <a:spLocks noGrp="1"/>
          </p:cNvSpPr>
          <p:nvPr/>
        </p:nvSpPr>
        <p:spPr bwMode="auto">
          <a:xfrm>
            <a:off x="5310193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Shahrnaz Azizi, Intel </a:t>
            </a:r>
            <a:r>
              <a:rPr lang="en-GB" dirty="0"/>
              <a:t>Corporation, et. al</a:t>
            </a:r>
            <a:r>
              <a:rPr lang="en-GB" dirty="0" smtClean="0"/>
              <a:t>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7769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485777"/>
          </a:xfrm>
        </p:spPr>
        <p:txBody>
          <a:bodyPr/>
          <a:lstStyle/>
          <a:p>
            <a:r>
              <a:rPr lang="en-US" sz="2800" dirty="0"/>
              <a:t>Category </a:t>
            </a:r>
            <a:r>
              <a:rPr lang="en-US" sz="2800" dirty="0" smtClean="0"/>
              <a:t>4: Latency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006" y="1233485"/>
            <a:ext cx="8610600" cy="5241928"/>
          </a:xfrm>
        </p:spPr>
        <p:txBody>
          <a:bodyPr/>
          <a:lstStyle/>
          <a:p>
            <a:r>
              <a:rPr lang="en-US" sz="2000" b="0" i="1" dirty="0"/>
              <a:t>R</a:t>
            </a:r>
            <a:r>
              <a:rPr lang="en-US" sz="2000" b="0" i="1" dirty="0" smtClean="0"/>
              <a:t>esolutions proposed in the email exchange are as </a:t>
            </a:r>
            <a:r>
              <a:rPr lang="en-US" sz="2000" b="0" i="1" dirty="0"/>
              <a:t>follows</a:t>
            </a:r>
            <a:r>
              <a:rPr lang="en-US" sz="2000" b="0" i="1" dirty="0" smtClean="0"/>
              <a:t>:</a:t>
            </a:r>
          </a:p>
          <a:p>
            <a:r>
              <a:rPr lang="en-GB" sz="2000" dirty="0"/>
              <a:t>5.5 Need for the Project: </a:t>
            </a:r>
            <a:endParaRPr lang="en-GB" sz="2000" dirty="0" smtClean="0"/>
          </a:p>
          <a:p>
            <a:r>
              <a:rPr lang="en-GB" sz="2000" dirty="0"/>
              <a:t> </a:t>
            </a:r>
            <a:r>
              <a:rPr lang="en-GB" sz="2000" dirty="0" smtClean="0"/>
              <a:t>… </a:t>
            </a:r>
            <a:r>
              <a:rPr lang="en-US" sz="2000" dirty="0" smtClean="0"/>
              <a:t>Prolonging </a:t>
            </a:r>
            <a:r>
              <a:rPr lang="en-US" sz="2000" dirty="0"/>
              <a:t>the battery lifetime while </a:t>
            </a:r>
            <a:r>
              <a:rPr lang="en-US" sz="2000" i="1" dirty="0">
                <a:solidFill>
                  <a:srgbClr val="1F4E79"/>
                </a:solidFill>
              </a:rPr>
              <a:t>in some use </a:t>
            </a:r>
            <a:r>
              <a:rPr lang="en-US" sz="2000" i="1" dirty="0" smtClean="0">
                <a:solidFill>
                  <a:srgbClr val="1F4E79"/>
                </a:solidFill>
              </a:rPr>
              <a:t>cases also </a:t>
            </a:r>
            <a:r>
              <a:rPr lang="en-US" sz="2000" dirty="0" smtClean="0">
                <a:solidFill>
                  <a:srgbClr val="1F4E79"/>
                </a:solidFill>
              </a:rPr>
              <a:t> </a:t>
            </a:r>
            <a:r>
              <a:rPr lang="en-US" sz="2000" dirty="0" smtClean="0"/>
              <a:t>maintaining </a:t>
            </a:r>
            <a:r>
              <a:rPr lang="en-US" sz="2000" dirty="0"/>
              <a:t>low latency becomes an imperative requirement</a:t>
            </a:r>
            <a:r>
              <a:rPr lang="en-US" sz="2000" dirty="0" smtClean="0"/>
              <a:t>.   </a:t>
            </a:r>
            <a:r>
              <a:rPr lang="en-GB" sz="2000" dirty="0" smtClean="0"/>
              <a:t>…</a:t>
            </a:r>
          </a:p>
          <a:p>
            <a:r>
              <a:rPr lang="en-US" sz="2000" dirty="0" smtClean="0"/>
              <a:t>Therefore</a:t>
            </a:r>
            <a:r>
              <a:rPr lang="en-US" sz="2000" dirty="0"/>
              <a:t>, for the 802.11 standard to be competitive, the IEEE 802.11 WG needs to develop power efficient mechanisms to be used with battery-operated devices while maintaining </a:t>
            </a:r>
            <a:r>
              <a:rPr lang="en-US" sz="2000" dirty="0">
                <a:solidFill>
                  <a:schemeClr val="accent4"/>
                </a:solidFill>
              </a:rPr>
              <a:t>low</a:t>
            </a:r>
            <a:r>
              <a:rPr lang="en-US" sz="2000" dirty="0"/>
              <a:t> </a:t>
            </a:r>
            <a:r>
              <a:rPr lang="en-US" sz="2000" dirty="0" smtClean="0"/>
              <a:t>latency </a:t>
            </a:r>
            <a:r>
              <a:rPr lang="en-US" sz="2000" i="1" dirty="0">
                <a:solidFill>
                  <a:srgbClr val="1F4E79"/>
                </a:solidFill>
              </a:rPr>
              <a:t>where it is </a:t>
            </a:r>
            <a:r>
              <a:rPr lang="en-US" sz="2000" i="1" dirty="0" smtClean="0">
                <a:solidFill>
                  <a:srgbClr val="1F4E79"/>
                </a:solidFill>
              </a:rPr>
              <a:t>required</a:t>
            </a:r>
            <a:r>
              <a:rPr lang="en-US" sz="2000" dirty="0" smtClean="0"/>
              <a:t>. …</a:t>
            </a:r>
          </a:p>
          <a:p>
            <a:endParaRPr lang="en-GB" sz="2000" dirty="0" smtClean="0"/>
          </a:p>
          <a:p>
            <a:r>
              <a:rPr lang="en-GB" sz="2000" dirty="0" smtClean="0"/>
              <a:t>8.1 </a:t>
            </a:r>
            <a:r>
              <a:rPr lang="en-GB" sz="2000" dirty="0"/>
              <a:t>Additional Explanatory Notes (Item Number and Explanation</a:t>
            </a:r>
            <a:r>
              <a:rPr lang="en-GB" sz="2000" dirty="0" smtClean="0"/>
              <a:t>):re</a:t>
            </a:r>
            <a:endParaRPr lang="en-US" sz="2000" dirty="0" smtClean="0"/>
          </a:p>
          <a:p>
            <a:r>
              <a:rPr lang="en-US" sz="2000" u="sng" dirty="0" smtClean="0"/>
              <a:t>5.2.b</a:t>
            </a:r>
            <a:endParaRPr lang="en-US" sz="2000" dirty="0"/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000" i="1" dirty="0" smtClean="0">
                <a:solidFill>
                  <a:srgbClr val="1F4E79"/>
                </a:solidFill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In </a:t>
            </a:r>
            <a:r>
              <a:rPr lang="en-US" sz="2000" i="1" dirty="0">
                <a:solidFill>
                  <a:srgbClr val="1F4E79"/>
                </a:solidFill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scenarios where low latency is a requirement</a:t>
            </a:r>
            <a:r>
              <a:rPr lang="en-US" sz="2000" i="1" dirty="0">
                <a:solidFill>
                  <a:srgbClr val="1F497D"/>
                </a:solidFill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, </a:t>
            </a:r>
            <a:r>
              <a:rPr lang="en-US" sz="2000" i="1" dirty="0" err="1">
                <a:solidFill>
                  <a:srgbClr val="1F497D"/>
                </a:solidFill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t</a:t>
            </a:r>
            <a:r>
              <a:rPr lang="en-US" sz="2000" strike="sngStrike" dirty="0" err="1">
                <a:solidFill>
                  <a:srgbClr val="44546A"/>
                </a:solidFill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T</a:t>
            </a:r>
            <a:r>
              <a:rPr lang="en-US" sz="2000" dirty="0" err="1"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he</a:t>
            </a:r>
            <a:r>
              <a:rPr lang="en-US" sz="2000" dirty="0"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 WUR </a:t>
            </a:r>
            <a:r>
              <a:rPr lang="en-US" sz="2000" i="1" dirty="0">
                <a:solidFill>
                  <a:srgbClr val="1F4E79"/>
                </a:solidFill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should</a:t>
            </a:r>
            <a:r>
              <a:rPr lang="en-US" sz="2000" dirty="0"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 decrease</a:t>
            </a:r>
            <a:r>
              <a:rPr lang="en-US" sz="2000" strike="sngStrike" dirty="0">
                <a:solidFill>
                  <a:srgbClr val="1F4E79"/>
                </a:solidFill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s</a:t>
            </a:r>
            <a:r>
              <a:rPr lang="en-US" sz="2000" dirty="0"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 overall power consumption of the STA without </a:t>
            </a:r>
            <a:r>
              <a:rPr lang="en-US" sz="2000" dirty="0">
                <a:solidFill>
                  <a:schemeClr val="tx1"/>
                </a:solidFill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significant increase </a:t>
            </a:r>
            <a:r>
              <a:rPr lang="en-US" sz="2000" i="1" dirty="0" smtClean="0">
                <a:solidFill>
                  <a:srgbClr val="1F4E79"/>
                </a:solidFill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in</a:t>
            </a:r>
            <a:r>
              <a:rPr lang="en-US" sz="2000" dirty="0" smtClean="0">
                <a:solidFill>
                  <a:srgbClr val="1F4E79"/>
                </a:solidFill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000" strike="sngStrike" dirty="0">
                <a:solidFill>
                  <a:srgbClr val="1F4E79"/>
                </a:solidFill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impact to the</a:t>
            </a:r>
            <a:r>
              <a:rPr lang="en-US" sz="2000" dirty="0">
                <a:solidFill>
                  <a:srgbClr val="1F4E79"/>
                </a:solidFill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latency </a:t>
            </a:r>
            <a:r>
              <a:rPr lang="en-US" sz="2000" i="1" dirty="0">
                <a:solidFill>
                  <a:srgbClr val="1F4E79"/>
                </a:solidFill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(relative to the current maximum latency of the nominal duration of one beacon interval, 102.4 </a:t>
            </a:r>
            <a:r>
              <a:rPr lang="en-US" sz="2000" i="1" dirty="0" err="1">
                <a:solidFill>
                  <a:srgbClr val="1F4E79"/>
                </a:solidFill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ms</a:t>
            </a:r>
            <a:r>
              <a:rPr lang="en-US" sz="2000" i="1" dirty="0">
                <a:solidFill>
                  <a:srgbClr val="1F4E79"/>
                </a:solidFill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)</a:t>
            </a:r>
            <a:r>
              <a:rPr lang="en-US" sz="2000" dirty="0"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 in transferring user data packets</a:t>
            </a:r>
            <a:r>
              <a:rPr lang="en-US" sz="2000" dirty="0" smtClean="0">
                <a:latin typeface="+mj-lt"/>
                <a:ea typeface="SimSun" panose="02010600030101010101" pitchFamily="2" charset="-122"/>
                <a:cs typeface="Times New Roman" panose="02020603050405020304" pitchFamily="18" charset="0"/>
              </a:rPr>
              <a:t>.</a:t>
            </a:r>
            <a:endParaRPr lang="en-US" sz="1800" dirty="0">
              <a:latin typeface="+mj-lt"/>
              <a:ea typeface="SimSun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42" name="Date Placeholder 4"/>
          <p:cNvSpPr>
            <a:spLocks noGrp="1"/>
          </p:cNvSpPr>
          <p:nvPr/>
        </p:nvSpPr>
        <p:spPr bwMode="auto">
          <a:xfrm>
            <a:off x="676183" y="304800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 smtClean="0"/>
              <a:t>September 2016</a:t>
            </a:r>
            <a:endParaRPr lang="en-GB" dirty="0"/>
          </a:p>
        </p:txBody>
      </p:sp>
      <p:sp>
        <p:nvSpPr>
          <p:cNvPr id="7" name="Footer Placeholder 5"/>
          <p:cNvSpPr>
            <a:spLocks noGrp="1"/>
          </p:cNvSpPr>
          <p:nvPr/>
        </p:nvSpPr>
        <p:spPr bwMode="auto">
          <a:xfrm>
            <a:off x="5310193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Shahrnaz Azizi, Intel </a:t>
            </a:r>
            <a:r>
              <a:rPr lang="en-GB" dirty="0"/>
              <a:t>Corporation, et. al</a:t>
            </a:r>
            <a:r>
              <a:rPr lang="en-GB" dirty="0" smtClean="0"/>
              <a:t>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184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544487"/>
          </a:xfrm>
        </p:spPr>
        <p:txBody>
          <a:bodyPr/>
          <a:lstStyle/>
          <a:p>
            <a:r>
              <a:rPr lang="en-US" dirty="0" smtClean="0"/>
              <a:t>Category 5: </a:t>
            </a:r>
            <a:r>
              <a:rPr lang="en-US" dirty="0"/>
              <a:t>Miscellaneous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183" y="1216750"/>
            <a:ext cx="7780430" cy="4113213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endParaRPr lang="en-US" b="1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37" name="Date Placeholder 4"/>
          <p:cNvSpPr>
            <a:spLocks noGrp="1"/>
          </p:cNvSpPr>
          <p:nvPr/>
        </p:nvSpPr>
        <p:spPr bwMode="auto">
          <a:xfrm>
            <a:off x="676183" y="304800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 smtClean="0"/>
              <a:t>September 2016</a:t>
            </a:r>
            <a:endParaRPr lang="en-GB" dirty="0"/>
          </a:p>
        </p:txBody>
      </p:sp>
      <p:sp>
        <p:nvSpPr>
          <p:cNvPr id="7" name="Footer Placeholder 5"/>
          <p:cNvSpPr>
            <a:spLocks noGrp="1"/>
          </p:cNvSpPr>
          <p:nvPr/>
        </p:nvSpPr>
        <p:spPr bwMode="auto">
          <a:xfrm>
            <a:off x="5310193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Shahrnaz Azizi, Intel </a:t>
            </a:r>
            <a:r>
              <a:rPr lang="en-GB" dirty="0"/>
              <a:t>Corporation, et. al</a:t>
            </a:r>
            <a:r>
              <a:rPr lang="en-GB" dirty="0" smtClean="0"/>
              <a:t>. </a:t>
            </a:r>
            <a:endParaRPr lang="en-GB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304800" y="1275018"/>
            <a:ext cx="8610600" cy="524192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2000" b="0" i="1" dirty="0"/>
              <a:t>Proposed resolution was to modify as follows:</a:t>
            </a:r>
            <a:endParaRPr lang="en-US" sz="2000" b="0" dirty="0"/>
          </a:p>
          <a:p>
            <a:r>
              <a:rPr lang="en-GB" sz="2000" kern="0" dirty="0" smtClean="0"/>
              <a:t>5.5 Need for the Project: </a:t>
            </a:r>
          </a:p>
          <a:p>
            <a:r>
              <a:rPr lang="en-GB" sz="2000" kern="0" dirty="0" smtClean="0"/>
              <a:t> </a:t>
            </a:r>
            <a:r>
              <a:rPr lang="en-US" sz="2000" i="1" dirty="0"/>
              <a:t>Change </a:t>
            </a:r>
            <a:r>
              <a:rPr lang="en-US" sz="2000" dirty="0"/>
              <a:t>“smart phones” </a:t>
            </a:r>
            <a:r>
              <a:rPr lang="en-US" sz="2000" i="1" dirty="0"/>
              <a:t>to </a:t>
            </a:r>
            <a:r>
              <a:rPr lang="en-US" sz="2000" i="1" dirty="0">
                <a:solidFill>
                  <a:srgbClr val="1F4E79"/>
                </a:solidFill>
              </a:rPr>
              <a:t>“smartphones</a:t>
            </a:r>
            <a:r>
              <a:rPr lang="en-US" sz="2000" i="1" dirty="0" smtClean="0">
                <a:solidFill>
                  <a:srgbClr val="1F4E79"/>
                </a:solidFill>
              </a:rPr>
              <a:t>”</a:t>
            </a:r>
          </a:p>
          <a:p>
            <a:endParaRPr lang="en-US" sz="2000" i="1" dirty="0">
              <a:solidFill>
                <a:srgbClr val="1F4E79"/>
              </a:solidFill>
            </a:endParaRPr>
          </a:p>
          <a:p>
            <a:r>
              <a:rPr lang="en-US" sz="2000" dirty="0"/>
              <a:t>8.1 Additional Explanatory Notes (Item Number and Explanation):</a:t>
            </a:r>
          </a:p>
          <a:p>
            <a:r>
              <a:rPr lang="en-US" sz="2000" dirty="0"/>
              <a:t>5.2.b</a:t>
            </a:r>
          </a:p>
          <a:p>
            <a:r>
              <a:rPr lang="en-US" sz="2000" dirty="0"/>
              <a:t>Add an extra bullet </a:t>
            </a:r>
          </a:p>
          <a:p>
            <a:pPr lvl="0"/>
            <a:r>
              <a:rPr lang="en-US" sz="2000" i="1" dirty="0">
                <a:solidFill>
                  <a:srgbClr val="1F4E79"/>
                </a:solidFill>
              </a:rPr>
              <a:t>In order to enable a wider set of use cases, both AP and non-AP types of STAs can be equipped with a WUR </a:t>
            </a:r>
            <a:r>
              <a:rPr lang="en-US" sz="2000" i="1" dirty="0" smtClean="0">
                <a:solidFill>
                  <a:srgbClr val="1F4E79"/>
                </a:solidFill>
              </a:rPr>
              <a:t>that can </a:t>
            </a:r>
            <a:r>
              <a:rPr lang="en-US" sz="2000" i="1" dirty="0">
                <a:solidFill>
                  <a:srgbClr val="1F4E79"/>
                </a:solidFill>
              </a:rPr>
              <a:t>receive wake-up messages.</a:t>
            </a:r>
          </a:p>
          <a:p>
            <a:endParaRPr lang="en-US" sz="2000" dirty="0">
              <a:solidFill>
                <a:srgbClr val="1F4E7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24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7297</TotalTime>
  <Words>771</Words>
  <Application>Microsoft Office PowerPoint</Application>
  <PresentationFormat>On-screen Show (4:3)</PresentationFormat>
  <Paragraphs>119</Paragraphs>
  <Slides>11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 Unicode MS</vt:lpstr>
      <vt:lpstr>MS Gothic</vt:lpstr>
      <vt:lpstr>SimSun</vt:lpstr>
      <vt:lpstr>Arial</vt:lpstr>
      <vt:lpstr>Times New Roman</vt:lpstr>
      <vt:lpstr>Wingdings</vt:lpstr>
      <vt:lpstr>Office Theme</vt:lpstr>
      <vt:lpstr>Document</vt:lpstr>
      <vt:lpstr>Update on PAR Comment Resolution</vt:lpstr>
      <vt:lpstr>PowerPoint Presentation</vt:lpstr>
      <vt:lpstr>PowerPoint Presentation</vt:lpstr>
      <vt:lpstr>Background</vt:lpstr>
      <vt:lpstr>Category 1: User data</vt:lpstr>
      <vt:lpstr>Category 2: Different bands</vt:lpstr>
      <vt:lpstr>Category 3: Operation</vt:lpstr>
      <vt:lpstr>Category 4: Latency</vt:lpstr>
      <vt:lpstr>Category 5: Miscellaneous</vt:lpstr>
      <vt:lpstr>Straw Poll 1</vt:lpstr>
      <vt:lpstr>Straw Poll 1- alternative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Park, Minyoung</dc:creator>
  <cp:lastModifiedBy>Azizi, Shahrnaz</cp:lastModifiedBy>
  <cp:revision>228</cp:revision>
  <cp:lastPrinted>1601-01-01T00:00:00Z</cp:lastPrinted>
  <dcterms:created xsi:type="dcterms:W3CDTF">2015-10-31T00:33:08Z</dcterms:created>
  <dcterms:modified xsi:type="dcterms:W3CDTF">2016-09-12T12:21:51Z</dcterms:modified>
</cp:coreProperties>
</file>