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3" r:id="rId3"/>
    <p:sldId id="284" r:id="rId4"/>
    <p:sldId id="257" r:id="rId5"/>
    <p:sldId id="265" r:id="rId6"/>
    <p:sldId id="266" r:id="rId7"/>
    <p:sldId id="281" r:id="rId8"/>
    <p:sldId id="282" r:id="rId9"/>
    <p:sldId id="280" r:id="rId10"/>
    <p:sldId id="278" r:id="rId11"/>
    <p:sldId id="28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6349" autoAdjust="0"/>
  </p:normalViewPr>
  <p:slideViewPr>
    <p:cSldViewPr>
      <p:cViewPr varScale="1">
        <p:scale>
          <a:sx n="70" d="100"/>
          <a:sy n="70" d="100"/>
        </p:scale>
        <p:origin x="1236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05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84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06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</a:t>
            </a:r>
            <a:r>
              <a:rPr lang="en-GB" dirty="0" err="1" smtClean="0"/>
              <a:t>etc</a:t>
            </a:r>
            <a:r>
              <a:rPr lang="en-GB" dirty="0" smtClean="0"/>
              <a:t>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</a:t>
            </a:r>
            <a:r>
              <a:rPr lang="en-GB" dirty="0" err="1" smtClean="0"/>
              <a:t>etc</a:t>
            </a:r>
            <a:r>
              <a:rPr lang="en-GB" dirty="0" smtClean="0"/>
              <a:t>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802.11-16/1229r0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3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PAR </a:t>
            </a:r>
            <a:r>
              <a:rPr lang="en-US" dirty="0"/>
              <a:t>C</a:t>
            </a:r>
            <a:r>
              <a:rPr lang="en-US" dirty="0" smtClean="0"/>
              <a:t>omment </a:t>
            </a:r>
            <a:r>
              <a:rPr lang="en-US" dirty="0"/>
              <a:t>R</a:t>
            </a:r>
            <a:r>
              <a:rPr lang="en-US" dirty="0" smtClean="0"/>
              <a:t>esolution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2016-09-12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950785"/>
              </p:ext>
            </p:extLst>
          </p:nvPr>
        </p:nvGraphicFramePr>
        <p:xfrm>
          <a:off x="471488" y="3348038"/>
          <a:ext cx="7507287" cy="309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4" name="Document" r:id="rId4" imgW="9541933" imgH="3921955" progId="Word.Document.8">
                  <p:embed/>
                </p:oleObj>
              </mc:Choice>
              <mc:Fallback>
                <p:oleObj name="Document" r:id="rId4" imgW="9541933" imgH="39219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48038"/>
                        <a:ext cx="7507287" cy="3097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9327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</a:t>
            </a:r>
            <a:r>
              <a:rPr lang="en-US" dirty="0"/>
              <a:t>to remove </a:t>
            </a:r>
            <a:r>
              <a:rPr lang="en-US" dirty="0" smtClean="0"/>
              <a:t>the </a:t>
            </a:r>
            <a:r>
              <a:rPr lang="en-US" dirty="0"/>
              <a:t>user data </a:t>
            </a:r>
            <a:r>
              <a:rPr lang="en-US" dirty="0" smtClean="0"/>
              <a:t>part in order to have the following text: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wake-up packets carry </a:t>
            </a:r>
            <a:r>
              <a:rPr lang="en-US" dirty="0" smtClean="0"/>
              <a:t>only control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9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1025"/>
          </a:xfrm>
        </p:spPr>
        <p:txBody>
          <a:bodyPr/>
          <a:lstStyle/>
          <a:p>
            <a:r>
              <a:rPr lang="en-US" dirty="0" smtClean="0"/>
              <a:t>Straw Poll 1-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975" y="1312636"/>
            <a:ext cx="7932738" cy="50768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of the following option do you prefer: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Remove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carry only control information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, and they</a:t>
            </a:r>
            <a:r>
              <a:rPr lang="en-US" i="1" strike="sngStrike" dirty="0"/>
              <a:t> </a:t>
            </a:r>
            <a:r>
              <a:rPr lang="en-US" strike="sngStrike" dirty="0"/>
              <a:t>do not 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strike="sngStrike" dirty="0"/>
              <a:t> </a:t>
            </a:r>
            <a:r>
              <a:rPr lang="en-US" strike="sngStrike" dirty="0"/>
              <a:t>user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strike="sngStrike" dirty="0"/>
              <a:t> </a:t>
            </a:r>
            <a:r>
              <a:rPr lang="en-US" strike="sngStrike" dirty="0"/>
              <a:t>data</a:t>
            </a:r>
            <a:r>
              <a:rPr lang="en-US" dirty="0"/>
              <a:t>.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Keep (only)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strike="sngStrike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data.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Remove the entire </a:t>
            </a:r>
            <a:r>
              <a:rPr lang="en-US" dirty="0" smtClean="0"/>
              <a:t>sentence: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trike="sngStrike" dirty="0"/>
              <a:t>The wake-up packets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strike="sngStrike" dirty="0"/>
              <a:t> </a:t>
            </a:r>
            <a:r>
              <a:rPr lang="en-US" strike="sngStrike" dirty="0"/>
              <a:t>do not 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strike="sngStrike" dirty="0"/>
              <a:t> </a:t>
            </a:r>
            <a:r>
              <a:rPr lang="en-US" strike="sngStrike" dirty="0"/>
              <a:t>user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strike="sngStrike" dirty="0"/>
              <a:t> </a:t>
            </a:r>
            <a:r>
              <a:rPr lang="en-US" strike="sngStrike" dirty="0"/>
              <a:t>data</a:t>
            </a:r>
            <a:r>
              <a:rPr lang="en-US" strike="sngStrike" dirty="0" smtClean="0"/>
              <a:t>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9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26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94160"/>
              </p:ext>
            </p:extLst>
          </p:nvPr>
        </p:nvGraphicFramePr>
        <p:xfrm>
          <a:off x="677863" y="1563688"/>
          <a:ext cx="6770687" cy="407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Document" r:id="rId4" imgW="8267030" imgH="4969297" progId="Word.Document.8">
                  <p:embed/>
                </p:oleObj>
              </mc:Choice>
              <mc:Fallback>
                <p:oleObj name="Document" r:id="rId4" imgW="8267030" imgH="49692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1563688"/>
                        <a:ext cx="6770687" cy="4070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6183" y="876595"/>
            <a:ext cx="5392738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(cont’d) :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993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052056"/>
              </p:ext>
            </p:extLst>
          </p:nvPr>
        </p:nvGraphicFramePr>
        <p:xfrm>
          <a:off x="676275" y="1573213"/>
          <a:ext cx="6657975" cy="400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Document" r:id="rId4" imgW="8286150" imgH="4969297" progId="Word.Document.8">
                  <p:embed/>
                </p:oleObj>
              </mc:Choice>
              <mc:Fallback>
                <p:oleObj name="Document" r:id="rId4" imgW="8286150" imgH="49692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1573213"/>
                        <a:ext cx="6657975" cy="40052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6183" y="876595"/>
            <a:ext cx="5392738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(cont’d) :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083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Comments were categorized in five groups: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User data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Different bands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Operation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Latency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Miscellaneous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Resolutions were discussed through email threads, and WUR conference calls. During </a:t>
            </a:r>
            <a:r>
              <a:rPr lang="en-US" dirty="0"/>
              <a:t>the Aug 29, 2016 WUR conference call, document </a:t>
            </a:r>
            <a:r>
              <a:rPr lang="en-US" dirty="0" smtClean="0"/>
              <a:t>1119r0 was presented, reviewed and feedbacks were collected which are reflected in this document.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9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1: User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6732"/>
            <a:ext cx="8686800" cy="4678681"/>
          </a:xfrm>
        </p:spPr>
        <p:txBody>
          <a:bodyPr/>
          <a:lstStyle/>
          <a:p>
            <a:r>
              <a:rPr lang="en-US" i="1" dirty="0" smtClean="0"/>
              <a:t>Proposed resolution was to modify </a:t>
            </a:r>
            <a:r>
              <a:rPr lang="en-US" i="1" dirty="0"/>
              <a:t>as follows:</a:t>
            </a:r>
            <a:endParaRPr lang="en-US" dirty="0"/>
          </a:p>
          <a:p>
            <a:r>
              <a:rPr lang="en-US" dirty="0"/>
              <a:t>The wake-up packets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 sets of opinions: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Remove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only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control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information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, and they</a:t>
            </a:r>
            <a:r>
              <a:rPr lang="en-US" i="1" strike="sngStrike" dirty="0"/>
              <a:t> </a:t>
            </a:r>
            <a:r>
              <a:rPr lang="en-US" strike="sngStrike" dirty="0"/>
              <a:t>do not 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strike="sngStrike" dirty="0"/>
              <a:t> </a:t>
            </a:r>
            <a:r>
              <a:rPr lang="en-US" strike="sngStrike" dirty="0"/>
              <a:t>user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strike="sngStrike" dirty="0"/>
              <a:t> </a:t>
            </a:r>
            <a:r>
              <a:rPr lang="en-US" strike="sngStrike" dirty="0"/>
              <a:t>data</a:t>
            </a:r>
            <a:r>
              <a:rPr lang="en-US" dirty="0"/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Keep (only)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strike="sngStrike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</a:t>
            </a:r>
            <a:r>
              <a:rPr lang="en-US" dirty="0" smtClean="0"/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Remove the entire sentence</a:t>
            </a:r>
            <a:endParaRPr lang="en-US" dirty="0"/>
          </a:p>
          <a:p>
            <a:pPr marL="1257300" lvl="2" indent="-457200" algn="ctr">
              <a:buFont typeface="Wingdings" panose="05000000000000000000" pitchFamily="2" charset="2"/>
              <a:buChar char="Ø"/>
            </a:pPr>
            <a:r>
              <a:rPr lang="en-US" sz="2400" dirty="0" smtClean="0"/>
              <a:t>Remedy: run a straw poll to finalize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1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Category </a:t>
            </a:r>
            <a:r>
              <a:rPr lang="en-US" sz="2800" dirty="0" smtClean="0"/>
              <a:t>2: Different bands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68" y="1908175"/>
            <a:ext cx="8610600" cy="4264025"/>
          </a:xfrm>
        </p:spPr>
        <p:txBody>
          <a:bodyPr/>
          <a:lstStyle/>
          <a:p>
            <a:r>
              <a:rPr lang="en-US" b="0" i="1" dirty="0"/>
              <a:t>Proposed resolution was to modify as follows:</a:t>
            </a:r>
            <a:endParaRPr lang="en-US" b="0" dirty="0"/>
          </a:p>
          <a:p>
            <a:r>
              <a:rPr lang="en-US" dirty="0" smtClean="0"/>
              <a:t>This </a:t>
            </a:r>
            <a:r>
              <a:rPr lang="en-US" dirty="0"/>
              <a:t>amendment defines operations for 2.4 GHz and 5 GHz bands. </a:t>
            </a:r>
            <a:r>
              <a:rPr lang="en-US" strike="sngStrike" dirty="0">
                <a:solidFill>
                  <a:schemeClr val="accent2">
                    <a:lumMod val="50000"/>
                  </a:schemeClr>
                </a:solidFill>
              </a:rPr>
              <a:t>The wake-up packet may be transmitted in the same band or in a different band other that the primary connectivity radio is using.</a:t>
            </a:r>
            <a:endParaRPr lang="en-US" strike="sngStrike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b="0" dirty="0" smtClean="0"/>
              <a:t>Have consensus on this resolution.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was a question on whether Sub1GHz should be added, which was cleared after pointing that Sub1GHz is already mentioned in the explanatory section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2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13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Category 3</a:t>
            </a:r>
            <a:r>
              <a:rPr lang="en-US" sz="2800" dirty="0" smtClean="0"/>
              <a:t>: Operation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68" y="1908175"/>
            <a:ext cx="8610600" cy="4264025"/>
          </a:xfrm>
        </p:spPr>
        <p:txBody>
          <a:bodyPr/>
          <a:lstStyle/>
          <a:p>
            <a:r>
              <a:rPr lang="en-US" b="0" i="1" dirty="0"/>
              <a:t>Proposed resolution was to modify as follows:</a:t>
            </a:r>
            <a:endParaRPr lang="en-US" b="0" dirty="0"/>
          </a:p>
          <a:p>
            <a:r>
              <a:rPr lang="en-US" b="0" dirty="0" smtClean="0"/>
              <a:t>The </a:t>
            </a:r>
            <a:r>
              <a:rPr lang="en-US" b="0" dirty="0"/>
              <a:t>reception of the wake-up packet by the WUR </a:t>
            </a:r>
            <a:r>
              <a:rPr lang="en-US" b="0" i="1" dirty="0">
                <a:solidFill>
                  <a:schemeClr val="accent2">
                    <a:lumMod val="50000"/>
                  </a:schemeClr>
                </a:solidFill>
              </a:rPr>
              <a:t>may</a:t>
            </a:r>
            <a:r>
              <a:rPr lang="en-US" b="0" dirty="0"/>
              <a:t> trigger</a:t>
            </a:r>
            <a:r>
              <a:rPr lang="en-US" b="0" strike="sngStrike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b="0" dirty="0"/>
              <a:t> a transition of the primary connectivity radio (used for transfer of normal 802.11 packets) </a:t>
            </a:r>
            <a:r>
              <a:rPr lang="en-US" b="0" i="1" dirty="0">
                <a:solidFill>
                  <a:schemeClr val="accent2">
                    <a:lumMod val="50000"/>
                  </a:schemeClr>
                </a:solidFill>
              </a:rPr>
              <a:t>to come out of 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en-US" b="0" strike="sngStrike" dirty="0">
                <a:solidFill>
                  <a:schemeClr val="accent2">
                    <a:lumMod val="50000"/>
                  </a:schemeClr>
                </a:solidFill>
              </a:rPr>
              <a:t>from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0" dirty="0"/>
              <a:t>sleep </a:t>
            </a:r>
            <a:r>
              <a:rPr lang="en-US" b="0" strike="sngStrike" dirty="0">
                <a:solidFill>
                  <a:schemeClr val="accent2">
                    <a:lumMod val="50000"/>
                  </a:schemeClr>
                </a:solidFill>
              </a:rPr>
              <a:t>to normal operation</a:t>
            </a:r>
            <a:r>
              <a:rPr lang="en-US" b="0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dirty="0" smtClean="0"/>
              <a:t>Have consensus on this resolution with the following change: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The reception of the wake-up packet by the WUR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can</a:t>
            </a:r>
            <a:r>
              <a:rPr lang="en-US" sz="2400" b="1" dirty="0" smtClean="0"/>
              <a:t> </a:t>
            </a:r>
            <a:r>
              <a:rPr lang="en-US" sz="2400" b="1" dirty="0"/>
              <a:t>trigger</a:t>
            </a:r>
            <a:r>
              <a:rPr lang="en-US" sz="2400" b="1" strike="sngStrike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sz="2400" b="1" dirty="0"/>
              <a:t> a transition of the primary connectivity </a:t>
            </a:r>
            <a:r>
              <a:rPr lang="en-US" sz="2400" b="1" dirty="0" smtClean="0"/>
              <a:t>radio (used </a:t>
            </a:r>
            <a:r>
              <a:rPr lang="en-US" sz="2400" b="1" dirty="0"/>
              <a:t>for transfer of normal 802.11 packets) </a:t>
            </a:r>
            <a:r>
              <a:rPr lang="en-US" sz="2400" b="1" u="sng" dirty="0"/>
              <a:t>out of  </a:t>
            </a:r>
            <a:r>
              <a:rPr lang="en-US" sz="2400" b="1" u="sng" strike="sngStrike" dirty="0">
                <a:solidFill>
                  <a:schemeClr val="accent2">
                    <a:lumMod val="50000"/>
                  </a:schemeClr>
                </a:solidFill>
              </a:rPr>
              <a:t>from</a:t>
            </a:r>
            <a:r>
              <a:rPr lang="en-US" sz="2400" b="1" u="sng" dirty="0"/>
              <a:t> sleep </a:t>
            </a:r>
            <a:r>
              <a:rPr lang="en-US" sz="2400" b="1" u="sng" strike="sngStrike" dirty="0">
                <a:solidFill>
                  <a:schemeClr val="accent2">
                    <a:lumMod val="50000"/>
                  </a:schemeClr>
                </a:solidFill>
              </a:rPr>
              <a:t>to normal operation</a:t>
            </a:r>
            <a:r>
              <a:rPr lang="en-US" sz="2400" b="1" u="sng" dirty="0"/>
              <a:t>. </a:t>
            </a:r>
            <a:endParaRPr lang="en-US" sz="2400" b="1" dirty="0" smtClean="0"/>
          </a:p>
          <a:p>
            <a:pPr marL="914400" lvl="2" indent="0"/>
            <a:endParaRPr lang="en-US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2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7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85777"/>
          </a:xfrm>
        </p:spPr>
        <p:txBody>
          <a:bodyPr/>
          <a:lstStyle/>
          <a:p>
            <a:r>
              <a:rPr lang="en-US" sz="2800" dirty="0"/>
              <a:t>Category </a:t>
            </a:r>
            <a:r>
              <a:rPr lang="en-US" sz="2800" dirty="0" smtClean="0"/>
              <a:t>4: Latency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06" y="1233485"/>
            <a:ext cx="8610600" cy="5241928"/>
          </a:xfrm>
        </p:spPr>
        <p:txBody>
          <a:bodyPr/>
          <a:lstStyle/>
          <a:p>
            <a:r>
              <a:rPr lang="en-US" sz="2000" b="0" i="1" dirty="0"/>
              <a:t>R</a:t>
            </a:r>
            <a:r>
              <a:rPr lang="en-US" sz="2000" b="0" i="1" dirty="0" smtClean="0"/>
              <a:t>esolutions proposed in the email exchange are as </a:t>
            </a:r>
            <a:r>
              <a:rPr lang="en-US" sz="2000" b="0" i="1" dirty="0"/>
              <a:t>follows</a:t>
            </a:r>
            <a:r>
              <a:rPr lang="en-US" sz="2000" b="0" i="1" dirty="0" smtClean="0"/>
              <a:t>:</a:t>
            </a:r>
          </a:p>
          <a:p>
            <a:r>
              <a:rPr lang="en-GB" sz="2000" dirty="0"/>
              <a:t>5.5 Need for the Project: </a:t>
            </a:r>
            <a:endParaRPr lang="en-GB" sz="2000" dirty="0" smtClean="0"/>
          </a:p>
          <a:p>
            <a:r>
              <a:rPr lang="en-GB" sz="2000" dirty="0"/>
              <a:t> </a:t>
            </a:r>
            <a:r>
              <a:rPr lang="en-GB" sz="2000" dirty="0" smtClean="0"/>
              <a:t>… </a:t>
            </a:r>
            <a:r>
              <a:rPr lang="en-US" sz="2000" dirty="0" smtClean="0"/>
              <a:t>Prolonging </a:t>
            </a:r>
            <a:r>
              <a:rPr lang="en-US" sz="2000" dirty="0"/>
              <a:t>the battery lifetime while </a:t>
            </a:r>
            <a:r>
              <a:rPr lang="en-US" sz="2000" i="1" dirty="0">
                <a:solidFill>
                  <a:srgbClr val="1F4E79"/>
                </a:solidFill>
              </a:rPr>
              <a:t>in some use </a:t>
            </a:r>
            <a:r>
              <a:rPr lang="en-US" sz="2000" i="1" dirty="0" smtClean="0">
                <a:solidFill>
                  <a:srgbClr val="1F4E79"/>
                </a:solidFill>
              </a:rPr>
              <a:t>cases also </a:t>
            </a:r>
            <a:r>
              <a:rPr lang="en-US" sz="2000" dirty="0" smtClean="0">
                <a:solidFill>
                  <a:srgbClr val="1F4E79"/>
                </a:solidFill>
              </a:rPr>
              <a:t> </a:t>
            </a:r>
            <a:r>
              <a:rPr lang="en-US" sz="2000" dirty="0" smtClean="0"/>
              <a:t>maintaining </a:t>
            </a:r>
            <a:r>
              <a:rPr lang="en-US" sz="2000" dirty="0"/>
              <a:t>low latency becomes an imperative requirement</a:t>
            </a:r>
            <a:r>
              <a:rPr lang="en-US" sz="2000" dirty="0" smtClean="0"/>
              <a:t>.   </a:t>
            </a:r>
            <a:r>
              <a:rPr lang="en-GB" sz="2000" dirty="0" smtClean="0"/>
              <a:t>…</a:t>
            </a:r>
          </a:p>
          <a:p>
            <a:r>
              <a:rPr lang="en-US" sz="2000" dirty="0" smtClean="0"/>
              <a:t>Therefore</a:t>
            </a:r>
            <a:r>
              <a:rPr lang="en-US" sz="2000" dirty="0"/>
              <a:t>, for the 802.11 standard to be competitive, the IEEE 802.11 WG needs to develop power efficient mechanisms to be used with battery-operated devices while maintaining </a:t>
            </a:r>
            <a:r>
              <a:rPr lang="en-US" sz="2000" dirty="0">
                <a:solidFill>
                  <a:schemeClr val="accent4"/>
                </a:solidFill>
              </a:rPr>
              <a:t>low</a:t>
            </a:r>
            <a:r>
              <a:rPr lang="en-US" sz="2000" dirty="0"/>
              <a:t> </a:t>
            </a:r>
            <a:r>
              <a:rPr lang="en-US" sz="2000" dirty="0" smtClean="0"/>
              <a:t>latency </a:t>
            </a:r>
            <a:r>
              <a:rPr lang="en-US" sz="2000" i="1" dirty="0">
                <a:solidFill>
                  <a:srgbClr val="1F4E79"/>
                </a:solidFill>
              </a:rPr>
              <a:t>where it is </a:t>
            </a:r>
            <a:r>
              <a:rPr lang="en-US" sz="2000" i="1" dirty="0" smtClean="0">
                <a:solidFill>
                  <a:srgbClr val="1F4E79"/>
                </a:solidFill>
              </a:rPr>
              <a:t>required</a:t>
            </a:r>
            <a:r>
              <a:rPr lang="en-US" sz="2000" dirty="0" smtClean="0"/>
              <a:t>. </a:t>
            </a:r>
            <a:r>
              <a:rPr lang="en-US" sz="2000" dirty="0" smtClean="0"/>
              <a:t>…</a:t>
            </a:r>
          </a:p>
          <a:p>
            <a:endParaRPr lang="en-GB" sz="2000" dirty="0" smtClean="0"/>
          </a:p>
          <a:p>
            <a:r>
              <a:rPr lang="en-GB" sz="2000" dirty="0" smtClean="0"/>
              <a:t>8.1 </a:t>
            </a:r>
            <a:r>
              <a:rPr lang="en-GB" sz="2000" dirty="0"/>
              <a:t>Additional Explanatory Notes (Item Number and Explanation</a:t>
            </a:r>
            <a:r>
              <a:rPr lang="en-GB" sz="2000" dirty="0" smtClean="0"/>
              <a:t>):re</a:t>
            </a:r>
            <a:endParaRPr lang="en-US" sz="2000" dirty="0" smtClean="0"/>
          </a:p>
          <a:p>
            <a:r>
              <a:rPr lang="en-US" sz="2000" u="sng" dirty="0" smtClean="0"/>
              <a:t>5.2.b</a:t>
            </a:r>
            <a:endParaRPr lang="en-US" sz="2000" dirty="0"/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 smtClean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In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scenarios where low latency is a requirement</a:t>
            </a:r>
            <a:r>
              <a:rPr lang="en-US" sz="2000" i="1" dirty="0">
                <a:solidFill>
                  <a:srgbClr val="1F497D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solidFill>
                  <a:srgbClr val="1F497D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sz="2000" strike="sngStrike" dirty="0" err="1">
                <a:solidFill>
                  <a:srgbClr val="44546A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sz="2000" dirty="0" err="1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he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WUR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should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decrease</a:t>
            </a:r>
            <a:r>
              <a:rPr lang="en-US" sz="2000" strike="sngStrike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overall power consumption of the STA without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significant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increase </a:t>
            </a:r>
            <a:r>
              <a:rPr lang="en-US" sz="2000" i="1" dirty="0" smtClean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en-US" sz="2000" dirty="0" smtClean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strike="sngStrike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impact to the</a:t>
            </a:r>
            <a:r>
              <a:rPr lang="en-US" sz="2000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latency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(relative to the current maximum latency of the nominal duration of one beacon interval, 102.4 </a:t>
            </a:r>
            <a:r>
              <a:rPr lang="en-US" sz="2000" i="1" dirty="0" err="1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ms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in transferring user data packets</a:t>
            </a:r>
            <a:r>
              <a:rPr lang="en-US" sz="2000" dirty="0" smtClean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800" dirty="0"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2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8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44487"/>
          </a:xfrm>
        </p:spPr>
        <p:txBody>
          <a:bodyPr/>
          <a:lstStyle/>
          <a:p>
            <a:r>
              <a:rPr lang="en-US" dirty="0" smtClean="0"/>
              <a:t>Category 5: </a:t>
            </a:r>
            <a:r>
              <a:rPr lang="en-US" dirty="0"/>
              <a:t>Miscellaneous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183" y="1216750"/>
            <a:ext cx="7780430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4800" y="1275018"/>
            <a:ext cx="8610600" cy="52419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b="0" i="1" dirty="0"/>
              <a:t>Proposed resolution was to modify as follows:</a:t>
            </a:r>
            <a:endParaRPr lang="en-US" sz="2000" b="0" dirty="0"/>
          </a:p>
          <a:p>
            <a:r>
              <a:rPr lang="en-GB" sz="2000" kern="0" dirty="0" smtClean="0"/>
              <a:t>5.5 Need for the Project: </a:t>
            </a:r>
          </a:p>
          <a:p>
            <a:r>
              <a:rPr lang="en-GB" sz="2000" kern="0" dirty="0" smtClean="0"/>
              <a:t> </a:t>
            </a:r>
            <a:r>
              <a:rPr lang="en-US" sz="2000" i="1" dirty="0"/>
              <a:t>Change </a:t>
            </a:r>
            <a:r>
              <a:rPr lang="en-US" sz="2000" dirty="0"/>
              <a:t>“smart phones” </a:t>
            </a:r>
            <a:r>
              <a:rPr lang="en-US" sz="2000" i="1" dirty="0"/>
              <a:t>to </a:t>
            </a:r>
            <a:r>
              <a:rPr lang="en-US" sz="2000" i="1" dirty="0">
                <a:solidFill>
                  <a:srgbClr val="1F4E79"/>
                </a:solidFill>
              </a:rPr>
              <a:t>“smartphones</a:t>
            </a:r>
            <a:r>
              <a:rPr lang="en-US" sz="2000" i="1" dirty="0" smtClean="0">
                <a:solidFill>
                  <a:srgbClr val="1F4E79"/>
                </a:solidFill>
              </a:rPr>
              <a:t>”</a:t>
            </a:r>
          </a:p>
          <a:p>
            <a:endParaRPr lang="en-US" sz="2000" i="1" dirty="0">
              <a:solidFill>
                <a:srgbClr val="1F4E79"/>
              </a:solidFill>
            </a:endParaRPr>
          </a:p>
          <a:p>
            <a:r>
              <a:rPr lang="en-US" sz="2000" dirty="0"/>
              <a:t>8.1 Additional Explanatory Notes (Item Number and Explanation):</a:t>
            </a:r>
          </a:p>
          <a:p>
            <a:r>
              <a:rPr lang="en-US" sz="2000" dirty="0"/>
              <a:t>5.2.b</a:t>
            </a:r>
          </a:p>
          <a:p>
            <a:r>
              <a:rPr lang="en-US" sz="2000" dirty="0"/>
              <a:t>Add an extra bullet </a:t>
            </a:r>
          </a:p>
          <a:p>
            <a:pPr lvl="0"/>
            <a:r>
              <a:rPr lang="en-US" sz="2000" i="1" dirty="0">
                <a:solidFill>
                  <a:srgbClr val="1F4E79"/>
                </a:solidFill>
              </a:rPr>
              <a:t>In order to enable a wider set of use cases, both AP and non-AP types of STAs can be equipped with a WUR </a:t>
            </a:r>
            <a:r>
              <a:rPr lang="en-US" sz="2000" i="1" dirty="0" smtClean="0">
                <a:solidFill>
                  <a:srgbClr val="1F4E79"/>
                </a:solidFill>
              </a:rPr>
              <a:t>that can </a:t>
            </a:r>
            <a:r>
              <a:rPr lang="en-US" sz="2000" i="1" dirty="0">
                <a:solidFill>
                  <a:srgbClr val="1F4E79"/>
                </a:solidFill>
              </a:rPr>
              <a:t>receive wake-up messages.</a:t>
            </a:r>
          </a:p>
          <a:p>
            <a:endParaRPr lang="en-US" sz="20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7251</TotalTime>
  <Words>757</Words>
  <Application>Microsoft Office PowerPoint</Application>
  <PresentationFormat>On-screen Show (4:3)</PresentationFormat>
  <Paragraphs>119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SimSun</vt:lpstr>
      <vt:lpstr>Arial</vt:lpstr>
      <vt:lpstr>Times New Roman</vt:lpstr>
      <vt:lpstr>Wingdings</vt:lpstr>
      <vt:lpstr>Office Theme</vt:lpstr>
      <vt:lpstr>Document</vt:lpstr>
      <vt:lpstr>Update on PAR Comment Resolution</vt:lpstr>
      <vt:lpstr>PowerPoint Presentation</vt:lpstr>
      <vt:lpstr>PowerPoint Presentation</vt:lpstr>
      <vt:lpstr>Background</vt:lpstr>
      <vt:lpstr>Category 1: User data</vt:lpstr>
      <vt:lpstr>Category 2: Different bands</vt:lpstr>
      <vt:lpstr>Category 3: Operation</vt:lpstr>
      <vt:lpstr>Category 4: Latency</vt:lpstr>
      <vt:lpstr>Category 5: Miscellaneous</vt:lpstr>
      <vt:lpstr>Straw Poll 1</vt:lpstr>
      <vt:lpstr>Straw Poll 1- alternative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223</cp:revision>
  <cp:lastPrinted>1601-01-01T00:00:00Z</cp:lastPrinted>
  <dcterms:created xsi:type="dcterms:W3CDTF">2015-10-31T00:33:08Z</dcterms:created>
  <dcterms:modified xsi:type="dcterms:W3CDTF">2016-09-12T07:14:46Z</dcterms:modified>
</cp:coreProperties>
</file>