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65" r:id="rId8"/>
    <p:sldId id="278" r:id="rId9"/>
    <p:sldId id="266" r:id="rId10"/>
    <p:sldId id="267" r:id="rId11"/>
    <p:sldId id="280" r:id="rId12"/>
    <p:sldId id="276" r:id="rId13"/>
    <p:sldId id="279" r:id="rId14"/>
    <p:sldId id="277" r:id="rId15"/>
    <p:sldId id="268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111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up.lub.lu.se/search/publication/7f9779c0-1634-4c58-928f-efe16178911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Training for Downlink Multi-User MIMO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38364"/>
              </p:ext>
            </p:extLst>
          </p:nvPr>
        </p:nvGraphicFramePr>
        <p:xfrm>
          <a:off x="514350" y="2419126"/>
          <a:ext cx="8029575" cy="338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ocument" r:id="rId4" imgW="8246962" imgH="3479138" progId="Word.Document.8">
                  <p:embed/>
                </p:oleObj>
              </mc:Choice>
              <mc:Fallback>
                <p:oleObj name="Document" r:id="rId4" imgW="8246962" imgH="34791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419126"/>
                        <a:ext cx="8029575" cy="338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</p:spPr>
            <p:txBody>
              <a:bodyPr/>
              <a:lstStyle/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2000" dirty="0"/>
                  <a:t> be the (physical) uplink channel between STA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2000" dirty="0"/>
                  <a:t> and the AP – this channel is reciprocal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p>
                    </m:sSubSup>
                  </m:oMath>
                </a14:m>
                <a:r>
                  <a:rPr lang="en-US" sz="2000" dirty="0"/>
                  <a:t> be the transmit antenna imbalance at STA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d>
                      <m:dPr>
                        <m:begChr m:val="["/>
                        <m:endChr m:val="]"/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 …</m:t>
                        </m:r>
                        <m:sSub>
                          <m:sSubPr>
                            <m:ctrlP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sv-SE" sz="2000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</m:e>
                    </m:d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≜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𝒃𝒍𝒌𝒅𝒊𝒂𝒈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AP receives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</m:sSub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2000" dirty="0"/>
                  <a:t> is the </a:t>
                </a:r>
                <a14:m>
                  <m:oMath xmlns:m="http://schemas.openxmlformats.org/officeDocument/2006/math"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sv-SE" sz="2000" b="1" i="1" smtClean="0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r>
                  <a:rPr lang="en-US" sz="2000" dirty="0"/>
                  <a:t> pilot matrix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After CSI estimation, AP obtains an 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00808"/>
                <a:ext cx="7770813" cy="4113213"/>
              </a:xfrm>
              <a:blipFill>
                <a:blip r:embed="rId2"/>
                <a:stretch>
                  <a:fillRect l="-784" t="-74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88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42" y="692696"/>
            <a:ext cx="7770813" cy="1065213"/>
          </a:xfrm>
        </p:spPr>
        <p:txBody>
          <a:bodyPr/>
          <a:lstStyle/>
          <a:p>
            <a:r>
              <a:rPr lang="sv-SE" dirty="0" err="1"/>
              <a:t>Mathematical</a:t>
            </a:r>
            <a:r>
              <a:rPr lang="sv-SE" dirty="0"/>
              <a:t> 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</p:spPr>
            <p:txBody>
              <a:bodyPr/>
              <a:lstStyle/>
              <a:p>
                <a:pPr/>
                <a:r>
                  <a:rPr lang="sv-SE" sz="2000" dirty="0"/>
                  <a:t>The </a:t>
                </a:r>
                <a:r>
                  <a:rPr lang="sv-SE" sz="2000" dirty="0" err="1"/>
                  <a:t>downlink</a:t>
                </a:r>
                <a:r>
                  <a:rPr lang="sv-SE" sz="2000" dirty="0"/>
                  <a:t> signal </a:t>
                </a:r>
                <a:r>
                  <a:rPr lang="sv-SE" sz="2000" dirty="0" err="1"/>
                  <a:t>vector</a:t>
                </a:r>
                <a:r>
                  <a:rPr lang="sv-SE" sz="2000" dirty="0"/>
                  <a:t> is </a:t>
                </a:r>
                <a:br>
                  <a:rPr lang="sv-SE" sz="20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𝑺𝑻𝑨</m:t>
                          </m:r>
                        </m:sup>
                      </m:sSub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sSup>
                        <m:s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v-S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b="1" i="1" smtClean="0">
                                      <a:latin typeface="Cambria Math" panose="02040503050406030204" pitchFamily="18" charset="0"/>
                                    </a:rPr>
                                    <m:t>𝑹𝒙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𝑻𝒙</m:t>
                                  </m:r>
                                </m:sub>
                                <m:sup>
                                  <m:r>
                                    <a:rPr lang="sv-SE" sz="2000" i="1">
                                      <a:latin typeface="Cambria Math" panose="02040503050406030204" pitchFamily="18" charset="0"/>
                                    </a:rPr>
                                    <m:t>𝑺𝑻𝑨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sSubSup>
                        <m:sSubSup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</m:sub>
                        <m:sup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sv-S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sv-SE" sz="2000" b="1" i="1" smtClean="0">
                              <a:latin typeface="Cambria Math" panose="02040503050406030204" pitchFamily="18" charset="0"/>
                            </a:rPr>
                            <m:t>𝑻𝒙</m:t>
                          </m:r>
                        </m:sub>
                      </m:sSub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𝑭𝒙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v-SE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sv-SE" sz="2000" dirty="0"/>
              </a:p>
              <a:p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dirty="0"/>
                  <a:t> is the </a:t>
                </a:r>
                <a:r>
                  <a:rPr lang="sv-SE" sz="2000" dirty="0" err="1"/>
                  <a:t>precoder</a:t>
                </a:r>
                <a:endParaRPr lang="sv-SE" sz="20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sv-SE" sz="2000" dirty="0" err="1"/>
                  <a:t>can</a:t>
                </a:r>
                <a:r>
                  <a:rPr lang="sv-SE" sz="2000" dirty="0"/>
                  <a:t> be </a:t>
                </a:r>
                <a:r>
                  <a:rPr lang="sv-SE" sz="2000" dirty="0" err="1"/>
                  <a:t>removed</a:t>
                </a:r>
                <a:r>
                  <a:rPr lang="sv-SE" sz="2000" dirty="0"/>
                  <a:t> </a:t>
                </a:r>
                <a:r>
                  <a:rPr lang="sv-SE" sz="2000" dirty="0" err="1"/>
                  <a:t>due</a:t>
                </a:r>
                <a:r>
                  <a:rPr lang="sv-SE" sz="2000" dirty="0"/>
                  <a:t> to </a:t>
                </a:r>
                <a:r>
                  <a:rPr lang="sv-SE" sz="2000" dirty="0" err="1"/>
                  <a:t>calibration</a:t>
                </a:r>
                <a:endParaRPr lang="sv-SE" sz="2000" dirty="0"/>
              </a:p>
              <a:p>
                <a:endParaRPr lang="sv-SE" sz="2000" b="1" dirty="0"/>
              </a:p>
              <a:p>
                <a:r>
                  <a:rPr lang="sv-SE" sz="2000" dirty="0" err="1"/>
                  <a:t>Since</a:t>
                </a:r>
                <a:r>
                  <a:rPr lang="sv-SE" sz="2000" dirty="0"/>
                  <a:t> AP has an </a:t>
                </a:r>
                <a:r>
                  <a:rPr lang="sv-SE" sz="2000" dirty="0" err="1"/>
                  <a:t>estimate</a:t>
                </a:r>
                <a:r>
                  <a:rPr lang="sv-SE" sz="2000" dirty="0"/>
                  <a:t> </a:t>
                </a:r>
                <a:r>
                  <a:rPr lang="sv-SE" sz="2000" dirty="0" err="1"/>
                  <a:t>of</a:t>
                </a:r>
                <a:r>
                  <a:rPr lang="sv-SE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sv-SE" sz="2000" i="1">
                                <a:latin typeface="Cambria Math" panose="02040503050406030204" pitchFamily="18" charset="0"/>
                              </a:rPr>
                              <m:t>𝑹𝒙</m:t>
                            </m:r>
                          </m:sub>
                        </m:s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sv-SE" sz="2000" b="1" dirty="0"/>
                  <a:t>, the </a:t>
                </a:r>
                <a:r>
                  <a:rPr lang="sv-SE" sz="2000" b="1" dirty="0" err="1"/>
                  <a:t>precoder</a:t>
                </a:r>
                <a:r>
                  <a:rPr lang="sv-SE" sz="2000" b="1" dirty="0"/>
                  <a:t> </a:t>
                </a:r>
                <a14:m>
                  <m:oMath xmlns:m="http://schemas.openxmlformats.org/officeDocument/2006/math">
                    <m:r>
                      <a:rPr lang="sv-SE" sz="2000" i="1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sv-SE" sz="2000" b="1" dirty="0"/>
                  <a:t> </a:t>
                </a:r>
                <a:r>
                  <a:rPr lang="sv-SE" sz="2000" b="1" dirty="0" err="1"/>
                  <a:t>can</a:t>
                </a:r>
                <a:r>
                  <a:rPr lang="sv-SE" sz="2000" b="1" dirty="0"/>
                  <a:t> be </a:t>
                </a:r>
                <a:r>
                  <a:rPr lang="sv-SE" sz="2000" b="1" dirty="0" err="1"/>
                  <a:t>tailor-suited</a:t>
                </a:r>
                <a:r>
                  <a:rPr lang="sv-SE" sz="2000" b="1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b="1" i="1" smtClean="0">
                                    <a:latin typeface="Cambria Math" panose="02040503050406030204" pitchFamily="18" charset="0"/>
                                  </a:rPr>
                                  <m:t>𝑹𝒙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𝑯</m:t>
                        </m:r>
                      </m:sup>
                    </m:sSup>
                  </m:oMath>
                </a14:m>
                <a:endParaRPr lang="sv-SE" sz="2000" dirty="0"/>
              </a:p>
              <a:p>
                <a:endParaRPr lang="sv-SE" sz="2000" dirty="0"/>
              </a:p>
              <a:p>
                <a:r>
                  <a:rPr lang="sv-SE" sz="2000" dirty="0" err="1"/>
                  <a:t>What</a:t>
                </a:r>
                <a:r>
                  <a:rPr lang="sv-SE" sz="2000" dirty="0"/>
                  <a:t> </a:t>
                </a:r>
                <a:r>
                  <a:rPr lang="sv-SE" sz="2000" dirty="0" err="1"/>
                  <a:t>remains</a:t>
                </a:r>
                <a:r>
                  <a:rPr lang="sv-SE" sz="2000" dirty="0"/>
                  <a:t> is the diagonal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sSup>
                      <m:sSupPr>
                        <m:ctrlPr>
                          <a:rPr lang="sv-S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v-SE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sv-SE" sz="2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𝑻𝒙</m:t>
                                </m:r>
                              </m:sub>
                              <m:sup>
                                <m:r>
                                  <a:rPr lang="sv-SE" sz="2000" i="1"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sz="2000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sv-SE" sz="2000" dirty="0"/>
                  <a:t> </a:t>
                </a:r>
                <a:r>
                  <a:rPr lang="sv-SE" sz="2000" dirty="0" err="1"/>
                  <a:t>which</a:t>
                </a:r>
                <a:r>
                  <a:rPr lang="sv-SE" sz="2000" dirty="0"/>
                  <a:t> has no </a:t>
                </a:r>
                <a:r>
                  <a:rPr lang="sv-SE" sz="2000" dirty="0" err="1"/>
                  <a:t>impact</a:t>
                </a:r>
                <a:r>
                  <a:rPr lang="sv-SE" sz="2000" dirty="0"/>
                  <a:t> on receiver </a:t>
                </a:r>
                <a:r>
                  <a:rPr lang="sv-SE" sz="2000" dirty="0" err="1"/>
                  <a:t>performance</a:t>
                </a:r>
                <a:endParaRPr lang="sv-SE" sz="2000" dirty="0"/>
              </a:p>
              <a:p>
                <a:endParaRPr lang="sv-SE" sz="2000" dirty="0">
                  <a:solidFill>
                    <a:srgbClr val="FF0000"/>
                  </a:solidFill>
                </a:endParaRPr>
              </a:p>
              <a:p>
                <a:r>
                  <a:rPr lang="sv-SE" sz="2000" dirty="0" err="1">
                    <a:solidFill>
                      <a:srgbClr val="FF0000"/>
                    </a:solidFill>
                  </a:rPr>
                  <a:t>Hence</a:t>
                </a:r>
                <a:r>
                  <a:rPr lang="sv-SE" sz="2000" dirty="0">
                    <a:solidFill>
                      <a:srgbClr val="FF0000"/>
                    </a:solidFill>
                  </a:rPr>
                  <a:t>, no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calibration</a:t>
                </a:r>
                <a:r>
                  <a:rPr lang="sv-SE" sz="2000" dirty="0">
                    <a:solidFill>
                      <a:srgbClr val="FF0000"/>
                    </a:solidFill>
                  </a:rPr>
                  <a:t> is </a:t>
                </a:r>
                <a:r>
                  <a:rPr lang="sv-SE" sz="2000" dirty="0" err="1">
                    <a:solidFill>
                      <a:srgbClr val="FF0000"/>
                    </a:solidFill>
                  </a:rPr>
                  <a:t>necessary</a:t>
                </a:r>
                <a:r>
                  <a:rPr lang="sv-SE" sz="2000" dirty="0">
                    <a:solidFill>
                      <a:srgbClr val="FF0000"/>
                    </a:solidFill>
                  </a:rPr>
                  <a:t> at the STAs</a:t>
                </a:r>
              </a:p>
              <a:p>
                <a:endParaRPr lang="sv-SE" sz="2000" dirty="0"/>
              </a:p>
              <a:p>
                <a:endParaRPr lang="sv-SE" sz="2000" b="1" dirty="0"/>
              </a:p>
              <a:p>
                <a:endParaRPr lang="sv-SE" sz="2000" b="1" dirty="0"/>
              </a:p>
              <a:p>
                <a:endParaRPr lang="sv-SE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71638"/>
                <a:ext cx="7770813" cy="5040560"/>
              </a:xfrm>
              <a:blipFill>
                <a:blip r:embed="rId2"/>
                <a:stretch>
                  <a:fillRect l="-784" t="-605" r="-78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71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Training with </a:t>
            </a:r>
            <a:r>
              <a:rPr lang="en-US" dirty="0" err="1"/>
              <a:t>Tx</a:t>
            </a:r>
            <a:r>
              <a:rPr lang="en-US" dirty="0"/>
              <a:t>/Rx beam </a:t>
            </a:r>
            <a:r>
              <a:rPr lang="en-US" dirty="0" err="1"/>
              <a:t>sectorization</a:t>
            </a:r>
            <a:r>
              <a:rPr lang="en-US" dirty="0"/>
              <a:t> is the current training method for DL MU-MIMO in 802.11ay</a:t>
            </a:r>
          </a:p>
          <a:p>
            <a:pPr lvl="1"/>
            <a:endParaRPr lang="en-US" dirty="0"/>
          </a:p>
          <a:p>
            <a:r>
              <a:rPr lang="en-US" dirty="0"/>
              <a:t>This method is transparent to any uplink-downlink channel differences </a:t>
            </a:r>
          </a:p>
          <a:p>
            <a:endParaRPr lang="en-US" dirty="0"/>
          </a:p>
          <a:p>
            <a:r>
              <a:rPr lang="en-US" dirty="0"/>
              <a:t>Problems: time consuming (as much training as number of sectors), beam accuracy can be low (more accuracy -&gt; more training overhead)</a:t>
            </a:r>
          </a:p>
          <a:p>
            <a:endParaRPr lang="en-US" dirty="0"/>
          </a:p>
          <a:p>
            <a:r>
              <a:rPr lang="en-US" dirty="0"/>
              <a:t>This method is presented as Myth #3 in [1]: it does not exploit the full potential of Massive MIMO systems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approach: perform uplink training</a:t>
            </a:r>
          </a:p>
          <a:p>
            <a:endParaRPr lang="en-US" dirty="0"/>
          </a:p>
          <a:p>
            <a:r>
              <a:rPr lang="en-US" dirty="0"/>
              <a:t>Pros: Less training overhead, superior beam accuracy</a:t>
            </a:r>
          </a:p>
          <a:p>
            <a:endParaRPr lang="en-US" dirty="0"/>
          </a:p>
          <a:p>
            <a:r>
              <a:rPr lang="en-US" dirty="0"/>
              <a:t>Cons: UL/DL channel reciprocity not guaranteed -&gt; possibly requires calibration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04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 for Channel Reciprocity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AP has </a:t>
                </a:r>
                <a:r>
                  <a:rPr lang="en-US" dirty="0" err="1"/>
                  <a:t>Tx</a:t>
                </a:r>
                <a:r>
                  <a:rPr lang="en-US" dirty="0"/>
                  <a:t> and Rx chain gain imbalances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dirty="0"/>
                  <a:t> (diagonal matrices)</a:t>
                </a:r>
              </a:p>
              <a:p>
                <a:endParaRPr lang="en-US" dirty="0"/>
              </a:p>
              <a:p>
                <a:r>
                  <a:rPr lang="sv-SE" dirty="0"/>
                  <a:t>AP </a:t>
                </a:r>
                <a:r>
                  <a:rPr lang="sv-SE" dirty="0" err="1"/>
                  <a:t>calibration</a:t>
                </a:r>
                <a:r>
                  <a:rPr lang="sv-SE" dirty="0"/>
                  <a:t> </a:t>
                </a:r>
                <a:r>
                  <a:rPr lang="sv-SE" dirty="0" err="1"/>
                  <a:t>estimates</a:t>
                </a:r>
                <a:r>
                  <a:rPr lang="sv-S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𝑻𝒙</m:t>
                        </m:r>
                      </m:sub>
                    </m:sSub>
                    <m:sSubSup>
                      <m:sSubSupPr>
                        <m:ctrlPr>
                          <a:rPr lang="sv-SE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AP calibration is well-known and well-studied, and it </a:t>
                </a:r>
                <a:r>
                  <a:rPr lang="en-US"/>
                  <a:t>works [2]</a:t>
                </a:r>
                <a:endParaRPr lang="en-US" dirty="0"/>
              </a:p>
              <a:p>
                <a:endParaRPr lang="en-US" b="0" dirty="0"/>
              </a:p>
              <a:p>
                <a:r>
                  <a:rPr lang="en-US" dirty="0"/>
                  <a:t>Possible to show that calibration of STAs not necessary for DL transmission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6" t="-1185" b="-62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Training Procedure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Assuming calibration has been performed</a:t>
            </a:r>
          </a:p>
          <a:p>
            <a:pPr marL="0" indent="0"/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AP transmits an uplink training trigger frame to a specific group of STAs</a:t>
            </a:r>
          </a:p>
          <a:p>
            <a:pPr marL="457200" indent="-457200">
              <a:buAutoNum type="arabicPeriod"/>
            </a:pPr>
            <a:r>
              <a:rPr lang="en-US" dirty="0"/>
              <a:t>Each STA in the group transmits a training packet </a:t>
            </a:r>
          </a:p>
          <a:p>
            <a:pPr marL="457200" indent="-457200">
              <a:buAutoNum type="arabicPeriod"/>
            </a:pPr>
            <a:r>
              <a:rPr lang="en-US" dirty="0"/>
              <a:t>AP estimates (jointly) the received channel (or any transformation of the channel)</a:t>
            </a:r>
          </a:p>
          <a:p>
            <a:pPr marL="457200" indent="-457200">
              <a:buAutoNum type="arabicPeriod"/>
            </a:pPr>
            <a:r>
              <a:rPr lang="en-US" dirty="0"/>
              <a:t>AP uses the estimated channel for downlink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0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899592" y="2698840"/>
            <a:ext cx="7992888" cy="1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899592" y="3880563"/>
            <a:ext cx="7992888" cy="52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99592" y="5085184"/>
            <a:ext cx="7992888" cy="96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1520" y="2420888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69" y="3673406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69" y="4783087"/>
            <a:ext cx="95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43608" y="2097722"/>
            <a:ext cx="938566" cy="646331"/>
            <a:chOff x="1043608" y="1799795"/>
            <a:chExt cx="938566" cy="646331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3154" y="1799795"/>
              <a:ext cx="869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2"/>
                  </a:solidFill>
                </a:rPr>
                <a:t>Trigger</a:t>
              </a:r>
            </a:p>
            <a:p>
              <a:r>
                <a:rPr lang="sv-SE" sz="1800" dirty="0" err="1">
                  <a:solidFill>
                    <a:schemeClr val="tx2"/>
                  </a:solidFill>
                </a:rPr>
                <a:t>Frame</a:t>
              </a:r>
              <a:endParaRPr lang="sv-SE" sz="1800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21" name="Straight Arrow Connector 20"/>
          <p:cNvCxnSpPr>
            <a:stCxn id="18" idx="2"/>
          </p:cNvCxnSpPr>
          <p:nvPr/>
        </p:nvCxnSpPr>
        <p:spPr bwMode="auto">
          <a:xfrm>
            <a:off x="1547664" y="2744053"/>
            <a:ext cx="0" cy="11890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547664" y="3933056"/>
            <a:ext cx="0" cy="11521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3762713" y="4470349"/>
            <a:ext cx="989307" cy="646331"/>
            <a:chOff x="1043608" y="1799795"/>
            <a:chExt cx="989307" cy="646331"/>
          </a:xfrm>
        </p:grpSpPr>
        <p:sp>
          <p:nvSpPr>
            <p:cNvPr id="26" name="Rectangle 25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311941" y="3306584"/>
            <a:ext cx="989307" cy="646331"/>
            <a:chOff x="1043608" y="1799795"/>
            <a:chExt cx="989307" cy="646331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043608" y="1830388"/>
              <a:ext cx="938566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61302" y="1799795"/>
              <a:ext cx="9716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Training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Packet</a:t>
              </a:r>
            </a:p>
          </p:txBody>
        </p:sp>
      </p:grpSp>
      <p:cxnSp>
        <p:nvCxnSpPr>
          <p:cNvPr id="34" name="Straight Arrow Connector 33"/>
          <p:cNvCxnSpPr>
            <a:stCxn id="30" idx="0"/>
          </p:cNvCxnSpPr>
          <p:nvPr/>
        </p:nvCxnSpPr>
        <p:spPr bwMode="auto">
          <a:xfrm flipV="1">
            <a:off x="2815442" y="2708920"/>
            <a:ext cx="0" cy="597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6667349" y="2108340"/>
            <a:ext cx="1571656" cy="656841"/>
            <a:chOff x="995838" y="1830388"/>
            <a:chExt cx="2030633" cy="656841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043608" y="1830388"/>
              <a:ext cx="1634993" cy="5905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95838" y="1840898"/>
              <a:ext cx="20306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Beamformed</a:t>
              </a:r>
              <a:endParaRPr lang="sv-SE" sz="1800" dirty="0">
                <a:solidFill>
                  <a:schemeClr val="tx2"/>
                </a:solidFill>
              </a:endParaRPr>
            </a:p>
            <a:p>
              <a:r>
                <a:rPr lang="sv-SE" sz="1800" dirty="0">
                  <a:solidFill>
                    <a:schemeClr val="tx2"/>
                  </a:solidFill>
                </a:rPr>
                <a:t>Data</a:t>
              </a:r>
            </a:p>
          </p:txBody>
        </p:sp>
      </p:grpSp>
      <p:cxnSp>
        <p:nvCxnSpPr>
          <p:cNvPr id="47" name="Straight Arrow Connector 46"/>
          <p:cNvCxnSpPr/>
          <p:nvPr/>
        </p:nvCxnSpPr>
        <p:spPr bwMode="auto">
          <a:xfrm>
            <a:off x="7337042" y="2744053"/>
            <a:ext cx="0" cy="11677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7337042" y="3927677"/>
            <a:ext cx="0" cy="11533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4960462" y="2108171"/>
            <a:ext cx="1409360" cy="595855"/>
            <a:chOff x="3472986" y="2097722"/>
            <a:chExt cx="1409360" cy="595855"/>
          </a:xfrm>
        </p:grpSpPr>
        <p:sp>
          <p:nvSpPr>
            <p:cNvPr id="42" name="TextBox 41"/>
            <p:cNvSpPr txBox="1"/>
            <p:nvPr/>
          </p:nvSpPr>
          <p:spPr>
            <a:xfrm>
              <a:off x="3472986" y="2218655"/>
              <a:ext cx="1409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 err="1">
                  <a:solidFill>
                    <a:schemeClr val="tx2"/>
                  </a:solidFill>
                </a:rPr>
                <a:t>Estimate</a:t>
              </a:r>
              <a:r>
                <a:rPr lang="sv-SE" sz="1800" dirty="0">
                  <a:solidFill>
                    <a:schemeClr val="tx2"/>
                  </a:solidFill>
                </a:rPr>
                <a:t> CSI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472986" y="2097722"/>
              <a:ext cx="1409360" cy="59585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726040" y="5808197"/>
            <a:ext cx="2178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err="1">
                <a:solidFill>
                  <a:srgbClr val="FF0000"/>
                </a:solidFill>
              </a:rPr>
              <a:t>These</a:t>
            </a:r>
            <a:r>
              <a:rPr lang="sv-SE" sz="1600" dirty="0">
                <a:solidFill>
                  <a:srgbClr val="FF0000"/>
                </a:solidFill>
              </a:rPr>
              <a:t> packets </a:t>
            </a:r>
            <a:r>
              <a:rPr lang="sv-SE" sz="1600" dirty="0" err="1">
                <a:solidFill>
                  <a:srgbClr val="FF0000"/>
                </a:solidFill>
              </a:rPr>
              <a:t>are</a:t>
            </a:r>
            <a:r>
              <a:rPr lang="sv-SE" sz="1600" dirty="0">
                <a:solidFill>
                  <a:srgbClr val="FF0000"/>
                </a:solidFill>
              </a:rPr>
              <a:t> short!</a:t>
            </a:r>
          </a:p>
        </p:txBody>
      </p:sp>
      <p:cxnSp>
        <p:nvCxnSpPr>
          <p:cNvPr id="57" name="Straight Arrow Connector 56"/>
          <p:cNvCxnSpPr>
            <a:stCxn id="55" idx="0"/>
            <a:endCxn id="27" idx="2"/>
          </p:cNvCxnSpPr>
          <p:nvPr/>
        </p:nvCxnSpPr>
        <p:spPr bwMode="auto">
          <a:xfrm flipV="1">
            <a:off x="2815441" y="5116680"/>
            <a:ext cx="1450773" cy="6915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27" idx="0"/>
          </p:cNvCxnSpPr>
          <p:nvPr/>
        </p:nvCxnSpPr>
        <p:spPr bwMode="auto">
          <a:xfrm flipH="1" flipV="1">
            <a:off x="4266213" y="2718815"/>
            <a:ext cx="1" cy="1751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55" idx="0"/>
            <a:endCxn id="30" idx="2"/>
          </p:cNvCxnSpPr>
          <p:nvPr/>
        </p:nvCxnSpPr>
        <p:spPr bwMode="auto">
          <a:xfrm flipV="1">
            <a:off x="2815441" y="3952915"/>
            <a:ext cx="1" cy="1855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3477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Proposed</a:t>
            </a:r>
            <a:r>
              <a:rPr lang="sv-SE" dirty="0"/>
              <a:t> an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procedure</a:t>
            </a:r>
            <a:r>
              <a:rPr lang="sv-SE" dirty="0"/>
              <a:t> for </a:t>
            </a:r>
            <a:r>
              <a:rPr lang="sv-SE" dirty="0" err="1"/>
              <a:t>beamforming</a:t>
            </a:r>
            <a:r>
              <a:rPr lang="sv-SE" dirty="0"/>
              <a:t> </a:t>
            </a:r>
            <a:r>
              <a:rPr lang="sv-SE" dirty="0" err="1"/>
              <a:t>construction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Pros</a:t>
            </a:r>
            <a:r>
              <a:rPr lang="sv-SE" dirty="0"/>
              <a:t>: </a:t>
            </a:r>
            <a:r>
              <a:rPr lang="sv-SE" dirty="0" err="1"/>
              <a:t>Significantly</a:t>
            </a:r>
            <a:r>
              <a:rPr lang="sv-SE" dirty="0"/>
              <a:t> less </a:t>
            </a:r>
            <a:r>
              <a:rPr lang="sv-SE" dirty="0" err="1"/>
              <a:t>training</a:t>
            </a:r>
            <a:r>
              <a:rPr lang="sv-SE" dirty="0"/>
              <a:t> overhead, </a:t>
            </a:r>
            <a:r>
              <a:rPr lang="sv-SE" dirty="0" err="1"/>
              <a:t>enables</a:t>
            </a:r>
            <a:r>
              <a:rPr lang="sv-SE" dirty="0"/>
              <a:t> </a:t>
            </a:r>
            <a:r>
              <a:rPr lang="sv-SE" dirty="0" err="1"/>
              <a:t>superior</a:t>
            </a:r>
            <a:r>
              <a:rPr lang="sv-SE" dirty="0"/>
              <a:t> </a:t>
            </a:r>
            <a:r>
              <a:rPr lang="sv-SE" dirty="0" err="1"/>
              <a:t>beamforming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Cons</a:t>
            </a:r>
            <a:r>
              <a:rPr lang="sv-SE" dirty="0"/>
              <a:t>: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calibration</a:t>
            </a:r>
            <a:r>
              <a:rPr lang="sv-SE" dirty="0"/>
              <a:t> </a:t>
            </a:r>
            <a:r>
              <a:rPr lang="sv-SE" dirty="0" err="1"/>
              <a:t>assumptions</a:t>
            </a:r>
            <a:r>
              <a:rPr lang="sv-SE" dirty="0"/>
              <a:t> (</a:t>
            </a:r>
            <a:r>
              <a:rPr lang="sv-SE" dirty="0" err="1"/>
              <a:t>although</a:t>
            </a:r>
            <a:r>
              <a:rPr lang="sv-SE" dirty="0"/>
              <a:t> </a:t>
            </a:r>
            <a:r>
              <a:rPr lang="sv-SE" dirty="0" err="1"/>
              <a:t>verified</a:t>
            </a:r>
            <a:r>
              <a:rPr lang="sv-SE" dirty="0"/>
              <a:t> in </a:t>
            </a:r>
            <a:r>
              <a:rPr lang="sv-SE" dirty="0" err="1"/>
              <a:t>practice</a:t>
            </a:r>
            <a:r>
              <a:rPr lang="sv-SE" dirty="0"/>
              <a:t> to </a:t>
            </a:r>
            <a:r>
              <a:rPr lang="sv-SE" dirty="0" err="1"/>
              <a:t>work</a:t>
            </a:r>
            <a:r>
              <a:rPr lang="sv-SE" dirty="0"/>
              <a:t>),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sector-pairing</a:t>
            </a:r>
            <a:r>
              <a:rPr lang="sv-SE" dirty="0"/>
              <a:t> has </a:t>
            </a:r>
            <a:r>
              <a:rPr lang="sv-SE" dirty="0" err="1"/>
              <a:t>similar</a:t>
            </a:r>
            <a:r>
              <a:rPr lang="sv-SE" dirty="0"/>
              <a:t> drawbacks?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40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[1] E. Björnsson, E. G. Larsson, T. </a:t>
            </a:r>
            <a:r>
              <a:rPr lang="sv-SE" dirty="0" err="1"/>
              <a:t>Marzetta</a:t>
            </a:r>
            <a:r>
              <a:rPr lang="sv-SE" dirty="0"/>
              <a:t>, ”Massive MIMO: Ten </a:t>
            </a:r>
            <a:r>
              <a:rPr lang="sv-SE" dirty="0" err="1"/>
              <a:t>Myths</a:t>
            </a:r>
            <a:r>
              <a:rPr lang="sv-SE" dirty="0"/>
              <a:t> and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Question</a:t>
            </a:r>
            <a:r>
              <a:rPr lang="sv-SE" dirty="0"/>
              <a:t>”, IEEE </a:t>
            </a:r>
            <a:r>
              <a:rPr lang="sv-SE" dirty="0" err="1"/>
              <a:t>Comm</a:t>
            </a:r>
            <a:r>
              <a:rPr lang="sv-SE" dirty="0"/>
              <a:t>. Mag., Feb. 2016</a:t>
            </a:r>
          </a:p>
          <a:p>
            <a:r>
              <a:rPr lang="sv-SE" dirty="0"/>
              <a:t>[2] J. Vieira et. al., ”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Reciprocity Calibration for Massive MIMO: Proposal, Modeling and Validation”, IEEE Trans. Wire. Comm., 2016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71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believe</a:t>
            </a:r>
            <a:r>
              <a:rPr lang="sv-SE" dirty="0"/>
              <a:t> the </a:t>
            </a:r>
            <a:r>
              <a:rPr lang="sv-SE" dirty="0" err="1"/>
              <a:t>uplink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is </a:t>
            </a:r>
            <a:r>
              <a:rPr lang="sv-SE" dirty="0" err="1"/>
              <a:t>worth</a:t>
            </a:r>
            <a:r>
              <a:rPr lang="sv-SE" dirty="0"/>
              <a:t> </a:t>
            </a:r>
            <a:r>
              <a:rPr lang="sv-SE" dirty="0" err="1"/>
              <a:t>considering</a:t>
            </a:r>
            <a:r>
              <a:rPr lang="sv-SE" dirty="0"/>
              <a:t> for </a:t>
            </a:r>
            <a:r>
              <a:rPr lang="sv-SE" dirty="0" err="1"/>
              <a:t>further</a:t>
            </a:r>
            <a:r>
              <a:rPr lang="sv-SE" dirty="0"/>
              <a:t> </a:t>
            </a:r>
            <a:r>
              <a:rPr lang="sv-SE" dirty="0" err="1"/>
              <a:t>study</a:t>
            </a:r>
            <a:r>
              <a:rPr lang="sv-SE" dirty="0"/>
              <a:t>?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Y/N/A: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110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065501-CF3D-4934-8919-4CD38DCA117A}">
  <ds:schemaRefs>
    <ds:schemaRef ds:uri="http://schemas.microsoft.com/office/2006/metadata/properties"/>
    <ds:schemaRef ds:uri="http://schemas.microsoft.com/office/infopath/2007/PartnerControls"/>
    <ds:schemaRef ds:uri="fb4050a4-637c-4513-a9e2-f3546918e5c9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24394</TotalTime>
  <Words>474</Words>
  <Application>Microsoft Office PowerPoint</Application>
  <PresentationFormat>On-screen Show (4:3)</PresentationFormat>
  <Paragraphs>128</Paragraphs>
  <Slides>11</Slides>
  <Notes>2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Cambria Math</vt:lpstr>
      <vt:lpstr>Times New Roman</vt:lpstr>
      <vt:lpstr>802-11-Submission</vt:lpstr>
      <vt:lpstr>Document</vt:lpstr>
      <vt:lpstr>Uplink Training for Downlink Multi-User MIMO</vt:lpstr>
      <vt:lpstr>Introduction </vt:lpstr>
      <vt:lpstr>Introduction</vt:lpstr>
      <vt:lpstr>Calibration for Channel Reciprocity</vt:lpstr>
      <vt:lpstr>Uplink Training Procedure</vt:lpstr>
      <vt:lpstr>Uplink Training Procedure</vt:lpstr>
      <vt:lpstr>Summary</vt:lpstr>
      <vt:lpstr>References</vt:lpstr>
      <vt:lpstr>Straw Poll</vt:lpstr>
      <vt:lpstr>Mathematical Derivation</vt:lpstr>
      <vt:lpstr>Mathematical Derivation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144</cp:revision>
  <cp:lastPrinted>1601-01-01T00:00:00Z</cp:lastPrinted>
  <dcterms:created xsi:type="dcterms:W3CDTF">2016-05-11T14:59:10Z</dcterms:created>
  <dcterms:modified xsi:type="dcterms:W3CDTF">2016-09-12T06:40:23Z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