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44" r:id="rId3"/>
    <p:sldId id="345" r:id="rId4"/>
    <p:sldId id="389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5" r:id="rId18"/>
    <p:sldId id="406" r:id="rId19"/>
    <p:sldId id="408" r:id="rId20"/>
    <p:sldId id="407" r:id="rId21"/>
    <p:sldId id="310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009999"/>
    <a:srgbClr val="00CC99"/>
    <a:srgbClr val="99CCFF"/>
    <a:srgbClr val="4A7EBB"/>
    <a:srgbClr val="00956F"/>
    <a:srgbClr val="4F81BD"/>
    <a:srgbClr val="FFCC99"/>
    <a:srgbClr val="FF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68" d="100"/>
          <a:sy n="68" d="100"/>
        </p:scale>
        <p:origin x="126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67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765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05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23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08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73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2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5030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829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084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689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87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3977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9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53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99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413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44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47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68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33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Heads We Win, Tails We Don’t Lose:</a:t>
            </a:r>
            <a:br>
              <a:rPr lang="en-GB" dirty="0">
                <a:latin typeface="Calibri" pitchFamily="34" charset="0"/>
              </a:rPr>
            </a:br>
            <a:r>
              <a:rPr lang="en-GB" dirty="0">
                <a:latin typeface="Calibri" pitchFamily="34" charset="0"/>
              </a:rPr>
              <a:t>Proposals for Dynamic CCA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2016-09-12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12" y="3010074"/>
            <a:ext cx="7780575" cy="224772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latin typeface="Calibri" pitchFamily="34" charset="0"/>
              </a:rPr>
              <a:t>Performance of Dynamic CCA—II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133600"/>
            <a:ext cx="30635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 less favorable scenario:</a:t>
            </a: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605016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135624" y="4419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3226345" y="5181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51643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90443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95257" y="5117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11112" y="43434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2642616" y="3234154"/>
            <a:ext cx="3749040" cy="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67" name="Straight Arrow Connector 66"/>
          <p:cNvCxnSpPr/>
          <p:nvPr/>
        </p:nvCxnSpPr>
        <p:spPr>
          <a:xfrm flipH="1">
            <a:off x="3581400" y="4621116"/>
            <a:ext cx="2362200" cy="636684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68" name="Straight Arrow Connector 67"/>
          <p:cNvCxnSpPr/>
          <p:nvPr/>
        </p:nvCxnSpPr>
        <p:spPr>
          <a:xfrm flipH="1" flipV="1">
            <a:off x="2438400" y="3467100"/>
            <a:ext cx="787945" cy="16002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69" name="Straight Arrow Connector 68"/>
          <p:cNvCxnSpPr/>
          <p:nvPr/>
        </p:nvCxnSpPr>
        <p:spPr>
          <a:xfrm flipV="1">
            <a:off x="6310896" y="3505200"/>
            <a:ext cx="318504" cy="7620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267200" y="4538246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35.6 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819400" y="4004846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11.9 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629400" y="36576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3.35 m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270248" y="2895600"/>
            <a:ext cx="758541" cy="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50.2 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10200" y="5172670"/>
            <a:ext cx="32855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STA1 to AP1 now D-NLOS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Otherwise same assumptions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MCS7 operating point 31.5 dB [6]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 STA1-AP1 can support MCS7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2743200" y="4621116"/>
            <a:ext cx="685800" cy="31834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115952" y="4876800"/>
            <a:ext cx="551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Wall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2667000" y="5562600"/>
            <a:ext cx="1371600" cy="381000"/>
            <a:chOff x="2057400" y="4800600"/>
            <a:chExt cx="1371600" cy="381000"/>
          </a:xfrm>
        </p:grpSpPr>
        <p:sp>
          <p:nvSpPr>
            <p:cNvPr id="36" name="TextBox 35"/>
            <p:cNvSpPr txBox="1"/>
            <p:nvPr/>
          </p:nvSpPr>
          <p:spPr>
            <a:xfrm>
              <a:off x="2209800" y="4800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anose="020F0502020204030204" pitchFamily="34" charset="0"/>
                </a:rPr>
                <a:t>+15 </a:t>
              </a:r>
              <a:r>
                <a:rPr lang="en-US" sz="1800" dirty="0" err="1">
                  <a:solidFill>
                    <a:srgbClr val="FF0000"/>
                  </a:solidFill>
                  <a:latin typeface="Calibri" panose="020F0502020204030204" pitchFamily="34" charset="0"/>
                </a:rPr>
                <a:t>dBm</a:t>
              </a:r>
              <a:endParaRPr lang="en-US" sz="18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2057400" y="4800600"/>
              <a:ext cx="1371600" cy="3810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52400" y="3319046"/>
            <a:ext cx="1045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SNR 32 dB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2400" y="3048000"/>
            <a:ext cx="934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63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12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latin typeface="Calibri" pitchFamily="34" charset="0"/>
              </a:rPr>
              <a:t>Performance of Dynamic CCA—II, contd.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133600"/>
            <a:ext cx="30635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 less favorable scenario:</a:t>
            </a: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605016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135624" y="4419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3226345" y="5181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51643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90443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95257" y="5117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11112" y="43434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3581400" y="4621116"/>
            <a:ext cx="2362200" cy="636684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68" name="Straight Arrow Connector 67"/>
          <p:cNvCxnSpPr/>
          <p:nvPr/>
        </p:nvCxnSpPr>
        <p:spPr>
          <a:xfrm flipH="1" flipV="1">
            <a:off x="2438400" y="3467100"/>
            <a:ext cx="787945" cy="16002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69" name="Straight Arrow Connector 68"/>
          <p:cNvCxnSpPr/>
          <p:nvPr/>
        </p:nvCxnSpPr>
        <p:spPr>
          <a:xfrm flipV="1">
            <a:off x="6310896" y="3505200"/>
            <a:ext cx="318504" cy="7620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267200" y="4538246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35.6 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819400" y="4004846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11.9 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629400" y="36576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3.35 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10200" y="5325070"/>
            <a:ext cx="33021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STA2 sees same RSSI as before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But SINR at AP1 drops to 13 dB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 STA1-AP1 now supports MCS0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2743200" y="4621116"/>
            <a:ext cx="685800" cy="31834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115952" y="4876800"/>
            <a:ext cx="551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Wall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2667000" y="5562600"/>
            <a:ext cx="1371600" cy="381000"/>
            <a:chOff x="2057400" y="4800600"/>
            <a:chExt cx="1371600" cy="381000"/>
          </a:xfrm>
        </p:grpSpPr>
        <p:sp>
          <p:nvSpPr>
            <p:cNvPr id="36" name="TextBox 35"/>
            <p:cNvSpPr txBox="1"/>
            <p:nvPr/>
          </p:nvSpPr>
          <p:spPr>
            <a:xfrm>
              <a:off x="2209800" y="4800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anose="020F0502020204030204" pitchFamily="34" charset="0"/>
                </a:rPr>
                <a:t>+15 </a:t>
              </a:r>
              <a:r>
                <a:rPr lang="en-US" sz="1800" dirty="0" err="1">
                  <a:solidFill>
                    <a:srgbClr val="FF0000"/>
                  </a:solidFill>
                  <a:latin typeface="Calibri" panose="020F0502020204030204" pitchFamily="34" charset="0"/>
                </a:rPr>
                <a:t>dBm</a:t>
              </a:r>
              <a:endParaRPr lang="en-US" sz="18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2057400" y="4800600"/>
              <a:ext cx="1371600" cy="3810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52400" y="3319046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SINR 13 dB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2400" y="3048000"/>
            <a:ext cx="934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63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562600" y="4800600"/>
            <a:ext cx="1371600" cy="381000"/>
            <a:chOff x="2057400" y="4800600"/>
            <a:chExt cx="1371600" cy="381000"/>
          </a:xfrm>
        </p:grpSpPr>
        <p:sp>
          <p:nvSpPr>
            <p:cNvPr id="32" name="TextBox 31"/>
            <p:cNvSpPr txBox="1"/>
            <p:nvPr/>
          </p:nvSpPr>
          <p:spPr>
            <a:xfrm>
              <a:off x="2209800" y="4800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anose="020F0502020204030204" pitchFamily="34" charset="0"/>
                </a:rPr>
                <a:t>+15 </a:t>
              </a:r>
              <a:r>
                <a:rPr lang="en-US" sz="1800" dirty="0" err="1">
                  <a:solidFill>
                    <a:srgbClr val="FF0000"/>
                  </a:solidFill>
                  <a:latin typeface="Calibri" panose="020F0502020204030204" pitchFamily="34" charset="0"/>
                </a:rPr>
                <a:t>dBm</a:t>
              </a:r>
              <a:endParaRPr lang="en-US" sz="18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2057400" y="4800600"/>
              <a:ext cx="1371600" cy="3810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1785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latin typeface="Calibri" pitchFamily="34" charset="0"/>
              </a:rPr>
              <a:t>Performance of Dynamic CCA—II, contd.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133600"/>
            <a:ext cx="38088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An even less favorable scenario:</a:t>
            </a: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909816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135624" y="5184648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3226345" y="5181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51643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71443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95257" y="5117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553200" y="51054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 flipV="1">
            <a:off x="2438400" y="3467100"/>
            <a:ext cx="787945" cy="16002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69" name="Straight Arrow Connector 68"/>
          <p:cNvCxnSpPr/>
          <p:nvPr/>
        </p:nvCxnSpPr>
        <p:spPr>
          <a:xfrm flipV="1">
            <a:off x="6286512" y="3505200"/>
            <a:ext cx="647688" cy="15621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346859" y="4919246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35.6 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819400" y="4004846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11.9 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709059" y="4004846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11.9 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9427" y="6031468"/>
            <a:ext cx="7741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Both MCS0 simultaneously, instead each MCS7 alternating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 </a:t>
            </a:r>
            <a:r>
              <a:rPr lang="en-US" sz="1800" b="1" dirty="0">
                <a:solidFill>
                  <a:srgbClr val="2E75B6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5x </a:t>
            </a:r>
            <a:r>
              <a:rPr lang="en-US" sz="1800" b="1" i="1" u="sng" dirty="0">
                <a:solidFill>
                  <a:srgbClr val="2E75B6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lower</a:t>
            </a:r>
            <a:r>
              <a:rPr lang="en-US" sz="1800" b="1" dirty="0">
                <a:solidFill>
                  <a:srgbClr val="2E75B6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data rate</a:t>
            </a:r>
            <a:endParaRPr lang="en-US" sz="1800" b="1" dirty="0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2743200" y="4621116"/>
            <a:ext cx="685800" cy="31834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429000" y="4462046"/>
            <a:ext cx="551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Wall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2667000" y="5562600"/>
            <a:ext cx="1371600" cy="381000"/>
            <a:chOff x="2057400" y="4800600"/>
            <a:chExt cx="1371600" cy="381000"/>
          </a:xfrm>
        </p:grpSpPr>
        <p:sp>
          <p:nvSpPr>
            <p:cNvPr id="36" name="TextBox 35"/>
            <p:cNvSpPr txBox="1"/>
            <p:nvPr/>
          </p:nvSpPr>
          <p:spPr>
            <a:xfrm>
              <a:off x="2209800" y="4800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anose="020F0502020204030204" pitchFamily="34" charset="0"/>
                </a:rPr>
                <a:t>+15 </a:t>
              </a:r>
              <a:r>
                <a:rPr lang="en-US" sz="1800" dirty="0" err="1">
                  <a:solidFill>
                    <a:srgbClr val="FF0000"/>
                  </a:solidFill>
                  <a:latin typeface="Calibri" panose="020F0502020204030204" pitchFamily="34" charset="0"/>
                </a:rPr>
                <a:t>dBm</a:t>
              </a:r>
              <a:endParaRPr lang="en-US" sz="18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2057400" y="4800600"/>
              <a:ext cx="1371600" cy="3810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52400" y="3319046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SINR 13 dB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2400" y="3048000"/>
            <a:ext cx="934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63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562600" y="5486400"/>
            <a:ext cx="1371600" cy="381000"/>
            <a:chOff x="2057400" y="4800600"/>
            <a:chExt cx="1371600" cy="381000"/>
          </a:xfrm>
        </p:grpSpPr>
        <p:sp>
          <p:nvSpPr>
            <p:cNvPr id="32" name="TextBox 31"/>
            <p:cNvSpPr txBox="1"/>
            <p:nvPr/>
          </p:nvSpPr>
          <p:spPr>
            <a:xfrm>
              <a:off x="2209800" y="4800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anose="020F0502020204030204" pitchFamily="34" charset="0"/>
                </a:rPr>
                <a:t>+15 </a:t>
              </a:r>
              <a:r>
                <a:rPr lang="en-US" sz="1800" dirty="0" err="1">
                  <a:solidFill>
                    <a:srgbClr val="FF0000"/>
                  </a:solidFill>
                  <a:latin typeface="Calibri" panose="020F0502020204030204" pitchFamily="34" charset="0"/>
                </a:rPr>
                <a:t>dBm</a:t>
              </a:r>
              <a:endParaRPr lang="en-US" sz="18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2057400" y="4800600"/>
              <a:ext cx="1371600" cy="3810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H="1" flipV="1">
            <a:off x="3653373" y="5285232"/>
            <a:ext cx="2290227" cy="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6248399" y="4343400"/>
            <a:ext cx="548640" cy="22860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781800" y="4614446"/>
            <a:ext cx="551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Wall</a:t>
            </a:r>
          </a:p>
        </p:txBody>
      </p:sp>
    </p:spTree>
    <p:extLst>
      <p:ext uri="{BB962C8B-B14F-4D97-AF65-F5344CB8AC3E}">
        <p14:creationId xmlns:p14="http://schemas.microsoft.com/office/powerpoint/2010/main" val="1601337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Comments—III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RSSI is not enough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Here STA2 sees exactly the same RSSI from both STA1 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and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AP1, and it’s still not enough: STA2 lacks information about the link between STA1 and AP1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current baseline does not provide a “safe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harbor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Current baseline permits transmission by STA2 (in effect) if interference at STA1 is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76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or less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This doesn’t mean it has no effect: even the (better) reducing interference at AP1 to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76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or less reduces the SINR by 20 dB +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Relying on TPC to reduce interference at other receivers to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76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significantly increases that interference (many interferers at exactly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76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, whereas currently that’s an improbable worst case)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656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Comments—IV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Sources of Dynamic CCA gain (when there’s a gain)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Difference in interference measured at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Tx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and at Rx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CCAT deals with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Tx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, whereas what matters is Rx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(If no interferers) Excess Rx RSSI beyond that needed for highest MCS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With no excess, a 20+ dB jump in SINR reduces link to lowest MCS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MIMO, 256-QAM, 1024-QAM reduce Dynamic CCA gains [7]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(With interferers)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SINR, MCS caused by new transmission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With other interferers, new transmission may cause small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SINR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MCS of ongoing transmission determined by presence of other interferers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Even if no other interferers in one individual packet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In effect the other interferers may cap the “highest MCS”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So Dynamic CCA is more likely to contribute a gain in dense deployments with many OBSSs, where there are already several interferers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49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latin typeface="Calibri" pitchFamily="34" charset="0"/>
              </a:rPr>
              <a:t>Another use case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133600"/>
            <a:ext cx="23040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Sketch of scenario:</a:t>
            </a: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4090416" y="3709416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4572000" y="3709416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3300984" y="46482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2083345" y="37338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561443" y="3429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953000" y="344066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371600" y="366926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6800" y="5401270"/>
            <a:ext cx="7580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Managed deployment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Multiple APs, part of same ESS, mutually isolated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Simultaneous UL works if CCAT increased, to any level (not achievable with TPC)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495800" y="3322320"/>
            <a:ext cx="0" cy="1097280"/>
          </a:xfrm>
          <a:prstGeom prst="line">
            <a:avLst/>
          </a:prstGeom>
          <a:solidFill>
            <a:srgbClr val="00B8FF"/>
          </a:solidFill>
          <a:ln w="444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val 26"/>
          <p:cNvSpPr/>
          <p:nvPr/>
        </p:nvSpPr>
        <p:spPr>
          <a:xfrm>
            <a:off x="5791200" y="30480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440424" y="38862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7772400" y="35052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791200" y="4645152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772400" y="4419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302545" y="30480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876800" y="4946904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886200" y="4949952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886200" y="2770284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4059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Comments—V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Is Dynamic CCA worth it?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gains in the right circumstances are significant (even with caveats): ordinarily that would be enough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Unlike ordinary modes, though, it causes significant losses in the wrong circumstances—and they’re not self-correcting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key is harvesting the gains without suffering the losses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Predominantly a protocol issue: measuring RSSIs only takes us so far</a:t>
            </a:r>
          </a:p>
        </p:txBody>
      </p:sp>
    </p:spTree>
    <p:extLst>
      <p:ext uri="{BB962C8B-B14F-4D97-AF65-F5344CB8AC3E}">
        <p14:creationId xmlns:p14="http://schemas.microsoft.com/office/powerpoint/2010/main" val="2527124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Comments—VI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Protocol considerations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It must be possible to turn Dynamic CCA off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Enables network diagnostics, on/off comparisons, “first do no harm”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Already in spec, though conditions completely TBD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There must be some incentive to turn Dynamic CCA 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TPC model is not sufficient—TPC is already included but is hardly used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On / off choice must be configurable per device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protocol must avoid hard choices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An “optimal” protocol involves many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tradeoffs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between different BSSs; mean v. 5% outage throughputs; high data rate v. long range;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ax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v. ac/n/g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It has been difficult for Wi-Fi to make such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tradeoffs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in the past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Cf.  the extreme difficulty even in deprecating 1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Mbps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modes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082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Proposed approach—I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Interferee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-based signalling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Each packet indicates whether other devices may use relaxed CCAT with respect to that packet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If no such signalling present, Dynamic CCA may not be used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Interferee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AP makes permission decision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 non-AP STA may only disallow Dynamic CCA if permitted by its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That AP has sole discretion on granting such permission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Permission is per-STA and for limited duration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Signaled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and acknowledged per STA; valid for 100 (say) successful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Tx’s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Protocol only specifies ‘permission’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Both interfere and prospective interferer may choose default CCAT, whatever permissions are assigned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892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Proposed approach—II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Protocol outline, restated: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(1)	each ax PPDU contains an “SR Allowed” bit</a:t>
            </a:r>
          </a:p>
          <a:p>
            <a:pPr marL="914400" lvl="1" indent="-457200">
              <a:buAutoNum type="arabicParenBoth" startAt="2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if SR Allowed = 0, all devices (from any BSS) that decode that preamble successfully must use current CCAT for that PPDU (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82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 for 20 MHz, etc.)</a:t>
            </a:r>
          </a:p>
          <a:p>
            <a:pPr marL="857250" lvl="2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Similarly if SR Allowed bit not present, e.g., legacy</a:t>
            </a:r>
          </a:p>
          <a:p>
            <a:pPr marL="914400" lvl="1" indent="-457200">
              <a:buAutoNum type="arabicParenBoth" startAt="3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if SR Allowed = 1, all devices (from any BSS) that decode that preamble successfully may use ax Dynamic CCA for that PPDU</a:t>
            </a:r>
          </a:p>
          <a:p>
            <a:pPr marL="914400" lvl="1" indent="-457200">
              <a:buAutoNum type="arabicParenBoth" startAt="3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non-AP STAs may only set SR Allowed = 0 in PPDUs they transmit if so permitted by their AP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(4)	all such permissions are for limited durations.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86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Dynamic CCA performance is known to vary widely depending on device configuration. In many cases parameters that improve performance in one configuration make matters </a:t>
            </a:r>
            <a:r>
              <a:rPr lang="en-GB" i="1" dirty="0">
                <a:latin typeface="Calibri" pitchFamily="34" charset="0"/>
              </a:rPr>
              <a:t>worse </a:t>
            </a:r>
            <a:r>
              <a:rPr lang="en-GB" dirty="0">
                <a:latin typeface="Calibri" pitchFamily="34" charset="0"/>
              </a:rPr>
              <a:t>(sometimes much worse) in many others.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This presentation argues that the mode </a:t>
            </a:r>
            <a:r>
              <a:rPr lang="en-GB" i="1" dirty="0">
                <a:latin typeface="Calibri" pitchFamily="34" charset="0"/>
              </a:rPr>
              <a:t>is </a:t>
            </a:r>
            <a:r>
              <a:rPr lang="en-GB" dirty="0">
                <a:latin typeface="Calibri" pitchFamily="34" charset="0"/>
              </a:rPr>
              <a:t>worth the trouble of including it, and that we can achieve the upside while avoiding (most of) the downside, </a:t>
            </a:r>
            <a:r>
              <a:rPr lang="en-GB" i="1" dirty="0">
                <a:latin typeface="Calibri" pitchFamily="34" charset="0"/>
              </a:rPr>
              <a:t>provided </a:t>
            </a:r>
            <a:r>
              <a:rPr lang="en-GB" dirty="0">
                <a:latin typeface="Calibri" pitchFamily="34" charset="0"/>
              </a:rPr>
              <a:t>we have an effective protocol control.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This presentation also proposes such a protocol control.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307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Dynamic CCA performance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Brings significant gains but in limited circumstances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dirty="0">
                <a:solidFill>
                  <a:schemeClr val="tx1"/>
                </a:solidFill>
                <a:latin typeface="Calibri" pitchFamily="34" charset="0"/>
              </a:rPr>
              <a:t>Increases overall interference levels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dirty="0">
                <a:solidFill>
                  <a:schemeClr val="tx1"/>
                </a:solidFill>
                <a:latin typeface="Calibri" pitchFamily="34" charset="0"/>
              </a:rPr>
              <a:t>Has greater impact on legacy receivers, depending on design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dirty="0">
                <a:solidFill>
                  <a:schemeClr val="tx1"/>
                </a:solidFill>
                <a:latin typeface="Calibri" pitchFamily="34" charset="0"/>
              </a:rPr>
              <a:t>May have more potential in managed environments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Brings significant losses in other circumstances—not self-correcting and pits different BSSs against each other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Potential interferer does not have enough information to determine impact on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interferee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dirty="0">
                <a:solidFill>
                  <a:schemeClr val="tx1"/>
                </a:solidFill>
                <a:latin typeface="Calibri" pitchFamily="34" charset="0"/>
              </a:rPr>
              <a:t>RSSIs are not enough—even if potential interferer RSSIs at </a:t>
            </a:r>
            <a:r>
              <a:rPr lang="en-GB" sz="1700" dirty="0" err="1">
                <a:solidFill>
                  <a:schemeClr val="tx1"/>
                </a:solidFill>
                <a:latin typeface="Calibri" pitchFamily="34" charset="0"/>
              </a:rPr>
              <a:t>interferee</a:t>
            </a:r>
            <a:r>
              <a:rPr lang="en-GB" sz="17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1700" dirty="0" err="1">
                <a:solidFill>
                  <a:schemeClr val="tx1"/>
                </a:solidFill>
                <a:latin typeface="Calibri" pitchFamily="34" charset="0"/>
              </a:rPr>
              <a:t>Tx</a:t>
            </a:r>
            <a:r>
              <a:rPr lang="en-GB" sz="1700" dirty="0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en-GB" sz="1700" dirty="0" err="1">
                <a:solidFill>
                  <a:schemeClr val="tx1"/>
                </a:solidFill>
                <a:latin typeface="Calibri" pitchFamily="34" charset="0"/>
              </a:rPr>
              <a:t>interferee</a:t>
            </a:r>
            <a:r>
              <a:rPr lang="en-GB" sz="1700" dirty="0">
                <a:solidFill>
                  <a:schemeClr val="tx1"/>
                </a:solidFill>
                <a:latin typeface="Calibri" pitchFamily="34" charset="0"/>
              </a:rPr>
              <a:t> Rx are known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Protocol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Interferee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AP controls—guarantees acceptable results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267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IEEE doc. 11/14-1119r1, “Effect of CCA in residential scenario part 2”, G. </a:t>
            </a:r>
            <a:r>
              <a:rPr lang="en-US" sz="16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Barriac</a:t>
            </a:r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(Qualcomm) et al., September 2014</a:t>
            </a:r>
          </a:p>
          <a:p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IEEE doc. 11/15-0357r4, “802.11ax scenario 1 CCA”, K. </a:t>
            </a:r>
            <a:r>
              <a:rPr lang="en-US" sz="16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Odman</a:t>
            </a:r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(Broadcom), March 2015</a:t>
            </a:r>
          </a:p>
          <a:p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IEEE doc. 11/15-0652r1, “Reference Simulation Model for Dynamic CCA / DSC Calibration”, M. Mori (Sony) et al, May 2015</a:t>
            </a:r>
          </a:p>
          <a:p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[4] IEEE doc. 11/15-0801r0, “DCCA/DSC Reference Simulation Results”, M. Mori (Sony) et al., July 2015</a:t>
            </a:r>
          </a:p>
          <a:p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[5] IEEE doc. 11/14-0571r12, “11ax Evaluation Methodology”, R. </a:t>
            </a:r>
            <a:r>
              <a:rPr lang="en-US" sz="16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Porat</a:t>
            </a:r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(Broadcom) et al., January 2016</a:t>
            </a:r>
          </a:p>
          <a:p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[6] E. </a:t>
            </a:r>
            <a:r>
              <a:rPr lang="en-US" sz="16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Perahia</a:t>
            </a:r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and R. Stacey, </a:t>
            </a:r>
            <a:r>
              <a:rPr lang="en-US" sz="16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Next Generation Wireless LANs</a:t>
            </a:r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. Cambridge University Press 2008.</a:t>
            </a:r>
          </a:p>
          <a:p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[7] IEEE doc. 11/15-0050r0, “Modeling Components Impacting Throughput Gain from CCAT Adjustment”, Y. Wang (Ericsson) et al., January 2015</a:t>
            </a:r>
          </a:p>
          <a:p>
            <a:r>
              <a:rPr lang="en-US" sz="1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[8] IEEE doc. 11/14-0872r0, “A Protocol Framework for Dynamic CCA,” S. Coffey (Realtek) et al., July 2014</a:t>
            </a:r>
            <a:endParaRPr lang="en-US" sz="16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3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Statement of goals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 basic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ax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goal is to improve system throughput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Simulations involve “random drops” and result in averages across a great many configurations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It’s difficult to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analyze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 any given mode to isolate its strengths and weaknesses and thereby improve the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It doesn’t correspond to how we usually think of WLAN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E.g., 256-QAM: a 33% increase in date rate … but only usable about 4% of the time under random drops, so &lt; 1.5% increase overall … no good</a:t>
            </a:r>
          </a:p>
          <a:p>
            <a:pPr marL="914400" lvl="2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An even more basic goal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>
                <a:solidFill>
                  <a:srgbClr val="2E75B6"/>
                </a:solidFill>
                <a:latin typeface="Calibri" pitchFamily="34" charset="0"/>
              </a:rPr>
              <a:t>A mode that produces significant and predictable gains in common and easily understandable conditions, and that doesn’t make matters worse in other conditions, is worth including in the spec</a:t>
            </a:r>
          </a:p>
        </p:txBody>
      </p:sp>
    </p:spTree>
    <p:extLst>
      <p:ext uri="{BB962C8B-B14F-4D97-AF65-F5344CB8AC3E}">
        <p14:creationId xmlns:p14="http://schemas.microsoft.com/office/powerpoint/2010/main" val="166126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Performance of Dynamic CCA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effects of altering CCA levels ripple far beyond any given device pair and generate complicated consequences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Effects of changing the CCA levels are highly scenario and parameters dependent” [1, slide 11]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“The smooth curves seen on simulations of total or average throughput get much more complicated when you look at individual BSSs” [2, slide 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Cf. multi-company calibration of very simple, favorable case generating a wide range of results, no clear convergence [3, 4]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Interpretation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There have been enough presentations to enable interpretations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Next few slides review and add new observations</a:t>
            </a:r>
          </a:p>
        </p:txBody>
      </p:sp>
    </p:spTree>
    <p:extLst>
      <p:ext uri="{BB962C8B-B14F-4D97-AF65-F5344CB8AC3E}">
        <p14:creationId xmlns:p14="http://schemas.microsoft.com/office/powerpoint/2010/main" val="1309671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latin typeface="Calibri" pitchFamily="34" charset="0"/>
              </a:rPr>
              <a:t>Performance of Dynamic CCA—I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133600"/>
            <a:ext cx="25826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 favorable scenario: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295400" y="2895600"/>
            <a:ext cx="6248400" cy="1817132"/>
            <a:chOff x="1295400" y="2895600"/>
            <a:chExt cx="6248400" cy="1817132"/>
          </a:xfrm>
        </p:grpSpPr>
        <p:sp>
          <p:nvSpPr>
            <p:cNvPr id="56" name="Oval 55"/>
            <p:cNvSpPr>
              <a:spLocks noChangeAspect="1"/>
            </p:cNvSpPr>
            <p:nvPr/>
          </p:nvSpPr>
          <p:spPr>
            <a:xfrm>
              <a:off x="2133600" y="3026901"/>
              <a:ext cx="329184" cy="329184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6605016" y="3026901"/>
              <a:ext cx="329184" cy="329184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6135624" y="4419600"/>
              <a:ext cx="202655" cy="201516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2642616" y="4419600"/>
              <a:ext cx="202655" cy="201516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295400" y="30480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AP1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990443" y="30480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AP2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785657" y="434340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STA1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11112" y="434340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STA2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H="1">
              <a:off x="2642616" y="3234154"/>
              <a:ext cx="374904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4A7EBB"/>
              </a:solidFill>
              <a:prstDash val="solid"/>
              <a:headEnd type="stealth"/>
              <a:tailEnd type="stealth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>
            <a:xfrm flipH="1">
              <a:off x="3099816" y="4495800"/>
              <a:ext cx="2768352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4A7EBB"/>
              </a:solidFill>
              <a:prstDash val="solid"/>
              <a:headEnd type="stealth"/>
              <a:tailEnd type="stealth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>
            <a:xfrm flipH="1" flipV="1">
              <a:off x="2362200" y="3505200"/>
              <a:ext cx="280416" cy="762000"/>
            </a:xfrm>
            <a:prstGeom prst="straightConnector1">
              <a:avLst/>
            </a:prstGeom>
            <a:noFill/>
            <a:ln w="9525" cap="flat" cmpd="sng" algn="ctr">
              <a:solidFill>
                <a:srgbClr val="4A7EBB"/>
              </a:solidFill>
              <a:prstDash val="solid"/>
              <a:headEnd type="stealth"/>
              <a:tailEnd type="stealth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>
            <a:xfrm flipV="1">
              <a:off x="6310896" y="3505200"/>
              <a:ext cx="318504" cy="762000"/>
            </a:xfrm>
            <a:prstGeom prst="straightConnector1">
              <a:avLst/>
            </a:prstGeom>
            <a:noFill/>
            <a:ln w="9525" cap="flat" cmpd="sng" algn="ctr">
              <a:solidFill>
                <a:srgbClr val="4A7EBB"/>
              </a:solidFill>
              <a:prstDash val="solid"/>
              <a:headEnd type="stealth"/>
              <a:tailEnd type="stealth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4267200" y="4191000"/>
              <a:ext cx="7585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35.6 m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590800" y="3657600"/>
              <a:ext cx="7585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3.35 m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629400" y="3657600"/>
              <a:ext cx="7585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3.35 m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270248" y="2895600"/>
              <a:ext cx="758541" cy="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50.2 m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66800" y="5410200"/>
            <a:ext cx="2984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5 GHz, 80 MHz channel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MCS 7 (64-QAM, rate 5/6)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Other assumptions as in [3, 4]</a:t>
            </a:r>
          </a:p>
        </p:txBody>
      </p:sp>
    </p:spTree>
    <p:extLst>
      <p:ext uri="{BB962C8B-B14F-4D97-AF65-F5344CB8AC3E}">
        <p14:creationId xmlns:p14="http://schemas.microsoft.com/office/powerpoint/2010/main" val="275020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latin typeface="Calibri" pitchFamily="34" charset="0"/>
              </a:rPr>
              <a:t>Performance of Dynamic CCA—I, contd.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133600"/>
            <a:ext cx="25826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 favorable scenario: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6800" y="5410200"/>
            <a:ext cx="24429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Noise floor =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95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dBm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CCAT current =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76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dBm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480060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+15 </a:t>
            </a: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</a:rPr>
              <a:t>dBm</a:t>
            </a:r>
            <a:endParaRPr lang="en-US" sz="1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20421" y="4800600"/>
            <a:ext cx="934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75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24400" y="5410200"/>
            <a:ext cx="40684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STA2 not permitted to transmit under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    current rules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STA2 permitted to transmit if CCAT raised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99529" y="3048000"/>
            <a:ext cx="934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76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3048000"/>
            <a:ext cx="1090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44.3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2057400" y="4800600"/>
            <a:ext cx="13716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605016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135624" y="4419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42616" y="4419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95400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443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85657" y="43434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11112" y="43434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642616" y="3234154"/>
            <a:ext cx="3749040" cy="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H="1">
            <a:off x="3099816" y="4495800"/>
            <a:ext cx="2768352" cy="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41" name="Straight Arrow Connector 40"/>
          <p:cNvCxnSpPr/>
          <p:nvPr/>
        </p:nvCxnSpPr>
        <p:spPr>
          <a:xfrm flipH="1" flipV="1">
            <a:off x="2362200" y="3505200"/>
            <a:ext cx="280416" cy="7620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42" name="Straight Arrow Connector 41"/>
          <p:cNvCxnSpPr/>
          <p:nvPr/>
        </p:nvCxnSpPr>
        <p:spPr>
          <a:xfrm flipV="1">
            <a:off x="6310896" y="3505200"/>
            <a:ext cx="318504" cy="7620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267200" y="41910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35.6 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90800" y="36576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3.35 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29400" y="36576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3.35 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270248" y="2895600"/>
            <a:ext cx="758541" cy="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50.2 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" y="3319046"/>
            <a:ext cx="12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SNR 50.7 dB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484" y="6096000"/>
            <a:ext cx="1877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(Noise figure = 0 dB)</a:t>
            </a:r>
          </a:p>
        </p:txBody>
      </p:sp>
    </p:spTree>
    <p:extLst>
      <p:ext uri="{BB962C8B-B14F-4D97-AF65-F5344CB8AC3E}">
        <p14:creationId xmlns:p14="http://schemas.microsoft.com/office/powerpoint/2010/main" val="1036140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latin typeface="Calibri" pitchFamily="34" charset="0"/>
              </a:rPr>
              <a:t>Performance of Dynamic CCA—I, contd.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133600"/>
            <a:ext cx="25826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 favorable scenario: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6800" y="5410200"/>
            <a:ext cx="77352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Under relaxed CCAT, STA2 may transmit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Both AP1 and AP2 see SINR of 31.7 dB, much greater than the needed 20.4 dB [5]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So both transmissions are successful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 </a:t>
            </a:r>
            <a:r>
              <a:rPr lang="en-US" sz="1800" b="1" dirty="0">
                <a:solidFill>
                  <a:srgbClr val="2E75B6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2x improvement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(though TPC gets same)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480060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+15 </a:t>
            </a: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</a:rPr>
              <a:t>dBm</a:t>
            </a:r>
            <a:endParaRPr lang="en-US" sz="1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99529" y="3048000"/>
            <a:ext cx="1548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76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     / 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 44.3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3048000"/>
            <a:ext cx="129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44.3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   / 76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</a:rPr>
              <a:t>dBm</a:t>
            </a: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2057400" y="4800600"/>
            <a:ext cx="13716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605016" y="3026901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135624" y="4419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42616" y="4419600"/>
            <a:ext cx="202655" cy="201516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95400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90443" y="3048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AP2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85657" y="43434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11112" y="43434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642616" y="3234154"/>
            <a:ext cx="3749040" cy="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40" name="Straight Arrow Connector 39"/>
          <p:cNvCxnSpPr/>
          <p:nvPr/>
        </p:nvCxnSpPr>
        <p:spPr>
          <a:xfrm flipH="1">
            <a:off x="3099816" y="4495800"/>
            <a:ext cx="2768352" cy="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41" name="Straight Arrow Connector 40"/>
          <p:cNvCxnSpPr/>
          <p:nvPr/>
        </p:nvCxnSpPr>
        <p:spPr>
          <a:xfrm flipH="1" flipV="1">
            <a:off x="2362200" y="3505200"/>
            <a:ext cx="280416" cy="7620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cxnSp>
        <p:nvCxnSpPr>
          <p:cNvPr id="42" name="Straight Arrow Connector 41"/>
          <p:cNvCxnSpPr/>
          <p:nvPr/>
        </p:nvCxnSpPr>
        <p:spPr>
          <a:xfrm flipV="1">
            <a:off x="6310896" y="3505200"/>
            <a:ext cx="318504" cy="762000"/>
          </a:xfrm>
          <a:prstGeom prst="straightConnector1">
            <a:avLst/>
          </a:prstGeom>
          <a:noFill/>
          <a:ln w="9525" cap="flat" cmpd="sng" algn="ctr">
            <a:solidFill>
              <a:srgbClr val="4A7EBB"/>
            </a:solidFill>
            <a:prstDash val="solid"/>
            <a:headEnd type="stealth"/>
            <a:tailEnd type="stealth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267200" y="41910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35.6 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90800" y="36576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3.35 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29400" y="3657600"/>
            <a:ext cx="75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3.35 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270248" y="2895600"/>
            <a:ext cx="758541" cy="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50.2 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" y="3623846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SINR 31.7 dB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586934" y="3621024"/>
            <a:ext cx="12522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SINR 31.7 dB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5562600" y="4800600"/>
            <a:ext cx="1371600" cy="381000"/>
            <a:chOff x="2057400" y="4800600"/>
            <a:chExt cx="1371600" cy="381000"/>
          </a:xfrm>
        </p:grpSpPr>
        <p:sp>
          <p:nvSpPr>
            <p:cNvPr id="49" name="TextBox 48"/>
            <p:cNvSpPr txBox="1"/>
            <p:nvPr/>
          </p:nvSpPr>
          <p:spPr>
            <a:xfrm>
              <a:off x="2209800" y="4800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anose="020F0502020204030204" pitchFamily="34" charset="0"/>
                </a:rPr>
                <a:t>+15 </a:t>
              </a:r>
              <a:r>
                <a:rPr lang="en-US" sz="1800" dirty="0" err="1">
                  <a:solidFill>
                    <a:srgbClr val="FF0000"/>
                  </a:solidFill>
                  <a:latin typeface="Calibri" panose="020F0502020204030204" pitchFamily="34" charset="0"/>
                </a:rPr>
                <a:t>dBm</a:t>
              </a:r>
              <a:endParaRPr lang="en-US" sz="1800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2057400" y="4800600"/>
              <a:ext cx="1371600" cy="3810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64746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Comments—I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SINR vs. SNR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Usually SINR is compared directly to AWGN curves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Too optimistic: interference varies in frequency domain and over time, and arrives on frequency-selective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Performance is disproportionally influenced by worst-case SINR over tones and time, which may be 5+ dB worse than average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In this example there’s enough margin that it probably still works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However if both transmitted MCS 9 (requiring 25.0 dB in AWGN), then with extra cost of SINR v. SNR, plus implementation losses, it would be unlikely to work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488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Comments—II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Effect of mid-packet interference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STA2 remains subject to EDCA and can’t transmit immediately on detecting STA1’s BSS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Color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Delayed start means channel estimates at AP1 will be incorrect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In general, will cause some more performance loss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If AP1 detects very high SNR on all tones, it could clip its estimates to minimum required to process that MCS, providing safety margin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But probably not safe to assume that legacy devices all do this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219200" y="2667000"/>
            <a:ext cx="6553200" cy="1219200"/>
            <a:chOff x="914400" y="2743200"/>
            <a:chExt cx="6553200" cy="1219200"/>
          </a:xfrm>
        </p:grpSpPr>
        <p:sp>
          <p:nvSpPr>
            <p:cNvPr id="3" name="Rectangle 2"/>
            <p:cNvSpPr/>
            <p:nvPr/>
          </p:nvSpPr>
          <p:spPr bwMode="auto">
            <a:xfrm>
              <a:off x="3230878" y="2743200"/>
              <a:ext cx="4236722" cy="533400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33598" y="2743200"/>
              <a:ext cx="109728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Calibri" panose="020F0502020204030204" pitchFamily="34" charset="0"/>
                </a:rPr>
                <a:t>Preamble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733800" y="3429000"/>
              <a:ext cx="3733800" cy="533400"/>
            </a:xfrm>
            <a:prstGeom prst="rect">
              <a:avLst/>
            </a:prstGeom>
            <a:pattFill prst="ltUpDiag">
              <a:fgClr>
                <a:srgbClr val="C00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14400" y="2819400"/>
              <a:ext cx="633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14400" y="3440668"/>
              <a:ext cx="633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STA2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210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50810</TotalTime>
  <Words>2198</Words>
  <Application>Microsoft Office PowerPoint</Application>
  <PresentationFormat>On-screen Show (4:3)</PresentationFormat>
  <Paragraphs>386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Calibri</vt:lpstr>
      <vt:lpstr>Symbol</vt:lpstr>
      <vt:lpstr>Times New Roman</vt:lpstr>
      <vt:lpstr>802-11-Submission</vt:lpstr>
      <vt:lpstr>Heads We Win, Tails We Don’t Lose: Proposals for Dynamic CCA</vt:lpstr>
      <vt:lpstr>Abstract</vt:lpstr>
      <vt:lpstr>Statement of goals</vt:lpstr>
      <vt:lpstr>Performance of Dynamic CCA</vt:lpstr>
      <vt:lpstr>Performance of Dynamic CCA—I</vt:lpstr>
      <vt:lpstr>Performance of Dynamic CCA—I, contd.</vt:lpstr>
      <vt:lpstr>Performance of Dynamic CCA—I, contd.</vt:lpstr>
      <vt:lpstr>Comments—I</vt:lpstr>
      <vt:lpstr>Comments—II</vt:lpstr>
      <vt:lpstr>Performance of Dynamic CCA—II</vt:lpstr>
      <vt:lpstr>Performance of Dynamic CCA—II, contd.</vt:lpstr>
      <vt:lpstr>Performance of Dynamic CCA—II, contd.</vt:lpstr>
      <vt:lpstr>Comments—III</vt:lpstr>
      <vt:lpstr>Comments—IV</vt:lpstr>
      <vt:lpstr>Another use case</vt:lpstr>
      <vt:lpstr>Comments—V</vt:lpstr>
      <vt:lpstr>Comments—VI</vt:lpstr>
      <vt:lpstr>Proposed approach—I</vt:lpstr>
      <vt:lpstr>Proposed approach—II</vt:lpstr>
      <vt:lpstr>Summary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Heads We Win, Tails We Don't Lose</dc:title>
  <dc:creator>Sean Coffey;DZ Liu</dc:creator>
  <cp:lastModifiedBy>Sean Coffey</cp:lastModifiedBy>
  <cp:revision>461</cp:revision>
  <cp:lastPrinted>1601-01-01T00:00:00Z</cp:lastPrinted>
  <dcterms:created xsi:type="dcterms:W3CDTF">2014-07-14T14:49:11Z</dcterms:created>
  <dcterms:modified xsi:type="dcterms:W3CDTF">2016-09-12T06:30:02Z</dcterms:modified>
</cp:coreProperties>
</file>