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tiff" ContentType="image/tiff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431" r:id="rId3"/>
    <p:sldId id="484" r:id="rId4"/>
    <p:sldId id="486" r:id="rId5"/>
    <p:sldId id="488" r:id="rId6"/>
    <p:sldId id="489" r:id="rId7"/>
    <p:sldId id="487" r:id="rId8"/>
    <p:sldId id="466" r:id="rId9"/>
    <p:sldId id="467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 scaleToFitPaper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F2DCDB"/>
    <a:srgbClr val="95B3D8"/>
    <a:srgbClr val="DA9694"/>
    <a:srgbClr val="DCE6F2"/>
    <a:srgbClr val="0096FF"/>
    <a:srgbClr val="941100"/>
    <a:srgbClr val="FF6666"/>
    <a:srgbClr val="FFFF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31" autoAdjust="0"/>
    <p:restoredTop sz="96778" autoAdjust="0"/>
  </p:normalViewPr>
  <p:slideViewPr>
    <p:cSldViewPr>
      <p:cViewPr varScale="1">
        <p:scale>
          <a:sx n="143" d="100"/>
          <a:sy n="143" d="100"/>
        </p:scale>
        <p:origin x="1464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122" d="100"/>
          <a:sy n="122" d="100"/>
        </p:scale>
        <p:origin x="-2648" y="-68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802.11-16/1217r0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dirty="0" smtClean="0"/>
              <a:t>Sep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802.11-16/1217r0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Sep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802.11-16/1217r0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dirty="0" smtClean="0"/>
              <a:t>Sep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802.11-16/1217r0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dirty="0" smtClean="0"/>
              <a:t>Sep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42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802.11-16/1217r0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dirty="0" smtClean="0"/>
              <a:t>Sep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345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802.11-16/1217r0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dirty="0" smtClean="0"/>
              <a:t>Sep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2842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802.11-16/1217r0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dirty="0" smtClean="0"/>
              <a:t>Sep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6621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802.11-16/1217r0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dirty="0" smtClean="0"/>
              <a:t>Sep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619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802.11-16/1217r0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dirty="0" smtClean="0"/>
              <a:t>Sep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168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802.11-16/1217r0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dirty="0" smtClean="0"/>
              <a:t>Sep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indent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58868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Sep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Sep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Sep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Sep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Sep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Sep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Sep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Sep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Sep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Sep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802.11-16/1217r0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tiff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tiff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tiff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emf"/><Relationship Id="rId5" Type="http://schemas.openxmlformats.org/officeDocument/2006/relationships/image" Target="../media/image4.tif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Sep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97180" y="836712"/>
            <a:ext cx="8549640" cy="1066800"/>
          </a:xfrm>
          <a:ln/>
        </p:spPr>
        <p:txBody>
          <a:bodyPr/>
          <a:lstStyle/>
          <a:p>
            <a:r>
              <a:rPr lang="en-US" dirty="0" smtClean="0"/>
              <a:t>WUR-based Broadcast Reference Signal</a:t>
            </a:r>
            <a:endParaRPr lang="en-US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2016-09-12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1547203"/>
              </p:ext>
            </p:extLst>
          </p:nvPr>
        </p:nvGraphicFramePr>
        <p:xfrm>
          <a:off x="1116013" y="3014663"/>
          <a:ext cx="7513637" cy="329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7" name="Document" r:id="rId4" imgW="8255000" imgH="3962400" progId="Word.Document.8">
                  <p:embed/>
                </p:oleObj>
              </mc:Choice>
              <mc:Fallback>
                <p:oleObj name="Document" r:id="rId4" imgW="8255000" imgH="39624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3014663"/>
                        <a:ext cx="7513637" cy="3294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133053"/>
            <a:ext cx="8062664" cy="3342361"/>
          </a:xfrm>
        </p:spPr>
        <p:txBody>
          <a:bodyPr>
            <a:normAutofit fontScale="850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In 802.11 network, AP broadcasts periodic Beacon frame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STAs receive BSS operation information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STAs can monitor the connectivity status </a:t>
            </a:r>
            <a:r>
              <a:rPr lang="en-US" dirty="0" smtClean="0"/>
              <a:t>between</a:t>
            </a:r>
            <a:r>
              <a:rPr lang="en-US" dirty="0" smtClean="0"/>
              <a:t> </a:t>
            </a:r>
            <a:r>
              <a:rPr lang="en-US" dirty="0" smtClean="0"/>
              <a:t>AP</a:t>
            </a:r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WUR-based power saving STAs, during when there is no wake-up packet transmission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STAs cannot monitor the connectivity status between AP 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STAs do not know whether they are within the WUR coverage of the AP</a:t>
            </a:r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We </a:t>
            </a:r>
            <a:r>
              <a:rPr lang="en-US" dirty="0"/>
              <a:t>propose </a:t>
            </a:r>
            <a:r>
              <a:rPr lang="en-US" dirty="0" smtClean="0"/>
              <a:t>that WUR </a:t>
            </a:r>
            <a:r>
              <a:rPr lang="en-US" dirty="0"/>
              <a:t>AP </a:t>
            </a:r>
            <a:r>
              <a:rPr lang="en-US" dirty="0" smtClean="0"/>
              <a:t>to periodically broadcast </a:t>
            </a:r>
            <a:r>
              <a:rPr lang="en-US" dirty="0"/>
              <a:t>a reference signal for WUR </a:t>
            </a:r>
            <a:r>
              <a:rPr lang="en-US" dirty="0" smtClean="0"/>
              <a:t>STAs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Sep 2016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2699792" y="1916952"/>
            <a:ext cx="900000" cy="6432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US" sz="1000" b="1" dirty="0" smtClean="0">
                <a:solidFill>
                  <a:sysClr val="windowText" lastClr="000000"/>
                </a:solidFill>
                <a:latin typeface="Arial" charset="0"/>
                <a:ea typeface="Arial" charset="0"/>
                <a:cs typeface="Arial" charset="0"/>
              </a:rPr>
              <a:t>WUR AP</a:t>
            </a:r>
            <a:endParaRPr lang="en-US" sz="1000" b="1" dirty="0">
              <a:solidFill>
                <a:sysClr val="windowText" lastClr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72200" y="1916952"/>
            <a:ext cx="900000" cy="108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US" sz="1000" b="1" dirty="0" smtClean="0">
                <a:solidFill>
                  <a:sysClr val="windowText" lastClr="000000"/>
                </a:solidFill>
                <a:latin typeface="Arial" charset="0"/>
                <a:ea typeface="Arial" charset="0"/>
                <a:cs typeface="Arial" charset="0"/>
              </a:rPr>
              <a:t>WUR STA</a:t>
            </a:r>
            <a:endParaRPr lang="en-US" sz="1000" b="1" dirty="0">
              <a:solidFill>
                <a:sysClr val="windowText" lastClr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598200" y="2586008"/>
            <a:ext cx="648000" cy="288000"/>
          </a:xfrm>
          <a:prstGeom prst="rect">
            <a:avLst/>
          </a:prstGeom>
          <a:solidFill>
            <a:schemeClr val="bg1"/>
          </a:solidFill>
          <a:ln w="3175" cmpd="sng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 smtClean="0">
                <a:solidFill>
                  <a:sysClr val="windowText" lastClr="000000"/>
                </a:solidFill>
                <a:latin typeface="Arial" charset="0"/>
                <a:ea typeface="Arial" charset="0"/>
                <a:cs typeface="Arial" charset="0"/>
              </a:rPr>
              <a:t>WUR</a:t>
            </a:r>
            <a:endParaRPr lang="en-US" sz="1000" dirty="0">
              <a:solidFill>
                <a:sysClr val="windowText" lastClr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598200" y="2157969"/>
            <a:ext cx="648000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 smtClean="0">
                <a:solidFill>
                  <a:sysClr val="windowText" lastClr="000000"/>
                </a:solidFill>
                <a:latin typeface="Arial" charset="0"/>
                <a:ea typeface="Arial" charset="0"/>
                <a:cs typeface="Arial" charset="0"/>
              </a:rPr>
              <a:t>802.11 TR</a:t>
            </a:r>
            <a:endParaRPr lang="en-US" sz="1000" dirty="0">
              <a:solidFill>
                <a:sysClr val="windowText" lastClr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1" name="Straight Connector 10"/>
          <p:cNvCxnSpPr>
            <a:stCxn id="23" idx="0"/>
          </p:cNvCxnSpPr>
          <p:nvPr/>
        </p:nvCxnSpPr>
        <p:spPr>
          <a:xfrm flipV="1">
            <a:off x="5922200" y="2445969"/>
            <a:ext cx="0" cy="140039"/>
          </a:xfrm>
          <a:prstGeom prst="line">
            <a:avLst/>
          </a:prstGeom>
          <a:ln w="12700" cmpd="sng">
            <a:solidFill>
              <a:srgbClr val="C00000"/>
            </a:solidFill>
            <a:headEnd type="triangle" w="sm" len="sm"/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riangle 11"/>
          <p:cNvSpPr/>
          <p:nvPr/>
        </p:nvSpPr>
        <p:spPr>
          <a:xfrm rot="10800000">
            <a:off x="5112160" y="1916952"/>
            <a:ext cx="180000" cy="180000"/>
          </a:xfrm>
          <a:prstGeom prst="triangle">
            <a:avLst/>
          </a:prstGeom>
          <a:solidFill>
            <a:srgbClr val="D9D9D9"/>
          </a:solidFill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825792" y="2157969"/>
            <a:ext cx="648000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 smtClean="0">
                <a:solidFill>
                  <a:sysClr val="windowText" lastClr="000000"/>
                </a:solidFill>
                <a:latin typeface="Arial" charset="0"/>
                <a:ea typeface="Arial" charset="0"/>
                <a:cs typeface="Arial" charset="0"/>
              </a:rPr>
              <a:t>802.11 TR</a:t>
            </a:r>
            <a:endParaRPr lang="en-US" sz="1000" dirty="0">
              <a:solidFill>
                <a:sysClr val="windowText" lastClr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riangle 13"/>
          <p:cNvSpPr/>
          <p:nvPr/>
        </p:nvSpPr>
        <p:spPr>
          <a:xfrm rot="10800000">
            <a:off x="3778651" y="1916952"/>
            <a:ext cx="180000" cy="180000"/>
          </a:xfrm>
          <a:prstGeom prst="triangle">
            <a:avLst/>
          </a:prstGeom>
          <a:solidFill>
            <a:srgbClr val="D9D9D9"/>
          </a:solidFill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Elbow Connector 14"/>
          <p:cNvCxnSpPr/>
          <p:nvPr/>
        </p:nvCxnSpPr>
        <p:spPr>
          <a:xfrm rot="5400000">
            <a:off x="3560080" y="2010665"/>
            <a:ext cx="222285" cy="394858"/>
          </a:xfrm>
          <a:prstGeom prst="bentConnector2">
            <a:avLst/>
          </a:prstGeom>
          <a:ln w="31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Aava_Smartphone_alpha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21552" y="1506124"/>
            <a:ext cx="223200" cy="361295"/>
          </a:xfrm>
          <a:prstGeom prst="rect">
            <a:avLst/>
          </a:prstGeom>
          <a:effectLst/>
        </p:spPr>
      </p:pic>
      <p:cxnSp>
        <p:nvCxnSpPr>
          <p:cNvPr id="17" name="Straight Arrow Connector 16"/>
          <p:cNvCxnSpPr>
            <a:endCxn id="31" idx="1"/>
          </p:cNvCxnSpPr>
          <p:nvPr/>
        </p:nvCxnSpPr>
        <p:spPr bwMode="auto">
          <a:xfrm>
            <a:off x="3958651" y="2297025"/>
            <a:ext cx="79714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Rectangle 17"/>
          <p:cNvSpPr/>
          <p:nvPr/>
        </p:nvSpPr>
        <p:spPr>
          <a:xfrm>
            <a:off x="6372200" y="2200819"/>
            <a:ext cx="1060407" cy="197068"/>
          </a:xfrm>
          <a:prstGeom prst="rect">
            <a:avLst/>
          </a:prstGeom>
          <a:noFill/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i="1" dirty="0" smtClean="0">
                <a:solidFill>
                  <a:sysClr val="windowText" lastClr="000000"/>
                </a:solidFill>
                <a:latin typeface="Arial" charset="0"/>
                <a:ea typeface="Arial" charset="0"/>
                <a:cs typeface="Arial" charset="0"/>
              </a:rPr>
              <a:t>802.11 Transceiver </a:t>
            </a:r>
          </a:p>
        </p:txBody>
      </p:sp>
      <p:cxnSp>
        <p:nvCxnSpPr>
          <p:cNvPr id="19" name="Elbow Connector 18"/>
          <p:cNvCxnSpPr/>
          <p:nvPr/>
        </p:nvCxnSpPr>
        <p:spPr>
          <a:xfrm rot="10800000">
            <a:off x="5202160" y="2096953"/>
            <a:ext cx="396040" cy="187751"/>
          </a:xfrm>
          <a:prstGeom prst="bentConnector2">
            <a:avLst/>
          </a:prstGeom>
          <a:ln w="31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/>
          <p:nvPr/>
        </p:nvCxnSpPr>
        <p:spPr>
          <a:xfrm rot="16200000" flipH="1">
            <a:off x="5090301" y="2208811"/>
            <a:ext cx="619759" cy="396040"/>
          </a:xfrm>
          <a:prstGeom prst="bentConnector2">
            <a:avLst/>
          </a:prstGeom>
          <a:ln w="3175" cmpd="sng">
            <a:solidFill>
              <a:schemeClr val="tx1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2987864" y="1494989"/>
            <a:ext cx="360000" cy="360000"/>
            <a:chOff x="2407112" y="1879697"/>
            <a:chExt cx="446036" cy="489064"/>
          </a:xfrm>
        </p:grpSpPr>
        <p:cxnSp>
          <p:nvCxnSpPr>
            <p:cNvPr id="22" name="Straight Connector 21"/>
            <p:cNvCxnSpPr/>
            <p:nvPr/>
          </p:nvCxnSpPr>
          <p:spPr bwMode="auto">
            <a:xfrm>
              <a:off x="2581787" y="1879697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2778412" y="1990308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407112" y="1990308"/>
              <a:ext cx="446036" cy="378453"/>
            </a:xfrm>
            <a:prstGeom prst="rect">
              <a:avLst/>
            </a:prstGeom>
          </p:spPr>
        </p:pic>
      </p:grpSp>
      <p:sp>
        <p:nvSpPr>
          <p:cNvPr id="25" name="Rectangle 24"/>
          <p:cNvSpPr/>
          <p:nvPr/>
        </p:nvSpPr>
        <p:spPr>
          <a:xfrm>
            <a:off x="6337710" y="2633190"/>
            <a:ext cx="1060407" cy="197068"/>
          </a:xfrm>
          <a:prstGeom prst="rect">
            <a:avLst/>
          </a:prstGeom>
          <a:noFill/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i="1" dirty="0" smtClean="0">
                <a:solidFill>
                  <a:sysClr val="windowText" lastClr="000000"/>
                </a:solidFill>
                <a:latin typeface="Arial" charset="0"/>
                <a:ea typeface="Arial" charset="0"/>
                <a:cs typeface="Arial" charset="0"/>
              </a:rPr>
              <a:t>Wake Up Radio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755800" y="2177235"/>
            <a:ext cx="435600" cy="23958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b="1" dirty="0" smtClean="0">
                <a:solidFill>
                  <a:sysClr val="windowText" lastClr="000000"/>
                </a:solidFill>
                <a:latin typeface="Arial" charset="0"/>
                <a:ea typeface="Arial" charset="0"/>
                <a:cs typeface="Arial" charset="0"/>
              </a:rPr>
              <a:t>Beacon</a:t>
            </a:r>
            <a:endParaRPr lang="en-US" sz="800" b="1" dirty="0">
              <a:solidFill>
                <a:sysClr val="windowText" lastClr="000000"/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US" sz="800" b="1" dirty="0" smtClean="0">
                <a:solidFill>
                  <a:sysClr val="windowText" lastClr="000000"/>
                </a:solidFill>
                <a:latin typeface="Arial" charset="0"/>
                <a:ea typeface="Arial" charset="0"/>
                <a:cs typeface="Arial" charset="0"/>
              </a:rPr>
              <a:t>/ Data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755800" y="2594693"/>
            <a:ext cx="435600" cy="23958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 smtClean="0">
                <a:solidFill>
                  <a:sysClr val="windowText" lastClr="000000"/>
                </a:solidFill>
                <a:latin typeface="Arial" charset="0"/>
                <a:ea typeface="Arial" charset="0"/>
                <a:cs typeface="Arial" charset="0"/>
              </a:rPr>
              <a:t>Wakeup</a:t>
            </a:r>
          </a:p>
          <a:p>
            <a:pPr algn="ctr"/>
            <a:r>
              <a:rPr lang="en-US" sz="800" dirty="0" smtClean="0">
                <a:solidFill>
                  <a:sysClr val="windowText" lastClr="000000"/>
                </a:solidFill>
                <a:latin typeface="Arial" charset="0"/>
                <a:ea typeface="Arial" charset="0"/>
                <a:cs typeface="Arial" charset="0"/>
              </a:rPr>
              <a:t>Packet</a:t>
            </a:r>
          </a:p>
        </p:txBody>
      </p:sp>
      <p:cxnSp>
        <p:nvCxnSpPr>
          <p:cNvPr id="37" name="Straight Arrow Connector 36"/>
          <p:cNvCxnSpPr>
            <a:endCxn id="35" idx="1"/>
          </p:cNvCxnSpPr>
          <p:nvPr/>
        </p:nvCxnSpPr>
        <p:spPr bwMode="auto">
          <a:xfrm>
            <a:off x="3958651" y="2319237"/>
            <a:ext cx="797149" cy="3952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53693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WUR-based Broadcast Reference </a:t>
            </a:r>
            <a:r>
              <a:rPr lang="en-US" dirty="0"/>
              <a:t>S</a:t>
            </a:r>
            <a:r>
              <a:rPr lang="en-US" dirty="0" smtClean="0"/>
              <a:t>ignal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702479"/>
            <a:ext cx="7856538" cy="3772933"/>
          </a:xfrm>
        </p:spPr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WUR AP may periodically broadcast the reference signal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In scenarios where WUR-based sleeping STAs are required to monitor the WUR connectivity between AP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The signal’s transmission period can be set much longer than the Beacon transmission period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The length of the signal can </a:t>
            </a:r>
            <a:r>
              <a:rPr lang="en-US" dirty="0" smtClean="0"/>
              <a:t>be </a:t>
            </a:r>
            <a:r>
              <a:rPr lang="en-US" dirty="0" smtClean="0"/>
              <a:t>shorter than normal wake-up packets, only required to contain the transmitter information</a:t>
            </a:r>
          </a:p>
          <a:p>
            <a:pPr lvl="1">
              <a:buFont typeface="Arial" charset="0"/>
              <a:buChar char="•"/>
            </a:pP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WUR-based STAs can monitor the reference signal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Measure the signal strength and monitor </a:t>
            </a:r>
            <a:r>
              <a:rPr lang="en-US" dirty="0" smtClean="0"/>
              <a:t>WUR </a:t>
            </a:r>
            <a:r>
              <a:rPr lang="en-US" dirty="0" smtClean="0"/>
              <a:t>connectivity with its AP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Power consumption of the reference signal reception would not be much higher than that of the idle listening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Sep 2016</a:t>
            </a:r>
            <a:endParaRPr lang="en-GB" dirty="0"/>
          </a:p>
        </p:txBody>
      </p:sp>
      <p:cxnSp>
        <p:nvCxnSpPr>
          <p:cNvPr id="64" name="Straight Connector 63"/>
          <p:cNvCxnSpPr/>
          <p:nvPr/>
        </p:nvCxnSpPr>
        <p:spPr>
          <a:xfrm>
            <a:off x="961136" y="2248629"/>
            <a:ext cx="7920000" cy="0"/>
          </a:xfrm>
          <a:prstGeom prst="line">
            <a:avLst/>
          </a:prstGeom>
          <a:noFill/>
          <a:ln w="12700" cap="flat" cmpd="sng" algn="ctr">
            <a:solidFill>
              <a:srgbClr val="284673"/>
            </a:solidFill>
            <a:prstDash val="solid"/>
          </a:ln>
          <a:effectLst/>
        </p:spPr>
      </p:cxnSp>
      <p:sp>
        <p:nvSpPr>
          <p:cNvPr id="67" name="Rectangle 66"/>
          <p:cNvSpPr/>
          <p:nvPr/>
        </p:nvSpPr>
        <p:spPr>
          <a:xfrm>
            <a:off x="2555776" y="1886217"/>
            <a:ext cx="360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rgbClr val="284673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WUR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Ref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Arial" charset="0"/>
                <a:cs typeface="Arial" charset="0"/>
              </a:rPr>
              <a:t>Sig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36027" y="2176661"/>
            <a:ext cx="432048" cy="12311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"/>
              </a:rPr>
              <a:t>802.11 TR</a:t>
            </a:r>
          </a:p>
        </p:txBody>
      </p:sp>
      <p:sp>
        <p:nvSpPr>
          <p:cNvPr id="69" name="Rectangle 68"/>
          <p:cNvSpPr/>
          <p:nvPr/>
        </p:nvSpPr>
        <p:spPr>
          <a:xfrm>
            <a:off x="1547664" y="1886217"/>
            <a:ext cx="576000" cy="360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284673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802.11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Beacon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ea typeface="Arial" charset="0"/>
                <a:cs typeface="Arial" charset="0"/>
              </a:rPr>
              <a:t>Frame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77" name="Group 76"/>
          <p:cNvGrpSpPr/>
          <p:nvPr/>
        </p:nvGrpSpPr>
        <p:grpSpPr>
          <a:xfrm>
            <a:off x="395576" y="1844864"/>
            <a:ext cx="360000" cy="360000"/>
            <a:chOff x="2407112" y="1879697"/>
            <a:chExt cx="446036" cy="489064"/>
          </a:xfrm>
        </p:grpSpPr>
        <p:cxnSp>
          <p:nvCxnSpPr>
            <p:cNvPr id="78" name="Straight Connector 77"/>
            <p:cNvCxnSpPr/>
            <p:nvPr/>
          </p:nvCxnSpPr>
          <p:spPr bwMode="auto">
            <a:xfrm>
              <a:off x="2581787" y="1879697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>
              <a:off x="2778412" y="1990308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80" name="Picture 7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07112" y="1990308"/>
              <a:ext cx="446036" cy="378453"/>
            </a:xfrm>
            <a:prstGeom prst="rect">
              <a:avLst/>
            </a:prstGeom>
          </p:spPr>
        </p:pic>
      </p:grpSp>
      <p:sp>
        <p:nvSpPr>
          <p:cNvPr id="81" name="Rectangle 80"/>
          <p:cNvSpPr/>
          <p:nvPr/>
        </p:nvSpPr>
        <p:spPr>
          <a:xfrm>
            <a:off x="4227905" y="1886217"/>
            <a:ext cx="576000" cy="360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284673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802.11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Beacon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ea typeface="Arial" charset="0"/>
                <a:cs typeface="Arial" charset="0"/>
              </a:rPr>
              <a:t>Frame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6374078" y="1886217"/>
            <a:ext cx="576000" cy="360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284673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802.11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Beacon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ea typeface="Arial" charset="0"/>
                <a:cs typeface="Arial" charset="0"/>
              </a:rPr>
              <a:t>Frame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7380352" y="1886217"/>
            <a:ext cx="360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rgbClr val="284673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WUR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Ref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Arial" charset="0"/>
                <a:cs typeface="Arial" charset="0"/>
              </a:rPr>
              <a:t>Sig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65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Sep 2016</a:t>
            </a:r>
            <a:endParaRPr lang="en-GB" dirty="0"/>
          </a:p>
        </p:txBody>
      </p:sp>
      <p:grpSp>
        <p:nvGrpSpPr>
          <p:cNvPr id="20" name="Group 19"/>
          <p:cNvGrpSpPr/>
          <p:nvPr/>
        </p:nvGrpSpPr>
        <p:grpSpPr>
          <a:xfrm>
            <a:off x="3995936" y="2060848"/>
            <a:ext cx="446036" cy="489064"/>
            <a:chOff x="2407112" y="1879697"/>
            <a:chExt cx="446036" cy="489064"/>
          </a:xfrm>
        </p:grpSpPr>
        <p:cxnSp>
          <p:nvCxnSpPr>
            <p:cNvPr id="21" name="Straight Connector 20"/>
            <p:cNvCxnSpPr/>
            <p:nvPr/>
          </p:nvCxnSpPr>
          <p:spPr bwMode="auto">
            <a:xfrm>
              <a:off x="2581787" y="1879697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>
              <a:off x="2778412" y="1990308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07112" y="1990308"/>
              <a:ext cx="446036" cy="378453"/>
            </a:xfrm>
            <a:prstGeom prst="rect">
              <a:avLst/>
            </a:prstGeom>
          </p:spPr>
        </p:pic>
      </p:grp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4"/>
          <a:srcRect l="27012" t="13908" r="48933" b="21201"/>
          <a:stretch/>
        </p:blipFill>
        <p:spPr>
          <a:xfrm>
            <a:off x="4425722" y="2073453"/>
            <a:ext cx="302388" cy="528589"/>
          </a:xfrm>
          <a:prstGeom prst="rect">
            <a:avLst/>
          </a:prstGeom>
        </p:spPr>
      </p:pic>
      <p:pic>
        <p:nvPicPr>
          <p:cNvPr id="27" name="Picture 26" descr="Aava_Smartphone_alpha.pn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88024" y="2055248"/>
            <a:ext cx="270369" cy="437648"/>
          </a:xfrm>
          <a:prstGeom prst="rect">
            <a:avLst/>
          </a:prstGeom>
          <a:effectLst/>
        </p:spPr>
      </p:pic>
      <p:sp>
        <p:nvSpPr>
          <p:cNvPr id="29" name="Oval 28"/>
          <p:cNvSpPr/>
          <p:nvPr/>
        </p:nvSpPr>
        <p:spPr bwMode="auto">
          <a:xfrm>
            <a:off x="2555776" y="548680"/>
            <a:ext cx="3420000" cy="3420000"/>
          </a:xfrm>
          <a:prstGeom prst="ellipse">
            <a:avLst/>
          </a:prstGeom>
          <a:noFill/>
          <a:ln w="9525" cap="flat" cmpd="sng" algn="ctr">
            <a:solidFill>
              <a:srgbClr val="0432FF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833867" y="1916832"/>
            <a:ext cx="242189" cy="141164"/>
          </a:xfrm>
          <a:prstGeom prst="rect">
            <a:avLst/>
          </a:prstGeom>
          <a:solidFill>
            <a:schemeClr val="bg1"/>
          </a:solidFill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A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2495036" y="-15932"/>
            <a:ext cx="3187856" cy="618112"/>
          </a:xfrm>
          <a:prstGeom prst="rect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endParaRPr lang="en-US" kern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6587"/>
            <a:ext cx="7770813" cy="1143722"/>
          </a:xfrm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Scenario 1: WUR RX sensitivity control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5105142" y="2890887"/>
            <a:ext cx="690994" cy="250081"/>
          </a:xfrm>
          <a:prstGeom prst="rect">
            <a:avLst/>
          </a:prstGeom>
          <a:noFill/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b="1" dirty="0" smtClean="0"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 WUR range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348241"/>
            <a:ext cx="7990656" cy="3123809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In scenarios where WUR STAs want to minimize their idle listening power consumptions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Without WUR reference signal: </a:t>
            </a:r>
            <a:endParaRPr lang="en-US" sz="2000" dirty="0"/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STAs </a:t>
            </a:r>
            <a:r>
              <a:rPr lang="en-US" sz="1600" dirty="0"/>
              <a:t>cannot measure </a:t>
            </a:r>
            <a:r>
              <a:rPr lang="en-US" sz="1600" dirty="0" smtClean="0"/>
              <a:t>the relative </a:t>
            </a:r>
            <a:r>
              <a:rPr lang="en-US" sz="1600" dirty="0"/>
              <a:t>distance to its AP</a:t>
            </a:r>
            <a:r>
              <a:rPr lang="en-US" sz="1600" dirty="0" smtClean="0"/>
              <a:t>, thus maintain their </a:t>
            </a:r>
            <a:r>
              <a:rPr lang="en-US" sz="1600" dirty="0"/>
              <a:t>WUR with </a:t>
            </a:r>
            <a:r>
              <a:rPr lang="en-US" sz="1600" dirty="0" smtClean="0"/>
              <a:t>the maximum </a:t>
            </a:r>
            <a:r>
              <a:rPr lang="en-US" sz="1600" dirty="0"/>
              <a:t>RX </a:t>
            </a:r>
            <a:r>
              <a:rPr lang="en-US" sz="1600" dirty="0" smtClean="0"/>
              <a:t>sensitivity</a:t>
            </a:r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Maintaining better RX sensitivity consumes more power in WUR [2]</a:t>
            </a:r>
            <a:endParaRPr lang="en-US" sz="1600" dirty="0"/>
          </a:p>
          <a:p>
            <a:pPr>
              <a:buFont typeface="Arial" charset="0"/>
              <a:buChar char="•"/>
            </a:pPr>
            <a:r>
              <a:rPr lang="en-US" sz="2000" dirty="0" smtClean="0"/>
              <a:t>With WUR reference signal:</a:t>
            </a:r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STA A receives the signal with very high RSSI, adjusting its WUR RX sensitivity to reduce power consumption</a:t>
            </a:r>
            <a:endParaRPr lang="en-US" sz="1600" dirty="0"/>
          </a:p>
          <a:p>
            <a:pPr lvl="1">
              <a:buFont typeface="Arial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STA B </a:t>
            </a:r>
            <a:r>
              <a:rPr lang="en-US" sz="1600" dirty="0" smtClean="0"/>
              <a:t>receives the signal with low RSSI, adjusting its WUR </a:t>
            </a:r>
            <a:r>
              <a:rPr lang="en-US" sz="1600" dirty="0"/>
              <a:t>RX sensitivity to </a:t>
            </a:r>
            <a:r>
              <a:rPr lang="en-US" sz="1600" dirty="0" smtClean="0"/>
              <a:t>better receive </a:t>
            </a:r>
            <a:r>
              <a:rPr lang="en-US" sz="1600" dirty="0"/>
              <a:t>w</a:t>
            </a:r>
            <a:r>
              <a:rPr lang="en-US" sz="1600" dirty="0" smtClean="0"/>
              <a:t>ake-up packets</a:t>
            </a:r>
            <a:endParaRPr lang="en-US" sz="1600" dirty="0">
              <a:solidFill>
                <a:srgbClr val="FF0000"/>
              </a:solidFill>
            </a:endParaRPr>
          </a:p>
        </p:txBody>
      </p:sp>
      <p:pic>
        <p:nvPicPr>
          <p:cNvPr id="35" name="Picture 34" descr="Aava_Smartphone_alpha.pn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52120" y="2343280"/>
            <a:ext cx="270369" cy="437648"/>
          </a:xfrm>
          <a:prstGeom prst="rect">
            <a:avLst/>
          </a:prstGeom>
          <a:effectLst/>
        </p:spPr>
      </p:pic>
      <p:sp>
        <p:nvSpPr>
          <p:cNvPr id="36" name="Rectangle 35"/>
          <p:cNvSpPr/>
          <p:nvPr/>
        </p:nvSpPr>
        <p:spPr>
          <a:xfrm>
            <a:off x="5697963" y="2204864"/>
            <a:ext cx="242189" cy="141164"/>
          </a:xfrm>
          <a:prstGeom prst="rect">
            <a:avLst/>
          </a:prstGeom>
          <a:solidFill>
            <a:schemeClr val="bg1"/>
          </a:solidFill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31284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Sep 2016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3995936" y="2060848"/>
            <a:ext cx="446036" cy="489064"/>
            <a:chOff x="2407112" y="1879697"/>
            <a:chExt cx="446036" cy="489064"/>
          </a:xfrm>
        </p:grpSpPr>
        <p:cxnSp>
          <p:nvCxnSpPr>
            <p:cNvPr id="8" name="Straight Connector 7"/>
            <p:cNvCxnSpPr/>
            <p:nvPr/>
          </p:nvCxnSpPr>
          <p:spPr bwMode="auto">
            <a:xfrm>
              <a:off x="2581787" y="1879697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>
              <a:off x="2778412" y="1990308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07112" y="1990308"/>
              <a:ext cx="446036" cy="378453"/>
            </a:xfrm>
            <a:prstGeom prst="rect">
              <a:avLst/>
            </a:prstGeom>
          </p:spPr>
        </p:pic>
      </p:grp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/>
          <a:srcRect l="27012" t="13908" r="48933" b="21201"/>
          <a:stretch/>
        </p:blipFill>
        <p:spPr>
          <a:xfrm>
            <a:off x="4425722" y="2073453"/>
            <a:ext cx="302388" cy="528589"/>
          </a:xfrm>
          <a:prstGeom prst="rect">
            <a:avLst/>
          </a:prstGeom>
        </p:spPr>
      </p:pic>
      <p:pic>
        <p:nvPicPr>
          <p:cNvPr id="17" name="Picture 16" descr="Aava_Smartphone_alpha.pn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84168" y="2271272"/>
            <a:ext cx="270369" cy="437648"/>
          </a:xfrm>
          <a:prstGeom prst="rect">
            <a:avLst/>
          </a:prstGeom>
          <a:effectLst/>
        </p:spPr>
      </p:pic>
      <p:sp>
        <p:nvSpPr>
          <p:cNvPr id="23" name="Oval 22"/>
          <p:cNvSpPr/>
          <p:nvPr/>
        </p:nvSpPr>
        <p:spPr bwMode="auto">
          <a:xfrm>
            <a:off x="2195736" y="146404"/>
            <a:ext cx="4225320" cy="422532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177150" y="2780928"/>
            <a:ext cx="690994" cy="250081"/>
          </a:xfrm>
          <a:prstGeom prst="rect">
            <a:avLst/>
          </a:prstGeom>
          <a:noFill/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b="1" dirty="0" smtClean="0"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 WUR range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130011" y="2132856"/>
            <a:ext cx="242189" cy="141164"/>
          </a:xfrm>
          <a:prstGeom prst="rect">
            <a:avLst/>
          </a:prstGeom>
          <a:solidFill>
            <a:schemeClr val="bg1"/>
          </a:solidFill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A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2592160" y="548680"/>
            <a:ext cx="3420000" cy="3420000"/>
          </a:xfrm>
          <a:prstGeom prst="ellipse">
            <a:avLst/>
          </a:prstGeom>
          <a:noFill/>
          <a:ln w="9525" cap="flat" cmpd="sng" algn="ctr">
            <a:solidFill>
              <a:srgbClr val="0432FF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228184" y="2924944"/>
            <a:ext cx="690994" cy="250081"/>
          </a:xfrm>
          <a:prstGeom prst="rect">
            <a:avLst/>
          </a:prstGeom>
          <a:noFill/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b="1" dirty="0" smtClean="0">
                <a:solidFill>
                  <a:sysClr val="windowText" lastClr="000000"/>
                </a:solidFill>
                <a:latin typeface="Arial" charset="0"/>
                <a:ea typeface="Arial" charset="0"/>
                <a:cs typeface="Arial" charset="0"/>
              </a:rPr>
              <a:t>Data range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259" y="622461"/>
            <a:ext cx="8547894" cy="1152000"/>
          </a:xfrm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Scenario 2: WUR coverage monitoring before sleep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576910"/>
            <a:ext cx="7990656" cy="2895140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sz="2000" dirty="0"/>
              <a:t>In scenarios where </a:t>
            </a:r>
            <a:r>
              <a:rPr lang="en-US" sz="2000" dirty="0" smtClean="0"/>
              <a:t>a certain STA has different connectivity range between WUR and 802.11 with the associated AP</a:t>
            </a:r>
          </a:p>
          <a:p>
            <a:pPr>
              <a:buFont typeface="Arial" charset="0"/>
              <a:buChar char="•"/>
            </a:pPr>
            <a:r>
              <a:rPr lang="en-US" sz="2000" dirty="0"/>
              <a:t>Without WUR reference signal</a:t>
            </a:r>
            <a:r>
              <a:rPr lang="en-US" altLang="ko-KR" sz="2000" dirty="0"/>
              <a:t>:</a:t>
            </a:r>
            <a:r>
              <a:rPr lang="ko-KR" altLang="en-US" sz="2000" dirty="0"/>
              <a:t> </a:t>
            </a:r>
            <a:endParaRPr lang="en-US" altLang="ko-KR" sz="2000" dirty="0"/>
          </a:p>
          <a:p>
            <a:pPr lvl="1">
              <a:buFont typeface="Arial" charset="0"/>
              <a:buChar char="•"/>
            </a:pPr>
            <a:r>
              <a:rPr lang="en-US" altLang="ko-KR" sz="1600" dirty="0" smtClean="0"/>
              <a:t>STA A can falsely enter WUR-based power save mode in locations where it can not receive wake-up packets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sz="2000" dirty="0" smtClean="0"/>
              <a:t>With WUR reference signal:</a:t>
            </a:r>
            <a:endParaRPr lang="en-US" sz="2000" dirty="0"/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STA A</a:t>
            </a:r>
            <a:r>
              <a:rPr lang="en-US" sz="1600" dirty="0"/>
              <a:t> </a:t>
            </a:r>
            <a:r>
              <a:rPr lang="en-US" sz="1600" dirty="0" smtClean="0"/>
              <a:t>monitors the reference signal, and decides to enter WUR-based power save </a:t>
            </a:r>
            <a:r>
              <a:rPr lang="en-US" sz="1600" dirty="0"/>
              <a:t>mode </a:t>
            </a:r>
            <a:r>
              <a:rPr lang="en-US" sz="1600" dirty="0" smtClean="0"/>
              <a:t>only when the </a:t>
            </a:r>
            <a:r>
              <a:rPr lang="en-US" sz="1600" dirty="0" smtClean="0"/>
              <a:t>signals are </a:t>
            </a:r>
            <a:r>
              <a:rPr lang="en-US" sz="1600" dirty="0" smtClean="0"/>
              <a:t>stably received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2488554" y="30213"/>
            <a:ext cx="3187856" cy="574127"/>
          </a:xfrm>
          <a:prstGeom prst="rect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54784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Sep 2016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3995936" y="2060848"/>
            <a:ext cx="446036" cy="489064"/>
            <a:chOff x="2407112" y="1879697"/>
            <a:chExt cx="446036" cy="489064"/>
          </a:xfrm>
        </p:grpSpPr>
        <p:cxnSp>
          <p:nvCxnSpPr>
            <p:cNvPr id="8" name="Straight Connector 7"/>
            <p:cNvCxnSpPr/>
            <p:nvPr/>
          </p:nvCxnSpPr>
          <p:spPr bwMode="auto">
            <a:xfrm>
              <a:off x="2581787" y="1879697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>
              <a:off x="2778412" y="1990308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07112" y="1990308"/>
              <a:ext cx="446036" cy="378453"/>
            </a:xfrm>
            <a:prstGeom prst="rect">
              <a:avLst/>
            </a:prstGeom>
          </p:spPr>
        </p:pic>
      </p:grp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/>
          <a:srcRect l="27012" t="13908" r="48933" b="21201"/>
          <a:stretch/>
        </p:blipFill>
        <p:spPr>
          <a:xfrm>
            <a:off x="4425722" y="2073453"/>
            <a:ext cx="302388" cy="528589"/>
          </a:xfrm>
          <a:prstGeom prst="rect">
            <a:avLst/>
          </a:prstGeom>
        </p:spPr>
      </p:pic>
      <p:pic>
        <p:nvPicPr>
          <p:cNvPr id="17" name="Picture 16" descr="Aava_Smartphone_alpha.pn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16216" y="2631312"/>
            <a:ext cx="270369" cy="437648"/>
          </a:xfrm>
          <a:prstGeom prst="rect">
            <a:avLst/>
          </a:prstGeom>
          <a:effectLst/>
        </p:spPr>
      </p:pic>
      <p:sp>
        <p:nvSpPr>
          <p:cNvPr id="19" name="Rectangle 18"/>
          <p:cNvSpPr/>
          <p:nvPr/>
        </p:nvSpPr>
        <p:spPr>
          <a:xfrm>
            <a:off x="5177150" y="2780928"/>
            <a:ext cx="690994" cy="250081"/>
          </a:xfrm>
          <a:prstGeom prst="rect">
            <a:avLst/>
          </a:prstGeom>
          <a:noFill/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b="1" dirty="0" smtClean="0"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 WUR range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562059" y="2492896"/>
            <a:ext cx="242189" cy="141164"/>
          </a:xfrm>
          <a:prstGeom prst="rect">
            <a:avLst/>
          </a:prstGeom>
          <a:noFill/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B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2592160" y="548680"/>
            <a:ext cx="3420000" cy="3420000"/>
          </a:xfrm>
          <a:prstGeom prst="ellipse">
            <a:avLst/>
          </a:prstGeom>
          <a:noFill/>
          <a:ln w="9525" cap="flat" cmpd="sng" algn="ctr">
            <a:solidFill>
              <a:srgbClr val="0432FF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2488554" y="30213"/>
            <a:ext cx="3187856" cy="574127"/>
          </a:xfrm>
          <a:prstGeom prst="rect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endParaRPr lang="en-US" kern="0" dirty="0"/>
          </a:p>
        </p:txBody>
      </p:sp>
      <p:pic>
        <p:nvPicPr>
          <p:cNvPr id="21" name="Picture 20" descr="Aava_Smartphone_alpha.pn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96136" y="2199264"/>
            <a:ext cx="270369" cy="437648"/>
          </a:xfrm>
          <a:prstGeom prst="rect">
            <a:avLst/>
          </a:prstGeom>
          <a:effectLst/>
        </p:spPr>
      </p:pic>
      <p:sp>
        <p:nvSpPr>
          <p:cNvPr id="24" name="Rectangle 23"/>
          <p:cNvSpPr/>
          <p:nvPr/>
        </p:nvSpPr>
        <p:spPr>
          <a:xfrm>
            <a:off x="5841979" y="2060848"/>
            <a:ext cx="242189" cy="141164"/>
          </a:xfrm>
          <a:prstGeom prst="rect">
            <a:avLst/>
          </a:prstGeom>
          <a:noFill/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685800" y="3458893"/>
            <a:ext cx="7990656" cy="3016520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sz="1800" dirty="0"/>
              <a:t>In scenarios where STAs </a:t>
            </a:r>
            <a:r>
              <a:rPr lang="en-US" sz="1800" dirty="0" smtClean="0"/>
              <a:t>have </a:t>
            </a:r>
            <a:r>
              <a:rPr lang="en-US" sz="1800" dirty="0"/>
              <a:t>mobility during sleep</a:t>
            </a:r>
          </a:p>
          <a:p>
            <a:pPr>
              <a:buFont typeface="Arial" charset="0"/>
              <a:buChar char="•"/>
            </a:pPr>
            <a:r>
              <a:rPr lang="en-US" sz="1800" dirty="0"/>
              <a:t>Without WUR reference signal: </a:t>
            </a:r>
          </a:p>
          <a:p>
            <a:pPr lvl="1">
              <a:buFont typeface="Arial" charset="0"/>
              <a:buChar char="•"/>
            </a:pPr>
            <a:r>
              <a:rPr lang="en-US" sz="1600" dirty="0"/>
              <a:t>STAs cannot measure the </a:t>
            </a:r>
            <a:r>
              <a:rPr lang="en-US" sz="1600" dirty="0" smtClean="0"/>
              <a:t>distances </a:t>
            </a:r>
            <a:r>
              <a:rPr lang="en-US" sz="1600" dirty="0"/>
              <a:t>to its AP, thus do not handle the </a:t>
            </a:r>
            <a:r>
              <a:rPr lang="en-US" sz="1600" dirty="0" smtClean="0"/>
              <a:t>coverage lost [3]</a:t>
            </a:r>
            <a:endParaRPr lang="en-US" sz="1600" dirty="0"/>
          </a:p>
          <a:p>
            <a:pPr>
              <a:buFont typeface="Arial" charset="0"/>
              <a:buChar char="•"/>
            </a:pPr>
            <a:r>
              <a:rPr lang="en-US" sz="1800" dirty="0"/>
              <a:t>With WUR reference signal:</a:t>
            </a:r>
          </a:p>
          <a:p>
            <a:pPr lvl="1">
              <a:buFont typeface="Arial" charset="0"/>
              <a:buChar char="•"/>
            </a:pPr>
            <a:r>
              <a:rPr lang="en-US" sz="1600" dirty="0"/>
              <a:t>STA A receives AP’s reference signal with very low RSSI, may notify to its </a:t>
            </a:r>
            <a:r>
              <a:rPr lang="en-US" sz="1600" dirty="0" smtClean="0"/>
              <a:t>802.11 transceiver</a:t>
            </a:r>
            <a:endParaRPr lang="en-US" sz="1600" dirty="0"/>
          </a:p>
          <a:p>
            <a:pPr lvl="1">
              <a:buFont typeface="Arial" charset="0"/>
              <a:buChar char="•"/>
            </a:pPr>
            <a:r>
              <a:rPr lang="en-US" sz="1600" dirty="0"/>
              <a:t>STA B does not receive the reference signal for a certain time, should notify to its </a:t>
            </a:r>
            <a:r>
              <a:rPr lang="en-US" sz="1600" dirty="0" smtClean="0"/>
              <a:t>802.11 transceiver</a:t>
            </a:r>
            <a:endParaRPr lang="en-US" sz="1600" dirty="0"/>
          </a:p>
          <a:p>
            <a:pPr>
              <a:buFont typeface="Arial" charset="0"/>
              <a:buChar char="•"/>
            </a:pPr>
            <a:endParaRPr lang="en-US" sz="1800" dirty="0"/>
          </a:p>
        </p:txBody>
      </p:sp>
      <p:sp>
        <p:nvSpPr>
          <p:cNvPr id="26" name="Title 1"/>
          <p:cNvSpPr>
            <a:spLocks noGrp="1"/>
          </p:cNvSpPr>
          <p:nvPr>
            <p:ph type="title"/>
          </p:nvPr>
        </p:nvSpPr>
        <p:spPr>
          <a:xfrm>
            <a:off x="297259" y="622461"/>
            <a:ext cx="8547894" cy="1152000"/>
          </a:xfrm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Scenario 3: WUR coverage monitoring during sleep</a:t>
            </a:r>
            <a:endParaRPr lang="en-US" dirty="0"/>
          </a:p>
        </p:txBody>
      </p:sp>
      <p:sp>
        <p:nvSpPr>
          <p:cNvPr id="27" name="Striped Right Arrow 26"/>
          <p:cNvSpPr/>
          <p:nvPr/>
        </p:nvSpPr>
        <p:spPr bwMode="auto">
          <a:xfrm>
            <a:off x="6038382" y="2708920"/>
            <a:ext cx="477834" cy="263385"/>
          </a:xfrm>
          <a:prstGeom prst="stripedRightArrow">
            <a:avLst>
              <a:gd name="adj1" fmla="val 48046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931320" y="2901064"/>
            <a:ext cx="519154" cy="206678"/>
          </a:xfrm>
          <a:prstGeom prst="rect">
            <a:avLst/>
          </a:prstGeom>
          <a:noFill/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mobility</a:t>
            </a:r>
          </a:p>
        </p:txBody>
      </p:sp>
    </p:spTree>
    <p:extLst>
      <p:ext uri="{BB962C8B-B14F-4D97-AF65-F5344CB8AC3E}">
        <p14:creationId xmlns:p14="http://schemas.microsoft.com/office/powerpoint/2010/main" val="199542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 bwMode="auto">
          <a:xfrm>
            <a:off x="2916176" y="639185"/>
            <a:ext cx="3240000" cy="3240000"/>
          </a:xfrm>
          <a:prstGeom prst="ellipse">
            <a:avLst/>
          </a:prstGeom>
          <a:noFill/>
          <a:ln w="9525" cap="flat" cmpd="sng" algn="ctr">
            <a:solidFill>
              <a:srgbClr val="0432FF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Sep 2016</a:t>
            </a:r>
            <a:endParaRPr lang="en-GB" dirty="0"/>
          </a:p>
        </p:txBody>
      </p:sp>
      <p:pic>
        <p:nvPicPr>
          <p:cNvPr id="18" name="Picture 17" descr="Aava_Smartphone_alpha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33479" y="2415288"/>
            <a:ext cx="270369" cy="437648"/>
          </a:xfrm>
          <a:prstGeom prst="rect">
            <a:avLst/>
          </a:prstGeom>
          <a:effectLst/>
        </p:spPr>
      </p:pic>
      <p:sp>
        <p:nvSpPr>
          <p:cNvPr id="19" name="Rectangle 18"/>
          <p:cNvSpPr/>
          <p:nvPr/>
        </p:nvSpPr>
        <p:spPr>
          <a:xfrm>
            <a:off x="3131840" y="2948801"/>
            <a:ext cx="690994" cy="206678"/>
          </a:xfrm>
          <a:prstGeom prst="rect">
            <a:avLst/>
          </a:prstGeom>
          <a:noFill/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b="1" dirty="0" smtClean="0"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WUR range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359047"/>
            <a:ext cx="7990656" cy="3113003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In scenarios where STAs want to discover nearby 802.11 network without turning on their 802.11 transceiver</a:t>
            </a:r>
          </a:p>
          <a:p>
            <a:pPr>
              <a:buFont typeface="Arial" charset="0"/>
              <a:buChar char="•"/>
            </a:pPr>
            <a:r>
              <a:rPr lang="en-US" sz="2000" dirty="0"/>
              <a:t>Without WUR reference signal: </a:t>
            </a:r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STAs do </a:t>
            </a:r>
            <a:r>
              <a:rPr lang="en-US" sz="1600" dirty="0"/>
              <a:t>not know the availability of network until </a:t>
            </a:r>
            <a:r>
              <a:rPr lang="en-US" sz="1600" dirty="0" smtClean="0"/>
              <a:t>they turn on 802.11 transceiver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sz="2000" dirty="0" smtClean="0"/>
              <a:t>With WUR reference signal:</a:t>
            </a:r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STAs receive the reference signal from </a:t>
            </a:r>
            <a:r>
              <a:rPr lang="en-US" sz="1600" dirty="0"/>
              <a:t>nearby </a:t>
            </a:r>
            <a:r>
              <a:rPr lang="en-US" sz="1600" dirty="0" smtClean="0"/>
              <a:t>AP, thus may wake-up 802.11 </a:t>
            </a:r>
            <a:r>
              <a:rPr lang="en-US" sz="1600" dirty="0" smtClean="0"/>
              <a:t>transceiver to </a:t>
            </a:r>
            <a:r>
              <a:rPr lang="en-US" sz="1600" dirty="0"/>
              <a:t>notify network availability</a:t>
            </a:r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To minimize unnecessary wake-up </a:t>
            </a:r>
            <a:r>
              <a:rPr lang="en-US" sz="1600" dirty="0" smtClean="0"/>
              <a:t>of </a:t>
            </a:r>
            <a:r>
              <a:rPr lang="en-US" sz="1600" dirty="0" smtClean="0"/>
              <a:t>802.11 TR, WUR may limit the wake-up with pre-defined conditions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2495036" y="39845"/>
            <a:ext cx="3187856" cy="574127"/>
          </a:xfrm>
          <a:prstGeom prst="rect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endParaRPr lang="en-US" kern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9185"/>
            <a:ext cx="7770813" cy="1131124"/>
          </a:xfrm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Scenario 4: Network discovery during sleep</a:t>
            </a:r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4393387" y="2103598"/>
            <a:ext cx="446036" cy="489064"/>
            <a:chOff x="2407112" y="1879697"/>
            <a:chExt cx="446036" cy="489064"/>
          </a:xfrm>
        </p:grpSpPr>
        <p:cxnSp>
          <p:nvCxnSpPr>
            <p:cNvPr id="21" name="Straight Connector 20"/>
            <p:cNvCxnSpPr/>
            <p:nvPr/>
          </p:nvCxnSpPr>
          <p:spPr bwMode="auto">
            <a:xfrm>
              <a:off x="2581787" y="1879697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>
              <a:off x="2778412" y="1990308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407112" y="1990308"/>
              <a:ext cx="446036" cy="378453"/>
            </a:xfrm>
            <a:prstGeom prst="rect">
              <a:avLst/>
            </a:prstGeom>
          </p:spPr>
        </p:pic>
      </p:grp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5"/>
          <a:srcRect l="27012" t="13908" r="48933" b="21201"/>
          <a:stretch/>
        </p:blipFill>
        <p:spPr>
          <a:xfrm rot="10800000">
            <a:off x="4067944" y="2150993"/>
            <a:ext cx="302388" cy="528589"/>
          </a:xfrm>
          <a:prstGeom prst="rect">
            <a:avLst/>
          </a:prstGeom>
        </p:spPr>
      </p:pic>
      <p:sp>
        <p:nvSpPr>
          <p:cNvPr id="27" name="Title 1"/>
          <p:cNvSpPr txBox="1">
            <a:spLocks/>
          </p:cNvSpPr>
          <p:nvPr/>
        </p:nvSpPr>
        <p:spPr bwMode="auto">
          <a:xfrm>
            <a:off x="5729358" y="9331"/>
            <a:ext cx="3187856" cy="354440"/>
          </a:xfrm>
          <a:prstGeom prst="rect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endParaRPr lang="en-US" kern="0" dirty="0"/>
          </a:p>
        </p:txBody>
      </p:sp>
      <p:sp>
        <p:nvSpPr>
          <p:cNvPr id="15" name="Striped Right Arrow 14"/>
          <p:cNvSpPr/>
          <p:nvPr/>
        </p:nvSpPr>
        <p:spPr bwMode="auto">
          <a:xfrm>
            <a:off x="2416573" y="2525231"/>
            <a:ext cx="477834" cy="263385"/>
          </a:xfrm>
          <a:prstGeom prst="stripedRightArrow">
            <a:avLst>
              <a:gd name="adj1" fmla="val 48046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01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62664" cy="4494213"/>
          </a:xfrm>
        </p:spPr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WUR should enable STAs to remain low-power state without sacrificing instant reachability</a:t>
            </a:r>
            <a:endParaRPr lang="en-US" dirty="0"/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WUR AP may periodically broadcast </a:t>
            </a:r>
            <a:r>
              <a:rPr lang="en-US" dirty="0" smtClean="0"/>
              <a:t>reference signal 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WUR STAs can periodically monitor connectivity </a:t>
            </a:r>
            <a:r>
              <a:rPr lang="en-US" dirty="0" smtClean="0"/>
              <a:t>status between AP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The </a:t>
            </a:r>
            <a:r>
              <a:rPr lang="en-US" dirty="0" smtClean="0"/>
              <a:t>length of the signal would be shorter </a:t>
            </a:r>
            <a:r>
              <a:rPr lang="en-US" dirty="0" smtClean="0"/>
              <a:t>than </a:t>
            </a:r>
            <a:r>
              <a:rPr lang="en-US" dirty="0" smtClean="0"/>
              <a:t>normal </a:t>
            </a:r>
            <a:r>
              <a:rPr lang="en-US" dirty="0" smtClean="0"/>
              <a:t>wake-up packets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Small increase in the signal decoding overhead and channel occupancies with tradeoff of other benefits </a:t>
            </a:r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Benefits for WUR STAs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STAs can adjust their RX sensitivity to reduce idle power consumptions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STAs can monitor WUR coverage before/during sleep state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STAs can discover nearby BSSs with minimal power consumptions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Sep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15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dirty="0" smtClean="0"/>
              <a:t>Sep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752528"/>
          </a:xfrm>
          <a:solidFill>
            <a:schemeClr val="bg1"/>
          </a:solidFill>
          <a:ln/>
        </p:spPr>
        <p:txBody>
          <a:bodyPr>
            <a:normAutofit/>
          </a:bodyPr>
          <a:lstStyle/>
          <a:p>
            <a:pPr marL="0" lvl="1" indent="0">
              <a:spcBef>
                <a:spcPts val="600"/>
              </a:spcBef>
            </a:pPr>
            <a:r>
              <a:rPr lang="en-US" altLang="ko-KR" sz="1800" dirty="0" smtClean="0"/>
              <a:t>[1] 11-16/0605r3, Proposal for LP-WUR Study Group</a:t>
            </a:r>
          </a:p>
          <a:p>
            <a:pPr marL="0" lvl="1" indent="0">
              <a:spcBef>
                <a:spcPts val="600"/>
              </a:spcBef>
            </a:pPr>
            <a:r>
              <a:rPr lang="en-US" altLang="ko-KR" sz="1800" dirty="0" smtClean="0"/>
              <a:t>[2] </a:t>
            </a:r>
            <a:r>
              <a:rPr lang="en-US" sz="1800" dirty="0"/>
              <a:t>N. Seyed Mazloum and O. Edfors, “Performance Analysis and Energy Optimization of Wake-Up Receiver Schemes for Wireless Low-Power Applications”, IEEE Trans. on Wireless Communications, Vol. 13, No. 12, pp. 7050-7061, 2014.</a:t>
            </a:r>
          </a:p>
          <a:p>
            <a:pPr marL="0" lvl="1" indent="0">
              <a:spcBef>
                <a:spcPts val="600"/>
              </a:spcBef>
            </a:pPr>
            <a:r>
              <a:rPr lang="en-US" altLang="ko-KR" sz="1800" dirty="0" smtClean="0"/>
              <a:t>[3] 11-16/0931r0, Demand on Roaming for WUR, ZTE</a:t>
            </a:r>
          </a:p>
          <a:p>
            <a:pPr marL="0" lvl="1" indent="0">
              <a:spcBef>
                <a:spcPts val="600"/>
              </a:spcBef>
            </a:pPr>
            <a:endParaRPr lang="en-US" altLang="ko-KR" sz="1800" dirty="0" smtClean="0"/>
          </a:p>
          <a:p>
            <a:pPr marL="0" lvl="1" indent="0">
              <a:spcBef>
                <a:spcPts val="600"/>
              </a:spcBef>
            </a:pPr>
            <a:endParaRPr lang="en-US" sz="1800" b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2090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59169</TotalTime>
  <Words>879</Words>
  <Application>Microsoft Macintosh PowerPoint</Application>
  <PresentationFormat>On-screen Show (4:3)</PresentationFormat>
  <Paragraphs>163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 Unicode MS</vt:lpstr>
      <vt:lpstr>Calibri</vt:lpstr>
      <vt:lpstr>MS Gothic</vt:lpstr>
      <vt:lpstr>Arial</vt:lpstr>
      <vt:lpstr>Times New Roman</vt:lpstr>
      <vt:lpstr>Office Theme</vt:lpstr>
      <vt:lpstr>Document</vt:lpstr>
      <vt:lpstr>WUR-based Broadcast Reference Signal</vt:lpstr>
      <vt:lpstr>Introduction</vt:lpstr>
      <vt:lpstr>WUR-based Broadcast Reference Signal</vt:lpstr>
      <vt:lpstr>Scenario 1: WUR RX sensitivity control</vt:lpstr>
      <vt:lpstr>Scenario 2: WUR coverage monitoring before sleep</vt:lpstr>
      <vt:lpstr>Scenario 3: WUR coverage monitoring during sleep</vt:lpstr>
      <vt:lpstr>Scenario 4: Network discovery during sleep</vt:lpstr>
      <vt:lpstr>Conclusions</vt:lpstr>
      <vt:lpstr>References</vt:lpstr>
    </vt:vector>
  </TitlesOfParts>
  <Company>WILUS Institute</Company>
  <LinksUpToDate>false</LinksUpToDate>
  <SharedDoc>false</SharedDoc>
  <HyperlinkBase/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Experiments on CCA levels</dc:title>
  <dc:creator>John Son</dc:creator>
  <cp:lastModifiedBy>John</cp:lastModifiedBy>
  <cp:revision>4022</cp:revision>
  <cp:lastPrinted>2016-07-22T00:02:48Z</cp:lastPrinted>
  <dcterms:created xsi:type="dcterms:W3CDTF">2014-04-14T10:59:07Z</dcterms:created>
  <dcterms:modified xsi:type="dcterms:W3CDTF">2016-09-12T10:32:01Z</dcterms:modified>
</cp:coreProperties>
</file>