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vsdx" ContentType="application/vnd.ms-visio.drawing"/>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commentAuthors.xml" ContentType="application/vnd.openxmlformats-officedocument.presentationml.commentAuthors+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6"/>
  </p:notesMasterIdLst>
  <p:sldIdLst>
    <p:sldId id="365" r:id="rId2"/>
    <p:sldId id="460" r:id="rId3"/>
    <p:sldId id="495" r:id="rId4"/>
    <p:sldId id="489" r:id="rId5"/>
    <p:sldId id="499" r:id="rId6"/>
    <p:sldId id="491" r:id="rId7"/>
    <p:sldId id="493" r:id="rId8"/>
    <p:sldId id="476" r:id="rId9"/>
    <p:sldId id="494" r:id="rId10"/>
    <p:sldId id="470" r:id="rId11"/>
    <p:sldId id="498" r:id="rId12"/>
    <p:sldId id="473" r:id="rId13"/>
    <p:sldId id="481" r:id="rId14"/>
    <p:sldId id="496"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Huang Lei" initials="Pana" lastIdx="9"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0000"/>
    <a:srgbClr val="0033CC"/>
    <a:srgbClr val="95B3D7"/>
    <a:srgbClr val="C6D9F1"/>
    <a:srgbClr val="00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787" autoAdjust="0"/>
    <p:restoredTop sz="95812" autoAdjust="0"/>
  </p:normalViewPr>
  <p:slideViewPr>
    <p:cSldViewPr snapToGrid="0">
      <p:cViewPr varScale="1">
        <p:scale>
          <a:sx n="70" d="100"/>
          <a:sy n="70" d="100"/>
        </p:scale>
        <p:origin x="-1152" y="-10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9.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32F3697-C63C-4079-9216-3E9C8E91E64C}" type="datetimeFigureOut">
              <a:rPr lang="en-US" smtClean="0"/>
              <a:pPr/>
              <a:t>9/12/2016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DE6133C-14A3-42C3-A83E-9FAF4C33DE00}" type="slidenum">
              <a:rPr lang="en-US" smtClean="0"/>
              <a:pPr/>
              <a:t>‹#›</a:t>
            </a:fld>
            <a:endParaRPr lang="en-US"/>
          </a:p>
        </p:txBody>
      </p:sp>
    </p:spTree>
    <p:extLst>
      <p:ext uri="{BB962C8B-B14F-4D97-AF65-F5344CB8AC3E}">
        <p14:creationId xmlns:p14="http://schemas.microsoft.com/office/powerpoint/2010/main" xmlns="" val="2486099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zh-CN" altLang="en-US" smtClean="0"/>
              <a:t>单击此处编辑母版标题样式</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en-US"/>
          </a:p>
        </p:txBody>
      </p:sp>
      <p:sp>
        <p:nvSpPr>
          <p:cNvPr id="4" name="Rectangle 4"/>
          <p:cNvSpPr>
            <a:spLocks noGrp="1" noChangeArrowheads="1"/>
          </p:cNvSpPr>
          <p:nvPr>
            <p:ph type="dt" sz="half" idx="10"/>
          </p:nvPr>
        </p:nvSpPr>
        <p:spPr/>
        <p:txBody>
          <a:bodyPr/>
          <a:lstStyle>
            <a:lvl1pPr>
              <a:defRPr/>
            </a:lvl1pPr>
          </a:lstStyle>
          <a:p>
            <a:r>
              <a:rPr lang="en-US" altLang="zh-CN" smtClean="0"/>
              <a:t>September 2016</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Huawei Technologies</a:t>
            </a:r>
            <a:endParaRPr lang="en-US"/>
          </a:p>
        </p:txBody>
      </p:sp>
      <p:sp>
        <p:nvSpPr>
          <p:cNvPr id="6" name="Rectangle 6"/>
          <p:cNvSpPr>
            <a:spLocks noGrp="1" noChangeArrowheads="1"/>
          </p:cNvSpPr>
          <p:nvPr>
            <p:ph type="sldNum" sz="quarter" idx="12"/>
          </p:nvPr>
        </p:nvSpPr>
        <p:spPr/>
        <p:txBody>
          <a:bodyPr/>
          <a:lstStyle>
            <a:lvl1pPr>
              <a:defRPr/>
            </a:lvl1pPr>
          </a:lstStyle>
          <a:p>
            <a:fld id="{4FAB45E9-EDE5-4709-A3AD-78EB74DC85D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Rectangle 4"/>
          <p:cNvSpPr>
            <a:spLocks noGrp="1" noChangeArrowheads="1"/>
          </p:cNvSpPr>
          <p:nvPr>
            <p:ph type="dt" sz="half" idx="10"/>
          </p:nvPr>
        </p:nvSpPr>
        <p:spPr/>
        <p:txBody>
          <a:bodyPr/>
          <a:lstStyle>
            <a:lvl1pPr>
              <a:defRPr/>
            </a:lvl1pPr>
          </a:lstStyle>
          <a:p>
            <a:r>
              <a:rPr lang="en-US" altLang="zh-CN" smtClean="0"/>
              <a:t>September 2016</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Huawei Technologies</a:t>
            </a:r>
            <a:endParaRPr lang="en-US"/>
          </a:p>
        </p:txBody>
      </p:sp>
      <p:sp>
        <p:nvSpPr>
          <p:cNvPr id="6" name="Rectangle 6"/>
          <p:cNvSpPr>
            <a:spLocks noGrp="1" noChangeArrowheads="1"/>
          </p:cNvSpPr>
          <p:nvPr>
            <p:ph type="sldNum" sz="quarter" idx="12"/>
          </p:nvPr>
        </p:nvSpPr>
        <p:spPr/>
        <p:txBody>
          <a:bodyPr/>
          <a:lstStyle>
            <a:lvl1pPr>
              <a:defRPr/>
            </a:lvl1pPr>
          </a:lstStyle>
          <a:p>
            <a:fld id="{4FAB45E9-EDE5-4709-A3AD-78EB74DC85D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Rectangle 4"/>
          <p:cNvSpPr>
            <a:spLocks noGrp="1" noChangeArrowheads="1"/>
          </p:cNvSpPr>
          <p:nvPr>
            <p:ph type="dt" sz="half" idx="10"/>
          </p:nvPr>
        </p:nvSpPr>
        <p:spPr/>
        <p:txBody>
          <a:bodyPr/>
          <a:lstStyle>
            <a:lvl1pPr>
              <a:defRPr/>
            </a:lvl1pPr>
          </a:lstStyle>
          <a:p>
            <a:r>
              <a:rPr lang="en-US" altLang="zh-CN" smtClean="0"/>
              <a:t>September 2016</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Huawei Technologies</a:t>
            </a:r>
            <a:endParaRPr lang="en-US"/>
          </a:p>
        </p:txBody>
      </p:sp>
      <p:sp>
        <p:nvSpPr>
          <p:cNvPr id="6" name="Rectangle 6"/>
          <p:cNvSpPr>
            <a:spLocks noGrp="1" noChangeArrowheads="1"/>
          </p:cNvSpPr>
          <p:nvPr>
            <p:ph type="sldNum" sz="quarter" idx="12"/>
          </p:nvPr>
        </p:nvSpPr>
        <p:spPr/>
        <p:txBody>
          <a:bodyPr/>
          <a:lstStyle>
            <a:lvl1pPr>
              <a:defRPr/>
            </a:lvl1pPr>
          </a:lstStyle>
          <a:p>
            <a:fld id="{4FAB45E9-EDE5-4709-A3AD-78EB74DC85D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Rectangle 4"/>
          <p:cNvSpPr>
            <a:spLocks noGrp="1" noChangeArrowheads="1"/>
          </p:cNvSpPr>
          <p:nvPr>
            <p:ph type="dt" sz="half" idx="10"/>
          </p:nvPr>
        </p:nvSpPr>
        <p:spPr/>
        <p:txBody>
          <a:bodyPr/>
          <a:lstStyle>
            <a:lvl1pPr>
              <a:defRPr/>
            </a:lvl1pPr>
          </a:lstStyle>
          <a:p>
            <a:r>
              <a:rPr lang="en-US" altLang="zh-CN" smtClean="0"/>
              <a:t>September 2016</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Huawei Technologies</a:t>
            </a:r>
            <a:endParaRPr lang="en-US"/>
          </a:p>
        </p:txBody>
      </p:sp>
      <p:sp>
        <p:nvSpPr>
          <p:cNvPr id="6" name="Rectangle 6"/>
          <p:cNvSpPr>
            <a:spLocks noGrp="1" noChangeArrowheads="1"/>
          </p:cNvSpPr>
          <p:nvPr>
            <p:ph type="sldNum" sz="quarter" idx="12"/>
          </p:nvPr>
        </p:nvSpPr>
        <p:spPr/>
        <p:txBody>
          <a:bodyPr/>
          <a:lstStyle>
            <a:lvl1pPr>
              <a:defRPr/>
            </a:lvl1pPr>
          </a:lstStyle>
          <a:p>
            <a:fld id="{4FAB45E9-EDE5-4709-A3AD-78EB74DC85D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Rectangle 4"/>
          <p:cNvSpPr>
            <a:spLocks noGrp="1" noChangeArrowheads="1"/>
          </p:cNvSpPr>
          <p:nvPr>
            <p:ph type="dt" sz="half" idx="10"/>
          </p:nvPr>
        </p:nvSpPr>
        <p:spPr/>
        <p:txBody>
          <a:bodyPr/>
          <a:lstStyle>
            <a:lvl1pPr>
              <a:defRPr/>
            </a:lvl1pPr>
          </a:lstStyle>
          <a:p>
            <a:r>
              <a:rPr lang="en-US" altLang="zh-CN" smtClean="0"/>
              <a:t>September 2016</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Huawei Technologies</a:t>
            </a:r>
            <a:endParaRPr lang="en-US"/>
          </a:p>
        </p:txBody>
      </p:sp>
      <p:sp>
        <p:nvSpPr>
          <p:cNvPr id="6" name="Rectangle 6"/>
          <p:cNvSpPr>
            <a:spLocks noGrp="1" noChangeArrowheads="1"/>
          </p:cNvSpPr>
          <p:nvPr>
            <p:ph type="sldNum" sz="quarter" idx="12"/>
          </p:nvPr>
        </p:nvSpPr>
        <p:spPr/>
        <p:txBody>
          <a:bodyPr/>
          <a:lstStyle>
            <a:lvl1pPr>
              <a:defRPr/>
            </a:lvl1pPr>
          </a:lstStyle>
          <a:p>
            <a:fld id="{4FAB45E9-EDE5-4709-A3AD-78EB74DC85D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Rectangle 10"/>
          <p:cNvSpPr>
            <a:spLocks noGrp="1" noChangeArrowheads="1"/>
          </p:cNvSpPr>
          <p:nvPr>
            <p:ph type="dt" sz="half" idx="10"/>
          </p:nvPr>
        </p:nvSpPr>
        <p:spPr/>
        <p:txBody>
          <a:bodyPr/>
          <a:lstStyle>
            <a:lvl1pPr>
              <a:defRPr/>
            </a:lvl1pPr>
          </a:lstStyle>
          <a:p>
            <a:r>
              <a:rPr lang="en-US" altLang="zh-CN" smtClean="0"/>
              <a:t>September 2016</a:t>
            </a:r>
            <a:endParaRPr lang="en-US"/>
          </a:p>
        </p:txBody>
      </p:sp>
      <p:sp>
        <p:nvSpPr>
          <p:cNvPr id="6" name="Rectangle 11"/>
          <p:cNvSpPr>
            <a:spLocks noGrp="1" noChangeArrowheads="1"/>
          </p:cNvSpPr>
          <p:nvPr>
            <p:ph type="ftr" sz="quarter" idx="11"/>
          </p:nvPr>
        </p:nvSpPr>
        <p:spPr/>
        <p:txBody>
          <a:bodyPr/>
          <a:lstStyle>
            <a:lvl1pPr>
              <a:defRPr/>
            </a:lvl1pPr>
          </a:lstStyle>
          <a:p>
            <a:pPr>
              <a:defRPr/>
            </a:pPr>
            <a:r>
              <a:rPr lang="en-US" smtClean="0"/>
              <a:t>Huawei Technologies</a:t>
            </a:r>
            <a:endParaRPr lang="en-US"/>
          </a:p>
        </p:txBody>
      </p:sp>
      <p:sp>
        <p:nvSpPr>
          <p:cNvPr id="7" name="Rectangle 12"/>
          <p:cNvSpPr>
            <a:spLocks noGrp="1" noChangeArrowheads="1"/>
          </p:cNvSpPr>
          <p:nvPr>
            <p:ph type="sldNum" sz="quarter" idx="12"/>
          </p:nvPr>
        </p:nvSpPr>
        <p:spPr/>
        <p:txBody>
          <a:bodyPr/>
          <a:lstStyle>
            <a:lvl1pPr>
              <a:defRPr/>
            </a:lvl1pPr>
          </a:lstStyle>
          <a:p>
            <a:fld id="{4FAB45E9-EDE5-4709-A3AD-78EB74DC85D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Rectangle 4"/>
          <p:cNvSpPr>
            <a:spLocks noGrp="1" noChangeArrowheads="1"/>
          </p:cNvSpPr>
          <p:nvPr>
            <p:ph type="dt" sz="half" idx="10"/>
          </p:nvPr>
        </p:nvSpPr>
        <p:spPr/>
        <p:txBody>
          <a:bodyPr/>
          <a:lstStyle>
            <a:lvl1pPr>
              <a:defRPr/>
            </a:lvl1pPr>
          </a:lstStyle>
          <a:p>
            <a:r>
              <a:rPr lang="en-US" altLang="zh-CN" smtClean="0"/>
              <a:t>September 2016</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Huawei Technologies</a:t>
            </a:r>
            <a:endParaRPr lang="en-US"/>
          </a:p>
        </p:txBody>
      </p:sp>
      <p:sp>
        <p:nvSpPr>
          <p:cNvPr id="9" name="Rectangle 6"/>
          <p:cNvSpPr>
            <a:spLocks noGrp="1" noChangeArrowheads="1"/>
          </p:cNvSpPr>
          <p:nvPr>
            <p:ph type="sldNum" sz="quarter" idx="12"/>
          </p:nvPr>
        </p:nvSpPr>
        <p:spPr/>
        <p:txBody>
          <a:bodyPr/>
          <a:lstStyle>
            <a:lvl1pPr>
              <a:defRPr/>
            </a:lvl1pPr>
          </a:lstStyle>
          <a:p>
            <a:fld id="{4FAB45E9-EDE5-4709-A3AD-78EB74DC85D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Rectangle 4"/>
          <p:cNvSpPr>
            <a:spLocks noGrp="1" noChangeArrowheads="1"/>
          </p:cNvSpPr>
          <p:nvPr>
            <p:ph type="dt" sz="half" idx="10"/>
          </p:nvPr>
        </p:nvSpPr>
        <p:spPr/>
        <p:txBody>
          <a:bodyPr/>
          <a:lstStyle>
            <a:lvl1pPr>
              <a:defRPr/>
            </a:lvl1pPr>
          </a:lstStyle>
          <a:p>
            <a:r>
              <a:rPr lang="en-US" altLang="zh-CN" smtClean="0"/>
              <a:t>September 2016</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Huawei Technologies</a:t>
            </a:r>
            <a:endParaRPr lang="en-US"/>
          </a:p>
        </p:txBody>
      </p:sp>
      <p:sp>
        <p:nvSpPr>
          <p:cNvPr id="5" name="Rectangle 6"/>
          <p:cNvSpPr>
            <a:spLocks noGrp="1" noChangeArrowheads="1"/>
          </p:cNvSpPr>
          <p:nvPr>
            <p:ph type="sldNum" sz="quarter" idx="12"/>
          </p:nvPr>
        </p:nvSpPr>
        <p:spPr/>
        <p:txBody>
          <a:bodyPr/>
          <a:lstStyle>
            <a:lvl1pPr>
              <a:defRPr/>
            </a:lvl1pPr>
          </a:lstStyle>
          <a:p>
            <a:fld id="{4FAB45E9-EDE5-4709-A3AD-78EB74DC85D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r>
              <a:rPr lang="en-US" altLang="zh-CN" smtClean="0"/>
              <a:t>September 2016</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Huawei Technologies</a:t>
            </a:r>
            <a:endParaRPr lang="en-US"/>
          </a:p>
        </p:txBody>
      </p:sp>
      <p:sp>
        <p:nvSpPr>
          <p:cNvPr id="4" name="Rectangle 6"/>
          <p:cNvSpPr>
            <a:spLocks noGrp="1" noChangeArrowheads="1"/>
          </p:cNvSpPr>
          <p:nvPr>
            <p:ph type="sldNum" sz="quarter" idx="12"/>
          </p:nvPr>
        </p:nvSpPr>
        <p:spPr/>
        <p:txBody>
          <a:bodyPr/>
          <a:lstStyle>
            <a:lvl1pPr>
              <a:defRPr/>
            </a:lvl1pPr>
          </a:lstStyle>
          <a:p>
            <a:fld id="{4FAB45E9-EDE5-4709-A3AD-78EB74DC85D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10"/>
          <p:cNvSpPr>
            <a:spLocks noGrp="1" noChangeArrowheads="1"/>
          </p:cNvSpPr>
          <p:nvPr>
            <p:ph type="dt" sz="half" idx="10"/>
          </p:nvPr>
        </p:nvSpPr>
        <p:spPr/>
        <p:txBody>
          <a:bodyPr/>
          <a:lstStyle>
            <a:lvl1pPr>
              <a:defRPr/>
            </a:lvl1pPr>
          </a:lstStyle>
          <a:p>
            <a:r>
              <a:rPr lang="en-US" altLang="zh-CN" smtClean="0"/>
              <a:t>September 2016</a:t>
            </a:r>
            <a:endParaRPr lang="en-US"/>
          </a:p>
        </p:txBody>
      </p:sp>
      <p:sp>
        <p:nvSpPr>
          <p:cNvPr id="6" name="Rectangle 11"/>
          <p:cNvSpPr>
            <a:spLocks noGrp="1" noChangeArrowheads="1"/>
          </p:cNvSpPr>
          <p:nvPr>
            <p:ph type="ftr" sz="quarter" idx="11"/>
          </p:nvPr>
        </p:nvSpPr>
        <p:spPr/>
        <p:txBody>
          <a:bodyPr/>
          <a:lstStyle>
            <a:lvl1pPr>
              <a:defRPr/>
            </a:lvl1pPr>
          </a:lstStyle>
          <a:p>
            <a:pPr>
              <a:defRPr/>
            </a:pPr>
            <a:r>
              <a:rPr lang="en-US" smtClean="0"/>
              <a:t>Huawei Technologies</a:t>
            </a:r>
            <a:endParaRPr lang="en-US"/>
          </a:p>
        </p:txBody>
      </p:sp>
      <p:sp>
        <p:nvSpPr>
          <p:cNvPr id="7" name="Rectangle 12"/>
          <p:cNvSpPr>
            <a:spLocks noGrp="1" noChangeArrowheads="1"/>
          </p:cNvSpPr>
          <p:nvPr>
            <p:ph type="sldNum" sz="quarter" idx="12"/>
          </p:nvPr>
        </p:nvSpPr>
        <p:spPr/>
        <p:txBody>
          <a:bodyPr/>
          <a:lstStyle>
            <a:lvl1pPr>
              <a:defRPr/>
            </a:lvl1pPr>
          </a:lstStyle>
          <a:p>
            <a:fld id="{4FAB45E9-EDE5-4709-A3AD-78EB74DC85D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smtClean="0"/>
              <a:t>单击图标添加图片</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10"/>
          <p:cNvSpPr>
            <a:spLocks noGrp="1" noChangeArrowheads="1"/>
          </p:cNvSpPr>
          <p:nvPr>
            <p:ph type="dt" sz="half" idx="10"/>
          </p:nvPr>
        </p:nvSpPr>
        <p:spPr/>
        <p:txBody>
          <a:bodyPr/>
          <a:lstStyle>
            <a:lvl1pPr>
              <a:defRPr/>
            </a:lvl1pPr>
          </a:lstStyle>
          <a:p>
            <a:r>
              <a:rPr lang="en-US" altLang="zh-CN" smtClean="0"/>
              <a:t>September 2016</a:t>
            </a:r>
            <a:endParaRPr lang="en-US"/>
          </a:p>
        </p:txBody>
      </p:sp>
      <p:sp>
        <p:nvSpPr>
          <p:cNvPr id="6" name="Rectangle 11"/>
          <p:cNvSpPr>
            <a:spLocks noGrp="1" noChangeArrowheads="1"/>
          </p:cNvSpPr>
          <p:nvPr>
            <p:ph type="ftr" sz="quarter" idx="11"/>
          </p:nvPr>
        </p:nvSpPr>
        <p:spPr/>
        <p:txBody>
          <a:bodyPr/>
          <a:lstStyle>
            <a:lvl1pPr>
              <a:defRPr/>
            </a:lvl1pPr>
          </a:lstStyle>
          <a:p>
            <a:pPr>
              <a:defRPr/>
            </a:pPr>
            <a:r>
              <a:rPr lang="en-US" smtClean="0"/>
              <a:t>Huawei Technologies</a:t>
            </a:r>
            <a:endParaRPr lang="en-US"/>
          </a:p>
        </p:txBody>
      </p:sp>
      <p:sp>
        <p:nvSpPr>
          <p:cNvPr id="7" name="Rectangle 12"/>
          <p:cNvSpPr>
            <a:spLocks noGrp="1" noChangeArrowheads="1"/>
          </p:cNvSpPr>
          <p:nvPr>
            <p:ph type="sldNum" sz="quarter" idx="12"/>
          </p:nvPr>
        </p:nvSpPr>
        <p:spPr/>
        <p:txBody>
          <a:bodyPr/>
          <a:lstStyle>
            <a:lvl1pPr>
              <a:defRPr/>
            </a:lvl1pPr>
          </a:lstStyle>
          <a:p>
            <a:fld id="{4FAB45E9-EDE5-4709-A3AD-78EB74DC85D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zh-CN" altLang="en-US" smtClean="0"/>
              <a:t>单击此处编辑母版标题样式</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ltLang="en-US" smtClean="0"/>
          </a:p>
        </p:txBody>
      </p:sp>
      <p:sp>
        <p:nvSpPr>
          <p:cNvPr id="1028" name="Rectangle 4"/>
          <p:cNvSpPr>
            <a:spLocks noGrp="1" noChangeArrowheads="1"/>
          </p:cNvSpPr>
          <p:nvPr>
            <p:ph type="dt" sz="half" idx="2"/>
          </p:nvPr>
        </p:nvSpPr>
        <p:spPr bwMode="auto">
          <a:xfrm>
            <a:off x="696913" y="333375"/>
            <a:ext cx="1182687"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r>
              <a:rPr lang="en-US" altLang="zh-CN" smtClean="0"/>
              <a:t>September 2016</a:t>
            </a:r>
            <a:endParaRPr lang="en-US"/>
          </a:p>
        </p:txBody>
      </p:sp>
      <p:sp>
        <p:nvSpPr>
          <p:cNvPr id="1029" name="Rectangle 5"/>
          <p:cNvSpPr>
            <a:spLocks noGrp="1" noChangeArrowheads="1"/>
          </p:cNvSpPr>
          <p:nvPr>
            <p:ph type="ftr" sz="quarter" idx="3"/>
          </p:nvPr>
        </p:nvSpPr>
        <p:spPr bwMode="auto">
          <a:xfrm>
            <a:off x="5271247" y="6475413"/>
            <a:ext cx="3272679" cy="215444"/>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z="1400">
                <a:latin typeface="Times New Roman" pitchFamily="18" charset="0"/>
                <a:ea typeface="+mn-ea"/>
                <a:cs typeface="+mn-cs"/>
              </a:defRPr>
            </a:lvl1pPr>
          </a:lstStyle>
          <a:p>
            <a:pPr>
              <a:defRPr/>
            </a:pPr>
            <a:r>
              <a:rPr lang="en-US" smtClean="0"/>
              <a:t>Huawei Technologies</a:t>
            </a:r>
            <a:endParaRPr lang="en-US" dirty="0"/>
          </a:p>
        </p:txBody>
      </p:sp>
      <p:sp>
        <p:nvSpPr>
          <p:cNvPr id="1030" name="Rectangle 6"/>
          <p:cNvSpPr>
            <a:spLocks noGrp="1" noChangeArrowheads="1"/>
          </p:cNvSpPr>
          <p:nvPr>
            <p:ph type="sldNum" sz="quarter" idx="4"/>
          </p:nvPr>
        </p:nvSpPr>
        <p:spPr bwMode="auto">
          <a:xfrm>
            <a:off x="4489875" y="6475413"/>
            <a:ext cx="240450" cy="246221"/>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600"/>
            </a:lvl1pPr>
          </a:lstStyle>
          <a:p>
            <a:fld id="{4FAB45E9-EDE5-4709-A3AD-78EB74DC85DB}" type="slidenum">
              <a:rPr lang="en-US" smtClean="0"/>
              <a:pPr/>
              <a:t>‹#›</a:t>
            </a:fld>
            <a:endParaRPr lang="en-US" dirty="0"/>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802.11-16/1208r0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p:txStyles>
    <p:titleStyle>
      <a:lvl1pPr algn="ctr" rtl="0" eaLnBrk="1" fontAlgn="base" hangingPunct="1">
        <a:spcBef>
          <a:spcPct val="0"/>
        </a:spcBef>
        <a:spcAft>
          <a:spcPct val="0"/>
        </a:spcAft>
        <a:defRPr sz="3200" b="1">
          <a:solidFill>
            <a:schemeClr val="tx2"/>
          </a:solidFill>
          <a:latin typeface="+mj-lt"/>
          <a:ea typeface="MS PGothic" pitchFamily="34" charset="-128"/>
          <a:cs typeface="MS PGothic" charset="0"/>
        </a:defRPr>
      </a:lvl1pPr>
      <a:lvl2pPr algn="ctr" rtl="0" eaLnBrk="1" fontAlgn="base" hangingPunct="1">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1" fontAlgn="base" hangingPunct="1">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1" fontAlgn="base" hangingPunct="1">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1" fontAlgn="base" hangingPunct="1">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1" fontAlgn="base" hangingPunct="1">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1" fontAlgn="base" hangingPunct="1">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1" fontAlgn="base" hangingPunct="1">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Office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package" Target="../embeddings/Microsoft_Visio___1111.vsdx"/></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
          <p:cNvSpPr txBox="1">
            <a:spLocks noChangeArrowheads="1"/>
          </p:cNvSpPr>
          <p:nvPr/>
        </p:nvSpPr>
        <p:spPr bwMode="auto">
          <a:xfrm>
            <a:off x="396875" y="625475"/>
            <a:ext cx="82296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lgn="ctr" fontAlgn="base">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b="1" kern="0" dirty="0" smtClean="0">
                <a:solidFill>
                  <a:schemeClr val="tx2"/>
                </a:solidFill>
                <a:latin typeface="+mj-lt"/>
                <a:ea typeface="MS PGothic" pitchFamily="34" charset="-128"/>
                <a:cs typeface="MS PGothic" charset="0"/>
              </a:rPr>
              <a:t>Scheduling Allocation on Multi-channels in 11ay</a:t>
            </a:r>
            <a:endParaRPr kumimoji="0" lang="en-GB" sz="2800" b="1" i="0" u="none" strike="noStrike" kern="0" cap="none" spc="0" normalizeH="0" baseline="0" noProof="0" dirty="0">
              <a:ln>
                <a:noFill/>
              </a:ln>
              <a:solidFill>
                <a:schemeClr val="tx2"/>
              </a:solidFill>
              <a:effectLst/>
              <a:uLnTx/>
              <a:uFillTx/>
              <a:latin typeface="+mj-lt"/>
              <a:ea typeface="MS PGothic" pitchFamily="34" charset="-128"/>
              <a:cs typeface="MS PGothic" charset="0"/>
            </a:endParaRPr>
          </a:p>
        </p:txBody>
      </p:sp>
      <p:sp>
        <p:nvSpPr>
          <p:cNvPr id="10" name="Rectangle 2"/>
          <p:cNvSpPr txBox="1">
            <a:spLocks noChangeArrowheads="1"/>
          </p:cNvSpPr>
          <p:nvPr/>
        </p:nvSpPr>
        <p:spPr bwMode="auto">
          <a:xfrm>
            <a:off x="685800" y="1844787"/>
            <a:ext cx="7772400" cy="396875"/>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0" marR="0" lvl="0" indent="0" algn="ctr" defTabSz="914400" rtl="0" eaLnBrk="1" fontAlgn="base" latinLnBrk="0" hangingPunct="1">
              <a:lnSpc>
                <a:spcPct val="100000"/>
              </a:lnSpc>
              <a:spcBef>
                <a:spcPts val="500"/>
              </a:spcBef>
              <a:spcAft>
                <a:spcPct val="0"/>
              </a:spcAft>
              <a:buClrTx/>
              <a:buSzTx/>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kumimoji="0" lang="en-GB" sz="2000" b="1" i="0" u="none" strike="noStrike" kern="0" cap="none" spc="0" normalizeH="0" baseline="0" noProof="0" dirty="0" smtClean="0">
                <a:ln>
                  <a:noFill/>
                </a:ln>
                <a:solidFill>
                  <a:schemeClr val="tx1"/>
                </a:solidFill>
                <a:effectLst/>
                <a:uLnTx/>
                <a:uFillTx/>
                <a:latin typeface="+mn-lt"/>
                <a:ea typeface="MS PGothic" pitchFamily="34" charset="-128"/>
                <a:cs typeface="MS PGothic" charset="0"/>
              </a:rPr>
              <a:t>Date:</a:t>
            </a:r>
            <a:r>
              <a:rPr kumimoji="0" lang="en-GB" sz="2000" b="0" i="0" u="none" strike="noStrike" kern="0" cap="none" spc="0" normalizeH="0" baseline="0" noProof="0" dirty="0" smtClean="0">
                <a:ln>
                  <a:noFill/>
                </a:ln>
                <a:solidFill>
                  <a:schemeClr val="tx1"/>
                </a:solidFill>
                <a:effectLst/>
                <a:uLnTx/>
                <a:uFillTx/>
                <a:latin typeface="+mn-lt"/>
                <a:ea typeface="MS PGothic" pitchFamily="34" charset="-128"/>
                <a:cs typeface="MS PGothic" charset="0"/>
              </a:rPr>
              <a:t> 2016-09-13</a:t>
            </a:r>
            <a:endParaRPr kumimoji="0" lang="en-GB" sz="2000" b="0" i="0" u="none" strike="noStrike" kern="0" cap="none" spc="0" normalizeH="0" baseline="0" noProof="0" dirty="0">
              <a:ln>
                <a:noFill/>
              </a:ln>
              <a:solidFill>
                <a:schemeClr val="tx1"/>
              </a:solidFill>
              <a:effectLst/>
              <a:uLnTx/>
              <a:uFillTx/>
              <a:latin typeface="+mn-lt"/>
              <a:ea typeface="MS PGothic" pitchFamily="34" charset="-128"/>
              <a:cs typeface="MS PGothic" charset="0"/>
            </a:endParaRPr>
          </a:p>
        </p:txBody>
      </p:sp>
      <p:graphicFrame>
        <p:nvGraphicFramePr>
          <p:cNvPr id="11" name="Object 3"/>
          <p:cNvGraphicFramePr>
            <a:graphicFrameLocks noChangeAspect="1"/>
          </p:cNvGraphicFramePr>
          <p:nvPr>
            <p:extLst>
              <p:ext uri="{D42A27DB-BD31-4B8C-83A1-F6EECF244321}">
                <p14:modId xmlns:p14="http://schemas.microsoft.com/office/powerpoint/2010/main" xmlns="" val="3267706543"/>
              </p:ext>
            </p:extLst>
          </p:nvPr>
        </p:nvGraphicFramePr>
        <p:xfrm>
          <a:off x="523875" y="2980046"/>
          <a:ext cx="7885113" cy="2638425"/>
        </p:xfrm>
        <a:graphic>
          <a:graphicData uri="http://schemas.openxmlformats.org/presentationml/2006/ole">
            <p:oleObj spid="_x0000_s8211" name="Document" r:id="rId3" imgW="8230292" imgH="2740280" progId="Word.Document.8">
              <p:embed/>
            </p:oleObj>
          </a:graphicData>
        </a:graphic>
      </p:graphicFrame>
      <p:sp>
        <p:nvSpPr>
          <p:cNvPr id="12" name="Rectangle 4"/>
          <p:cNvSpPr>
            <a:spLocks noChangeArrowheads="1"/>
          </p:cNvSpPr>
          <p:nvPr/>
        </p:nvSpPr>
        <p:spPr bwMode="auto">
          <a:xfrm>
            <a:off x="560695" y="2499117"/>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extLst>
      <p:ext uri="{BB962C8B-B14F-4D97-AF65-F5344CB8AC3E}">
        <p14:creationId xmlns:p14="http://schemas.microsoft.com/office/powerpoint/2010/main" xmlns="" val="7987699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Conclusions</a:t>
            </a:r>
            <a:endParaRPr lang="zh-CN" altLang="en-US" dirty="0"/>
          </a:p>
        </p:txBody>
      </p:sp>
      <p:sp>
        <p:nvSpPr>
          <p:cNvPr id="3" name="内容占位符 2"/>
          <p:cNvSpPr>
            <a:spLocks noGrp="1"/>
          </p:cNvSpPr>
          <p:nvPr>
            <p:ph idx="1"/>
          </p:nvPr>
        </p:nvSpPr>
        <p:spPr/>
        <p:txBody>
          <a:bodyPr>
            <a:normAutofit/>
          </a:bodyPr>
          <a:lstStyle/>
          <a:p>
            <a:r>
              <a:rPr lang="en-US" altLang="zh-CN" sz="2000" dirty="0" smtClean="0"/>
              <a:t>A new </a:t>
            </a:r>
            <a:r>
              <a:rPr lang="en-US" sz="2000" dirty="0"/>
              <a:t>EDMG Extended Schedule Element </a:t>
            </a:r>
            <a:r>
              <a:rPr lang="en-US" sz="2000" dirty="0" smtClean="0"/>
              <a:t>is introduced </a:t>
            </a:r>
            <a:r>
              <a:rPr lang="en-US" sz="2000" dirty="0"/>
              <a:t>to support the scheduling allocation of multiple channels for EDMG STAs</a:t>
            </a:r>
            <a:r>
              <a:rPr lang="en-US" sz="2000" dirty="0" smtClean="0"/>
              <a:t>.</a:t>
            </a:r>
            <a:endParaRPr lang="en-US" altLang="zh-CN" sz="2000" dirty="0"/>
          </a:p>
          <a:p>
            <a:r>
              <a:rPr lang="en-US" altLang="ko-KR" sz="2000" dirty="0"/>
              <a:t>A channel allocation field </a:t>
            </a:r>
            <a:r>
              <a:rPr lang="en-US" altLang="ko-KR" sz="2000" dirty="0" smtClean="0"/>
              <a:t>is defined </a:t>
            </a:r>
            <a:r>
              <a:rPr lang="en-US" altLang="ko-KR" sz="2000" dirty="0"/>
              <a:t>in EDMG Extended Schedule Element as the incremental signaling to the DMG Extended Schedule element for the scheduling over more than one channel. </a:t>
            </a:r>
            <a:endParaRPr lang="en-US" altLang="ko-KR" sz="2000" dirty="0" smtClean="0"/>
          </a:p>
          <a:p>
            <a:r>
              <a:rPr lang="en-US" altLang="ko-KR" sz="2000" dirty="0"/>
              <a:t>The indication of the channel allocation defined in EDMG-Header-A </a:t>
            </a:r>
            <a:r>
              <a:rPr lang="en-US" altLang="ko-KR" sz="2000" dirty="0" smtClean="0"/>
              <a:t>can be reused for indicating </a:t>
            </a:r>
            <a:r>
              <a:rPr lang="en-US" sz="2000" dirty="0" smtClean="0"/>
              <a:t>the </a:t>
            </a:r>
            <a:r>
              <a:rPr lang="en-US" sz="2000" dirty="0"/>
              <a:t>scheduling over more than one channel</a:t>
            </a:r>
            <a:r>
              <a:rPr lang="en-US" altLang="ko-KR" sz="2000" dirty="0" smtClean="0"/>
              <a:t>. </a:t>
            </a:r>
            <a:endParaRPr lang="en-US" altLang="ko-KR" sz="2000" dirty="0"/>
          </a:p>
        </p:txBody>
      </p:sp>
      <p:sp>
        <p:nvSpPr>
          <p:cNvPr id="4" name="灯片编号占位符 3"/>
          <p:cNvSpPr>
            <a:spLocks noGrp="1"/>
          </p:cNvSpPr>
          <p:nvPr>
            <p:ph type="sldNum" sz="quarter" idx="12"/>
          </p:nvPr>
        </p:nvSpPr>
        <p:spPr/>
        <p:txBody>
          <a:bodyPr/>
          <a:lstStyle/>
          <a:p>
            <a:fld id="{4FAB45E9-EDE5-4709-A3AD-78EB74DC85DB}" type="slidenum">
              <a:rPr lang="en-US" smtClean="0"/>
              <a:pPr/>
              <a:t>10</a:t>
            </a:fld>
            <a:endParaRPr lang="en-US"/>
          </a:p>
        </p:txBody>
      </p:sp>
      <p:sp>
        <p:nvSpPr>
          <p:cNvPr id="6" name="日期占位符 6"/>
          <p:cNvSpPr>
            <a:spLocks noGrp="1"/>
          </p:cNvSpPr>
          <p:nvPr>
            <p:ph type="dt" sz="half" idx="10"/>
          </p:nvPr>
        </p:nvSpPr>
        <p:spPr>
          <a:xfrm>
            <a:off x="696913" y="332601"/>
            <a:ext cx="1579600" cy="276999"/>
          </a:xfrm>
        </p:spPr>
        <p:txBody>
          <a:bodyPr/>
          <a:lstStyle/>
          <a:p>
            <a:r>
              <a:rPr lang="en-US" altLang="zh-CN" smtClean="0"/>
              <a:t>September 2016</a:t>
            </a:r>
            <a:endParaRPr lang="en-US" dirty="0"/>
          </a:p>
        </p:txBody>
      </p:sp>
      <p:sp>
        <p:nvSpPr>
          <p:cNvPr id="7" name="页脚占位符 6"/>
          <p:cNvSpPr>
            <a:spLocks noGrp="1"/>
          </p:cNvSpPr>
          <p:nvPr>
            <p:ph type="ftr" sz="quarter" idx="11"/>
          </p:nvPr>
        </p:nvSpPr>
        <p:spPr/>
        <p:txBody>
          <a:bodyPr/>
          <a:lstStyle/>
          <a:p>
            <a:pPr>
              <a:defRPr/>
            </a:pPr>
            <a:r>
              <a:rPr lang="en-US" smtClean="0"/>
              <a:t>Huawei Technologies</a:t>
            </a:r>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References</a:t>
            </a:r>
            <a:endParaRPr lang="zh-CN" altLang="en-US" dirty="0"/>
          </a:p>
        </p:txBody>
      </p:sp>
      <p:sp>
        <p:nvSpPr>
          <p:cNvPr id="3" name="内容占位符 2"/>
          <p:cNvSpPr>
            <a:spLocks noGrp="1"/>
          </p:cNvSpPr>
          <p:nvPr>
            <p:ph idx="1"/>
          </p:nvPr>
        </p:nvSpPr>
        <p:spPr/>
        <p:txBody>
          <a:bodyPr/>
          <a:lstStyle/>
          <a:p>
            <a:pPr>
              <a:buNone/>
            </a:pPr>
            <a:r>
              <a:rPr lang="en-US" altLang="zh-CN" sz="2000" dirty="0" smtClean="0"/>
              <a:t>[1] 11-15-1358-05-00ay, Specification Framework for </a:t>
            </a:r>
            <a:r>
              <a:rPr lang="en-US" altLang="zh-CN" sz="2000" dirty="0" err="1" smtClean="0"/>
              <a:t>TGay</a:t>
            </a:r>
            <a:endParaRPr lang="en-US" altLang="zh-CN" sz="2000" dirty="0" smtClean="0"/>
          </a:p>
          <a:p>
            <a:pPr>
              <a:buNone/>
            </a:pPr>
            <a:r>
              <a:rPr lang="en-US" altLang="zh-CN" sz="2000" dirty="0" smtClean="0"/>
              <a:t>[2] </a:t>
            </a:r>
            <a:r>
              <a:rPr lang="en-US" altLang="zh-CN" sz="2000" dirty="0"/>
              <a:t>11-16-0401-00-00ay, Multi-channel Operation in 11ay, LGE</a:t>
            </a:r>
            <a:endParaRPr lang="zh-CN" altLang="en-US" sz="2000" dirty="0"/>
          </a:p>
          <a:p>
            <a:pPr marL="358775" indent="-358775">
              <a:buNone/>
            </a:pPr>
            <a:r>
              <a:rPr lang="en-US" altLang="zh-CN" sz="2000" dirty="0" smtClean="0"/>
              <a:t>[3] </a:t>
            </a:r>
            <a:r>
              <a:rPr lang="en-US" altLang="zh-CN" sz="2000" dirty="0"/>
              <a:t>11-16-0266-03-00ay-a-compendium-of-motions-related-to-the-contents-of-the-specification-framework-document-for-tgay</a:t>
            </a:r>
            <a:endParaRPr lang="en-US" altLang="zh-CN" dirty="0" smtClean="0"/>
          </a:p>
          <a:p>
            <a:endParaRPr lang="zh-CN" altLang="en-US" dirty="0"/>
          </a:p>
        </p:txBody>
      </p:sp>
      <p:sp>
        <p:nvSpPr>
          <p:cNvPr id="5" name="灯片编号占位符 4"/>
          <p:cNvSpPr>
            <a:spLocks noGrp="1"/>
          </p:cNvSpPr>
          <p:nvPr>
            <p:ph type="sldNum" sz="quarter" idx="12"/>
          </p:nvPr>
        </p:nvSpPr>
        <p:spPr/>
        <p:txBody>
          <a:bodyPr/>
          <a:lstStyle/>
          <a:p>
            <a:fld id="{4FAB45E9-EDE5-4709-A3AD-78EB74DC85DB}" type="slidenum">
              <a:rPr lang="en-US" smtClean="0"/>
              <a:pPr/>
              <a:t>11</a:t>
            </a:fld>
            <a:endParaRPr lang="en-US" dirty="0"/>
          </a:p>
        </p:txBody>
      </p:sp>
      <p:sp>
        <p:nvSpPr>
          <p:cNvPr id="6" name="日期占位符 6"/>
          <p:cNvSpPr>
            <a:spLocks noGrp="1"/>
          </p:cNvSpPr>
          <p:nvPr>
            <p:ph type="dt" sz="half" idx="10"/>
          </p:nvPr>
        </p:nvSpPr>
        <p:spPr>
          <a:xfrm>
            <a:off x="696913" y="332601"/>
            <a:ext cx="1579600" cy="276999"/>
          </a:xfrm>
        </p:spPr>
        <p:txBody>
          <a:bodyPr/>
          <a:lstStyle/>
          <a:p>
            <a:r>
              <a:rPr lang="en-US" altLang="zh-CN" smtClean="0"/>
              <a:t>September 2016</a:t>
            </a:r>
            <a:endParaRPr lang="en-US" dirty="0"/>
          </a:p>
        </p:txBody>
      </p:sp>
      <p:sp>
        <p:nvSpPr>
          <p:cNvPr id="7" name="页脚占位符 6"/>
          <p:cNvSpPr>
            <a:spLocks noGrp="1"/>
          </p:cNvSpPr>
          <p:nvPr>
            <p:ph type="ftr" sz="quarter" idx="11"/>
          </p:nvPr>
        </p:nvSpPr>
        <p:spPr/>
        <p:txBody>
          <a:bodyPr/>
          <a:lstStyle/>
          <a:p>
            <a:pPr>
              <a:defRPr/>
            </a:pPr>
            <a:r>
              <a:rPr lang="en-US" smtClean="0"/>
              <a:t>Huawei Technologies</a:t>
            </a: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 Poll 1</a:t>
            </a:r>
            <a:endParaRPr lang="zh-CN" altLang="en-US" dirty="0"/>
          </a:p>
        </p:txBody>
      </p:sp>
      <p:sp>
        <p:nvSpPr>
          <p:cNvPr id="3" name="内容占位符 2"/>
          <p:cNvSpPr>
            <a:spLocks noGrp="1"/>
          </p:cNvSpPr>
          <p:nvPr>
            <p:ph idx="1"/>
          </p:nvPr>
        </p:nvSpPr>
        <p:spPr>
          <a:xfrm>
            <a:off x="438662" y="1981200"/>
            <a:ext cx="8062784" cy="4114800"/>
          </a:xfrm>
        </p:spPr>
        <p:txBody>
          <a:bodyPr>
            <a:normAutofit/>
          </a:bodyPr>
          <a:lstStyle/>
          <a:p>
            <a:pPr lvl="0">
              <a:buFont typeface="Arial" pitchFamily="34" charset="0"/>
              <a:buChar char="•"/>
            </a:pPr>
            <a:r>
              <a:rPr lang="en-US" altLang="zh-CN" sz="2000" dirty="0" smtClean="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Do you agree to add the following text into the SFD: </a:t>
            </a:r>
          </a:p>
          <a:p>
            <a:pPr lvl="1">
              <a:buFont typeface="Times New Roman" pitchFamily="18" charset="0"/>
              <a:buChar char="−"/>
            </a:pPr>
            <a:r>
              <a:rPr lang="en-US" altLang="ko-KR" sz="1800" b="0" kern="1200" dirty="0" smtClean="0">
                <a:ea typeface="+mn-ea"/>
                <a:cs typeface="+mn-cs"/>
              </a:rPr>
              <a:t>An EDMG Extended Schedule element shall be defined to include incremental signaling to the DMG Extended Schedule element, including channel allocation indications if allocations are scheduled over more than one channel and the Allocation ID field shall be used to correlate the information across the DMG Extended Schedule element and EDMG Extended Schedule element.</a:t>
            </a:r>
          </a:p>
          <a:p>
            <a:pPr marL="400050" lvl="1" indent="0">
              <a:buNone/>
            </a:pPr>
            <a:endParaRPr lang="en-US" altLang="ko-KR" sz="2400" dirty="0" smtClean="0"/>
          </a:p>
          <a:p>
            <a:pPr lvl="1"/>
            <a:r>
              <a:rPr lang="en-US" altLang="ko-KR" dirty="0" smtClean="0"/>
              <a:t>Yes </a:t>
            </a:r>
          </a:p>
          <a:p>
            <a:pPr lvl="1"/>
            <a:r>
              <a:rPr lang="en-US" altLang="ko-KR" dirty="0" smtClean="0"/>
              <a:t>No </a:t>
            </a:r>
          </a:p>
          <a:p>
            <a:pPr lvl="1"/>
            <a:r>
              <a:rPr lang="en-US" altLang="ko-KR" dirty="0" smtClean="0"/>
              <a:t>Abstain</a:t>
            </a:r>
          </a:p>
          <a:p>
            <a:endParaRPr lang="zh-CN" altLang="en-US" dirty="0"/>
          </a:p>
        </p:txBody>
      </p:sp>
      <p:sp>
        <p:nvSpPr>
          <p:cNvPr id="4" name="灯片编号占位符 3"/>
          <p:cNvSpPr>
            <a:spLocks noGrp="1"/>
          </p:cNvSpPr>
          <p:nvPr>
            <p:ph type="sldNum" sz="quarter" idx="12"/>
          </p:nvPr>
        </p:nvSpPr>
        <p:spPr/>
        <p:txBody>
          <a:bodyPr/>
          <a:lstStyle/>
          <a:p>
            <a:fld id="{4FAB45E9-EDE5-4709-A3AD-78EB74DC85DB}" type="slidenum">
              <a:rPr lang="en-US" smtClean="0"/>
              <a:pPr/>
              <a:t>12</a:t>
            </a:fld>
            <a:endParaRPr lang="en-US"/>
          </a:p>
        </p:txBody>
      </p:sp>
      <p:sp>
        <p:nvSpPr>
          <p:cNvPr id="6" name="日期占位符 6"/>
          <p:cNvSpPr>
            <a:spLocks noGrp="1"/>
          </p:cNvSpPr>
          <p:nvPr>
            <p:ph type="dt" sz="half" idx="10"/>
          </p:nvPr>
        </p:nvSpPr>
        <p:spPr>
          <a:xfrm>
            <a:off x="696913" y="332601"/>
            <a:ext cx="1579600" cy="276999"/>
          </a:xfrm>
        </p:spPr>
        <p:txBody>
          <a:bodyPr/>
          <a:lstStyle/>
          <a:p>
            <a:r>
              <a:rPr lang="en-US" altLang="zh-CN" smtClean="0"/>
              <a:t>September 2016</a:t>
            </a:r>
            <a:endParaRPr lang="en-US" dirty="0"/>
          </a:p>
        </p:txBody>
      </p:sp>
      <p:sp>
        <p:nvSpPr>
          <p:cNvPr id="7" name="页脚占位符 6"/>
          <p:cNvSpPr>
            <a:spLocks noGrp="1"/>
          </p:cNvSpPr>
          <p:nvPr>
            <p:ph type="ftr" sz="quarter" idx="11"/>
          </p:nvPr>
        </p:nvSpPr>
        <p:spPr/>
        <p:txBody>
          <a:bodyPr/>
          <a:lstStyle/>
          <a:p>
            <a:pPr>
              <a:defRPr/>
            </a:pPr>
            <a:r>
              <a:rPr lang="en-US" smtClean="0"/>
              <a:t>Huawei Technologies</a:t>
            </a: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 Poll 2</a:t>
            </a:r>
            <a:endParaRPr lang="zh-CN" altLang="en-US" dirty="0"/>
          </a:p>
        </p:txBody>
      </p:sp>
      <p:sp>
        <p:nvSpPr>
          <p:cNvPr id="4" name="灯片编号占位符 3"/>
          <p:cNvSpPr>
            <a:spLocks noGrp="1"/>
          </p:cNvSpPr>
          <p:nvPr>
            <p:ph type="sldNum" sz="quarter" idx="12"/>
          </p:nvPr>
        </p:nvSpPr>
        <p:spPr/>
        <p:txBody>
          <a:bodyPr/>
          <a:lstStyle/>
          <a:p>
            <a:fld id="{4FAB45E9-EDE5-4709-A3AD-78EB74DC85DB}" type="slidenum">
              <a:rPr lang="en-US" smtClean="0"/>
              <a:pPr/>
              <a:t>13</a:t>
            </a:fld>
            <a:endParaRPr lang="en-US"/>
          </a:p>
        </p:txBody>
      </p:sp>
      <p:sp>
        <p:nvSpPr>
          <p:cNvPr id="5" name="内容占位符 2"/>
          <p:cNvSpPr txBox="1">
            <a:spLocks/>
          </p:cNvSpPr>
          <p:nvPr/>
        </p:nvSpPr>
        <p:spPr>
          <a:xfrm>
            <a:off x="800162" y="1963678"/>
            <a:ext cx="7710261" cy="4236644"/>
          </a:xfrm>
          <a:prstGeom prst="rect">
            <a:avLst/>
          </a:prstGeom>
        </p:spPr>
        <p:txBody>
          <a:bodyPr vert="horz" lIns="91440" tIns="45720" rIns="91440" bIns="45720" rtlCol="0">
            <a:normAutofit/>
          </a:bodyPr>
          <a:lstStyle/>
          <a:p>
            <a:pPr marL="342900" lvl="0" indent="-342900" fontAlgn="base">
              <a:spcBef>
                <a:spcPct val="20000"/>
              </a:spcBef>
              <a:spcAft>
                <a:spcPct val="0"/>
              </a:spcAft>
              <a:buFont typeface="Arial" pitchFamily="34" charset="0"/>
              <a:buChar char="•"/>
            </a:pPr>
            <a:r>
              <a:rPr lang="en-US" altLang="zh-CN" sz="2000" b="1" kern="0" dirty="0" smtClean="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Do you agree to add the following text into the SFD: </a:t>
            </a:r>
          </a:p>
          <a:p>
            <a:pPr marL="800100" lvl="1" indent="-342900">
              <a:spcBef>
                <a:spcPct val="20000"/>
              </a:spcBef>
              <a:buFont typeface="Times New Roman" pitchFamily="18" charset="0"/>
              <a:buChar char="−"/>
            </a:pPr>
            <a:r>
              <a:rPr lang="en-US" altLang="ko-KR" sz="2000" dirty="0" smtClean="0"/>
              <a:t>A channel allocation field in the EDMG Extended Schedule element shall be defined to indicate the channel allocation for SP and CBAP in 11ay.</a:t>
            </a:r>
            <a:endParaRPr kumimoji="0" lang="en-US" altLang="ko-KR" sz="2400" b="0" i="0" u="none" strike="noStrike" kern="1200" cap="none" spc="0" normalizeH="0" baseline="0" noProof="0" dirty="0" smtClean="0">
              <a:ln>
                <a:noFill/>
              </a:ln>
              <a:solidFill>
                <a:schemeClr val="tx1"/>
              </a:solidFill>
              <a:effectLst/>
              <a:uLnTx/>
              <a:uFillTx/>
              <a:latin typeface="+mn-lt"/>
              <a:ea typeface="+mn-ea"/>
              <a:cs typeface="+mn-cs"/>
            </a:endParaRPr>
          </a:p>
          <a:p>
            <a:pPr marL="400050" marR="0" lvl="1"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altLang="ko-KR" sz="2400" b="0" i="0" u="none" strike="noStrike" kern="1200" cap="none" spc="0" normalizeH="0" baseline="0" noProof="0" dirty="0" smtClean="0">
              <a:ln>
                <a:noFill/>
              </a:ln>
              <a:solidFill>
                <a:schemeClr val="tx1"/>
              </a:solidFill>
              <a:effectLst/>
              <a:uLnTx/>
              <a:uFillTx/>
              <a:latin typeface="+mn-lt"/>
              <a:ea typeface="+mn-ea"/>
              <a:cs typeface="+mn-cs"/>
            </a:endParaRPr>
          </a:p>
          <a:p>
            <a:pPr marL="400050" marR="0" lvl="1"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altLang="ko-KR" sz="2400" b="0" i="0" u="none" strike="noStrike" kern="1200" cap="none" spc="0" normalizeH="0" baseline="0" noProof="0" dirty="0" smtClean="0">
              <a:ln>
                <a:noFill/>
              </a:ln>
              <a:solidFill>
                <a:schemeClr val="tx1"/>
              </a:solidFill>
              <a:effectLst/>
              <a:uLnTx/>
              <a:uFillTx/>
              <a:latin typeface="+mn-lt"/>
              <a:ea typeface="+mn-ea"/>
              <a:cs typeface="+mn-cs"/>
            </a:endParaRP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altLang="ko-KR" sz="2000" b="0" i="0" u="none" strike="noStrike" kern="1200" cap="none" spc="0" normalizeH="0" baseline="0" noProof="0" dirty="0" smtClean="0">
                <a:ln>
                  <a:noFill/>
                </a:ln>
                <a:solidFill>
                  <a:schemeClr val="tx1"/>
                </a:solidFill>
                <a:effectLst/>
                <a:uLnTx/>
                <a:uFillTx/>
                <a:latin typeface="+mn-lt"/>
                <a:ea typeface="+mn-ea"/>
                <a:cs typeface="+mn-cs"/>
              </a:rPr>
              <a:t>Yes </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altLang="ko-KR" sz="2000" b="0" i="0" u="none" strike="noStrike" kern="1200" cap="none" spc="0" normalizeH="0" baseline="0" noProof="0" dirty="0" smtClean="0">
                <a:ln>
                  <a:noFill/>
                </a:ln>
                <a:solidFill>
                  <a:schemeClr val="tx1"/>
                </a:solidFill>
                <a:effectLst/>
                <a:uLnTx/>
                <a:uFillTx/>
                <a:latin typeface="+mn-lt"/>
                <a:ea typeface="+mn-ea"/>
                <a:cs typeface="+mn-cs"/>
              </a:rPr>
              <a:t>No </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altLang="ko-KR" sz="2000" b="0" i="0" u="none" strike="noStrike" kern="1200" cap="none" spc="0" normalizeH="0" baseline="0" noProof="0" dirty="0" smtClean="0">
                <a:ln>
                  <a:noFill/>
                </a:ln>
                <a:solidFill>
                  <a:schemeClr val="tx1"/>
                </a:solidFill>
                <a:effectLst/>
                <a:uLnTx/>
                <a:uFillTx/>
                <a:latin typeface="+mn-lt"/>
                <a:ea typeface="+mn-ea"/>
                <a:cs typeface="+mn-cs"/>
              </a:rPr>
              <a:t>Abstain</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zh-CN" alt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7" name="日期占位符 6"/>
          <p:cNvSpPr>
            <a:spLocks noGrp="1"/>
          </p:cNvSpPr>
          <p:nvPr>
            <p:ph type="dt" sz="half" idx="10"/>
          </p:nvPr>
        </p:nvSpPr>
        <p:spPr>
          <a:xfrm>
            <a:off x="696913" y="332601"/>
            <a:ext cx="1579600" cy="276999"/>
          </a:xfrm>
        </p:spPr>
        <p:txBody>
          <a:bodyPr/>
          <a:lstStyle/>
          <a:p>
            <a:r>
              <a:rPr lang="en-US" altLang="zh-CN" smtClean="0"/>
              <a:t>September 2016</a:t>
            </a:r>
            <a:endParaRPr lang="en-US" dirty="0"/>
          </a:p>
        </p:txBody>
      </p:sp>
      <p:sp>
        <p:nvSpPr>
          <p:cNvPr id="6" name="页脚占位符 5"/>
          <p:cNvSpPr>
            <a:spLocks noGrp="1"/>
          </p:cNvSpPr>
          <p:nvPr>
            <p:ph type="ftr" sz="quarter" idx="11"/>
          </p:nvPr>
        </p:nvSpPr>
        <p:spPr/>
        <p:txBody>
          <a:bodyPr/>
          <a:lstStyle/>
          <a:p>
            <a:pPr>
              <a:defRPr/>
            </a:pPr>
            <a:r>
              <a:rPr lang="en-US" smtClean="0"/>
              <a:t>Huawei Technologies</a:t>
            </a:r>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Straw Poll </a:t>
            </a:r>
            <a:r>
              <a:rPr lang="en-US" altLang="zh-CN" dirty="0" smtClean="0"/>
              <a:t>3</a:t>
            </a:r>
            <a:endParaRPr lang="en-US" dirty="0"/>
          </a:p>
        </p:txBody>
      </p:sp>
      <p:sp>
        <p:nvSpPr>
          <p:cNvPr id="3" name="内容占位符 2"/>
          <p:cNvSpPr>
            <a:spLocks noGrp="1"/>
          </p:cNvSpPr>
          <p:nvPr>
            <p:ph idx="1"/>
          </p:nvPr>
        </p:nvSpPr>
        <p:spPr>
          <a:xfrm>
            <a:off x="685799" y="2012860"/>
            <a:ext cx="7922741" cy="4069492"/>
          </a:xfrm>
        </p:spPr>
        <p:txBody>
          <a:bodyPr>
            <a:normAutofit/>
          </a:bodyPr>
          <a:lstStyle/>
          <a:p>
            <a:pPr lvl="0"/>
            <a:r>
              <a:rPr lang="en-US" altLang="zh-CN" sz="2000" dirty="0" smtClean="0">
                <a:solidFill>
                  <a:prstClr val="black"/>
                </a:solidFill>
                <a:latin typeface="Times New Roman" panose="02020603050405020304" pitchFamily="18" charset="0"/>
                <a:ea typeface="微软雅黑" panose="020B0503020204020204" pitchFamily="34" charset="-122"/>
                <a:cs typeface="Times New Roman" panose="02020603050405020304" pitchFamily="18" charset="0"/>
              </a:rPr>
              <a:t>Do you agree to add the following text into the SFD: </a:t>
            </a:r>
          </a:p>
          <a:p>
            <a:pPr lvl="1"/>
            <a:r>
              <a:rPr lang="en-US" b="0" dirty="0" smtClean="0"/>
              <a:t>The channel allocation field </a:t>
            </a:r>
            <a:r>
              <a:rPr lang="en-US" altLang="zh-CN" dirty="0" smtClean="0"/>
              <a:t>in </a:t>
            </a:r>
            <a:r>
              <a:rPr lang="en-US" altLang="ko-KR" dirty="0" smtClean="0"/>
              <a:t>the EDMG Extended Schedule element </a:t>
            </a:r>
            <a:r>
              <a:rPr lang="en-US" b="0" dirty="0" smtClean="0"/>
              <a:t>shall </a:t>
            </a:r>
            <a:r>
              <a:rPr lang="en-US" altLang="zh-CN" b="0" dirty="0" smtClean="0"/>
              <a:t>reuse the indication in EDMG-Header-A with 9 bits </a:t>
            </a:r>
            <a:r>
              <a:rPr lang="en-US" b="0" dirty="0" smtClean="0"/>
              <a:t>to indicate the channel aggregation and BW.</a:t>
            </a:r>
            <a:endParaRPr lang="en-US" sz="2000" dirty="0" smtClean="0"/>
          </a:p>
          <a:p>
            <a:endParaRPr lang="en-US" sz="2000" dirty="0" smtClean="0"/>
          </a:p>
          <a:p>
            <a:endParaRPr lang="en-US" sz="2000" dirty="0"/>
          </a:p>
          <a:p>
            <a:endParaRPr lang="en-US" sz="2000" dirty="0" smtClean="0"/>
          </a:p>
          <a:p>
            <a:pPr lvl="1" fontAlgn="auto">
              <a:spcAft>
                <a:spcPts val="0"/>
              </a:spcAft>
              <a:buFont typeface="Arial" pitchFamily="34" charset="0"/>
              <a:buChar char="–"/>
              <a:defRPr/>
            </a:pPr>
            <a:r>
              <a:rPr lang="en-US" altLang="ko-KR" kern="1200" dirty="0" smtClean="0"/>
              <a:t>Yes </a:t>
            </a:r>
          </a:p>
          <a:p>
            <a:pPr lvl="1" fontAlgn="auto">
              <a:spcAft>
                <a:spcPts val="0"/>
              </a:spcAft>
              <a:buFont typeface="Arial" pitchFamily="34" charset="0"/>
              <a:buChar char="–"/>
              <a:defRPr/>
            </a:pPr>
            <a:r>
              <a:rPr lang="en-US" altLang="ko-KR" kern="1200" dirty="0" smtClean="0"/>
              <a:t>No </a:t>
            </a:r>
          </a:p>
          <a:p>
            <a:pPr lvl="1" fontAlgn="auto">
              <a:spcAft>
                <a:spcPts val="0"/>
              </a:spcAft>
              <a:buFont typeface="Arial" pitchFamily="34" charset="0"/>
              <a:buChar char="–"/>
              <a:defRPr/>
            </a:pPr>
            <a:r>
              <a:rPr lang="en-US" altLang="ko-KR" kern="1200" dirty="0" smtClean="0"/>
              <a:t>Abstain</a:t>
            </a:r>
          </a:p>
          <a:p>
            <a:endParaRPr lang="en-US" dirty="0" smtClean="0"/>
          </a:p>
          <a:p>
            <a:endParaRPr lang="en-US" dirty="0" smtClean="0"/>
          </a:p>
          <a:p>
            <a:endParaRPr lang="en-US" dirty="0"/>
          </a:p>
        </p:txBody>
      </p:sp>
      <p:sp>
        <p:nvSpPr>
          <p:cNvPr id="4" name="灯片编号占位符 3"/>
          <p:cNvSpPr>
            <a:spLocks noGrp="1"/>
          </p:cNvSpPr>
          <p:nvPr>
            <p:ph type="sldNum" sz="quarter" idx="12"/>
          </p:nvPr>
        </p:nvSpPr>
        <p:spPr/>
        <p:txBody>
          <a:bodyPr/>
          <a:lstStyle/>
          <a:p>
            <a:fld id="{4FAB45E9-EDE5-4709-A3AD-78EB74DC85DB}" type="slidenum">
              <a:rPr lang="en-US" smtClean="0"/>
              <a:pPr/>
              <a:t>14</a:t>
            </a:fld>
            <a:endParaRPr lang="en-US"/>
          </a:p>
        </p:txBody>
      </p:sp>
      <p:sp>
        <p:nvSpPr>
          <p:cNvPr id="6" name="日期占位符 6"/>
          <p:cNvSpPr>
            <a:spLocks noGrp="1"/>
          </p:cNvSpPr>
          <p:nvPr>
            <p:ph type="dt" sz="half" idx="10"/>
          </p:nvPr>
        </p:nvSpPr>
        <p:spPr>
          <a:xfrm>
            <a:off x="696913" y="332601"/>
            <a:ext cx="1579600" cy="276999"/>
          </a:xfrm>
        </p:spPr>
        <p:txBody>
          <a:bodyPr/>
          <a:lstStyle/>
          <a:p>
            <a:r>
              <a:rPr lang="en-US" altLang="zh-CN" smtClean="0"/>
              <a:t>September 2016</a:t>
            </a:r>
            <a:endParaRPr lang="en-US" dirty="0"/>
          </a:p>
        </p:txBody>
      </p:sp>
      <p:sp>
        <p:nvSpPr>
          <p:cNvPr id="7" name="页脚占位符 6"/>
          <p:cNvSpPr>
            <a:spLocks noGrp="1"/>
          </p:cNvSpPr>
          <p:nvPr>
            <p:ph type="ftr" sz="quarter" idx="11"/>
          </p:nvPr>
        </p:nvSpPr>
        <p:spPr/>
        <p:txBody>
          <a:bodyPr/>
          <a:lstStyle/>
          <a:p>
            <a:pPr>
              <a:defRPr/>
            </a:pPr>
            <a:r>
              <a:rPr lang="en-US" smtClean="0"/>
              <a:t>Huawei Technologies</a:t>
            </a:r>
            <a:endParaRPr lang="en-US"/>
          </a:p>
        </p:txBody>
      </p:sp>
    </p:spTree>
    <p:extLst>
      <p:ext uri="{BB962C8B-B14F-4D97-AF65-F5344CB8AC3E}">
        <p14:creationId xmlns:p14="http://schemas.microsoft.com/office/powerpoint/2010/main" xmlns="" val="4184616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Background</a:t>
            </a:r>
            <a:endParaRPr lang="zh-CN" altLang="en-US" dirty="0"/>
          </a:p>
        </p:txBody>
      </p:sp>
      <p:sp>
        <p:nvSpPr>
          <p:cNvPr id="3" name="内容占位符 2"/>
          <p:cNvSpPr>
            <a:spLocks noGrp="1"/>
          </p:cNvSpPr>
          <p:nvPr>
            <p:ph idx="1"/>
          </p:nvPr>
        </p:nvSpPr>
        <p:spPr>
          <a:xfrm>
            <a:off x="457200" y="1740246"/>
            <a:ext cx="8229600" cy="1427813"/>
          </a:xfrm>
        </p:spPr>
        <p:txBody>
          <a:bodyPr>
            <a:noAutofit/>
          </a:bodyPr>
          <a:lstStyle/>
          <a:p>
            <a:pPr>
              <a:spcBef>
                <a:spcPct val="15000"/>
              </a:spcBef>
              <a:spcAft>
                <a:spcPct val="15000"/>
              </a:spcAft>
            </a:pPr>
            <a:r>
              <a:rPr lang="en-US" altLang="zh-CN" dirty="0" smtClean="0"/>
              <a:t>It was agreed that 11ay shall support allocation of SP(s) and scheduled CBAP(s) over more than one channel and over a bonded channel [1].</a:t>
            </a:r>
          </a:p>
        </p:txBody>
      </p:sp>
      <p:sp>
        <p:nvSpPr>
          <p:cNvPr id="4" name="灯片编号占位符 3"/>
          <p:cNvSpPr>
            <a:spLocks noGrp="1"/>
          </p:cNvSpPr>
          <p:nvPr>
            <p:ph type="sldNum" sz="quarter" idx="12"/>
          </p:nvPr>
        </p:nvSpPr>
        <p:spPr/>
        <p:txBody>
          <a:bodyPr/>
          <a:lstStyle/>
          <a:p>
            <a:fld id="{4FAB45E9-EDE5-4709-A3AD-78EB74DC85DB}" type="slidenum">
              <a:rPr lang="en-US" smtClean="0"/>
              <a:pPr/>
              <a:t>2</a:t>
            </a:fld>
            <a:endParaRPr lang="en-US"/>
          </a:p>
        </p:txBody>
      </p:sp>
      <p:pic>
        <p:nvPicPr>
          <p:cNvPr id="6" name="图片 5"/>
          <p:cNvPicPr>
            <a:picLocks noChangeAspect="1"/>
          </p:cNvPicPr>
          <p:nvPr/>
        </p:nvPicPr>
        <p:blipFill>
          <a:blip r:embed="rId2" cstate="print"/>
          <a:stretch>
            <a:fillRect/>
          </a:stretch>
        </p:blipFill>
        <p:spPr>
          <a:xfrm>
            <a:off x="1837239" y="3334145"/>
            <a:ext cx="5574613" cy="2253340"/>
          </a:xfrm>
          <a:prstGeom prst="rect">
            <a:avLst/>
          </a:prstGeom>
        </p:spPr>
      </p:pic>
      <p:sp>
        <p:nvSpPr>
          <p:cNvPr id="8" name="日期占位符 6"/>
          <p:cNvSpPr>
            <a:spLocks noGrp="1"/>
          </p:cNvSpPr>
          <p:nvPr>
            <p:ph type="dt" sz="half" idx="10"/>
          </p:nvPr>
        </p:nvSpPr>
        <p:spPr>
          <a:xfrm>
            <a:off x="696913" y="332601"/>
            <a:ext cx="1579600" cy="276999"/>
          </a:xfrm>
        </p:spPr>
        <p:txBody>
          <a:bodyPr/>
          <a:lstStyle/>
          <a:p>
            <a:r>
              <a:rPr lang="en-US" altLang="zh-CN" smtClean="0"/>
              <a:t>September 2016</a:t>
            </a:r>
            <a:endParaRPr lang="en-US" dirty="0"/>
          </a:p>
        </p:txBody>
      </p:sp>
      <p:sp>
        <p:nvSpPr>
          <p:cNvPr id="7" name="页脚占位符 6"/>
          <p:cNvSpPr>
            <a:spLocks noGrp="1"/>
          </p:cNvSpPr>
          <p:nvPr>
            <p:ph type="ftr" sz="quarter" idx="11"/>
          </p:nvPr>
        </p:nvSpPr>
        <p:spPr/>
        <p:txBody>
          <a:bodyPr/>
          <a:lstStyle/>
          <a:p>
            <a:pPr>
              <a:defRPr/>
            </a:pPr>
            <a:r>
              <a:rPr lang="en-US" smtClean="0"/>
              <a:t>Huawei Technologies</a:t>
            </a: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Background</a:t>
            </a:r>
            <a:endParaRPr lang="en-US" dirty="0"/>
          </a:p>
        </p:txBody>
      </p:sp>
      <p:sp>
        <p:nvSpPr>
          <p:cNvPr id="3" name="内容占位符 2"/>
          <p:cNvSpPr>
            <a:spLocks noGrp="1"/>
          </p:cNvSpPr>
          <p:nvPr>
            <p:ph idx="1"/>
          </p:nvPr>
        </p:nvSpPr>
        <p:spPr>
          <a:xfrm>
            <a:off x="392203" y="1661183"/>
            <a:ext cx="8374565" cy="2276503"/>
          </a:xfrm>
        </p:spPr>
        <p:txBody>
          <a:bodyPr>
            <a:noAutofit/>
          </a:bodyPr>
          <a:lstStyle/>
          <a:p>
            <a:pPr>
              <a:spcBef>
                <a:spcPct val="15000"/>
              </a:spcBef>
              <a:spcAft>
                <a:spcPct val="15000"/>
              </a:spcAft>
            </a:pPr>
            <a:r>
              <a:rPr lang="en-US" altLang="zh-CN" sz="1800" dirty="0" smtClean="0"/>
              <a:t>In 11ad, DTI is coordinated as CBAP and SP using a schedule by PCP/AP, and the scheduling allocation can occur every BI by beacon or announce frame.</a:t>
            </a:r>
            <a:endParaRPr lang="en-US" altLang="ko-KR" sz="1800" dirty="0" smtClean="0"/>
          </a:p>
          <a:p>
            <a:pPr>
              <a:spcBef>
                <a:spcPct val="15000"/>
              </a:spcBef>
              <a:spcAft>
                <a:spcPct val="15000"/>
              </a:spcAft>
            </a:pPr>
            <a:r>
              <a:rPr lang="en-US" altLang="ko-KR" sz="1800" dirty="0" smtClean="0"/>
              <a:t>Flexible channel allocation can maximize the use of all available channels, the method of allocation based on 11ad is not efficient in respect of multi-channel operation.</a:t>
            </a:r>
          </a:p>
          <a:p>
            <a:pPr>
              <a:spcBef>
                <a:spcPct val="15000"/>
              </a:spcBef>
              <a:spcAft>
                <a:spcPct val="15000"/>
              </a:spcAft>
            </a:pPr>
            <a:r>
              <a:rPr lang="en-US" altLang="zh-CN" sz="1800" dirty="0" smtClean="0"/>
              <a:t>In [2], the </a:t>
            </a:r>
            <a:r>
              <a:rPr lang="en-US" altLang="zh-CN" sz="1800" dirty="0"/>
              <a:t>reserved </a:t>
            </a:r>
            <a:r>
              <a:rPr lang="en-US" altLang="zh-CN" sz="1800" dirty="0" smtClean="0"/>
              <a:t>bits in Extended Schedule element </a:t>
            </a:r>
            <a:r>
              <a:rPr lang="en-US" altLang="zh-CN" sz="1800" dirty="0"/>
              <a:t>are proposed to be used for </a:t>
            </a:r>
            <a:r>
              <a:rPr lang="en-US" altLang="ko-KR" sz="1800" dirty="0"/>
              <a:t>signaling the channel allocation to EDMG STAs for multi-channel </a:t>
            </a:r>
            <a:r>
              <a:rPr lang="en-US" altLang="ko-KR" sz="1800" dirty="0" smtClean="0"/>
              <a:t>operation.</a:t>
            </a:r>
            <a:endParaRPr lang="en-US" altLang="ko-KR" sz="1800" dirty="0"/>
          </a:p>
        </p:txBody>
      </p:sp>
      <p:sp>
        <p:nvSpPr>
          <p:cNvPr id="4" name="灯片编号占位符 3"/>
          <p:cNvSpPr>
            <a:spLocks noGrp="1"/>
          </p:cNvSpPr>
          <p:nvPr>
            <p:ph type="sldNum" sz="quarter" idx="12"/>
          </p:nvPr>
        </p:nvSpPr>
        <p:spPr/>
        <p:txBody>
          <a:bodyPr/>
          <a:lstStyle/>
          <a:p>
            <a:fld id="{4FAB45E9-EDE5-4709-A3AD-78EB74DC85DB}" type="slidenum">
              <a:rPr lang="en-US" smtClean="0"/>
              <a:pPr/>
              <a:t>3</a:t>
            </a:fld>
            <a:endParaRPr lang="en-US"/>
          </a:p>
        </p:txBody>
      </p:sp>
      <p:pic>
        <p:nvPicPr>
          <p:cNvPr id="8" name="Picture 4"/>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574349" y="4053490"/>
            <a:ext cx="6485755" cy="214136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9" name="日期占位符 6"/>
          <p:cNvSpPr>
            <a:spLocks noGrp="1"/>
          </p:cNvSpPr>
          <p:nvPr>
            <p:ph type="dt" sz="half" idx="10"/>
          </p:nvPr>
        </p:nvSpPr>
        <p:spPr>
          <a:xfrm>
            <a:off x="696913" y="332601"/>
            <a:ext cx="1579600" cy="276999"/>
          </a:xfrm>
        </p:spPr>
        <p:txBody>
          <a:bodyPr/>
          <a:lstStyle/>
          <a:p>
            <a:r>
              <a:rPr lang="en-US" altLang="zh-CN" smtClean="0"/>
              <a:t>September 2016</a:t>
            </a:r>
            <a:endParaRPr lang="en-US" dirty="0"/>
          </a:p>
        </p:txBody>
      </p:sp>
      <p:sp>
        <p:nvSpPr>
          <p:cNvPr id="7" name="页脚占位符 6"/>
          <p:cNvSpPr>
            <a:spLocks noGrp="1"/>
          </p:cNvSpPr>
          <p:nvPr>
            <p:ph type="ftr" sz="quarter" idx="11"/>
          </p:nvPr>
        </p:nvSpPr>
        <p:spPr/>
        <p:txBody>
          <a:bodyPr/>
          <a:lstStyle/>
          <a:p>
            <a:pPr>
              <a:defRPr/>
            </a:pPr>
            <a:r>
              <a:rPr lang="en-US" smtClean="0"/>
              <a:t>Huawei Technologies</a:t>
            </a:r>
            <a:endParaRPr lang="en-US"/>
          </a:p>
        </p:txBody>
      </p:sp>
    </p:spTree>
    <p:extLst>
      <p:ext uri="{BB962C8B-B14F-4D97-AF65-F5344CB8AC3E}">
        <p14:creationId xmlns:p14="http://schemas.microsoft.com/office/powerpoint/2010/main" xmlns="" val="16743739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内容占位符 2"/>
          <p:cNvSpPr txBox="1">
            <a:spLocks/>
          </p:cNvSpPr>
          <p:nvPr/>
        </p:nvSpPr>
        <p:spPr>
          <a:xfrm>
            <a:off x="436604" y="2059463"/>
            <a:ext cx="8254313" cy="3847071"/>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200" dirty="0" smtClean="0"/>
              <a:t>It has been agreed that in 11ay, up to six 2.16 GHz channels as well as the overlapped bonded channels can be used. </a:t>
            </a:r>
          </a:p>
          <a:p>
            <a:endParaRPr lang="en-US" sz="2200" dirty="0" smtClean="0"/>
          </a:p>
          <a:p>
            <a:r>
              <a:rPr lang="en-GB" sz="2200" dirty="0"/>
              <a:t>The following fields are agreed to be added in EDMG-Header-A </a:t>
            </a:r>
            <a:r>
              <a:rPr lang="en-GB" sz="2200" dirty="0" smtClean="0"/>
              <a:t>to indicate </a:t>
            </a:r>
            <a:r>
              <a:rPr lang="en-GB" sz="2200" dirty="0"/>
              <a:t>the channel allocation</a:t>
            </a:r>
          </a:p>
          <a:p>
            <a:pPr lvl="1"/>
            <a:r>
              <a:rPr lang="en-GB" sz="1700" dirty="0"/>
              <a:t>1 bit “channel aggregation” field </a:t>
            </a:r>
          </a:p>
          <a:p>
            <a:pPr lvl="1"/>
            <a:r>
              <a:rPr lang="en-GB" sz="1700" dirty="0"/>
              <a:t>8 bits </a:t>
            </a:r>
            <a:r>
              <a:rPr lang="en-GB" sz="1700" dirty="0" smtClean="0"/>
              <a:t>“bandwidth” field</a:t>
            </a:r>
          </a:p>
          <a:p>
            <a:pPr lvl="1"/>
            <a:endParaRPr lang="en-US" sz="2000" dirty="0"/>
          </a:p>
          <a:p>
            <a:r>
              <a:rPr lang="en-GB" sz="2200" dirty="0"/>
              <a:t>11ay shall only allow the following </a:t>
            </a:r>
          </a:p>
          <a:p>
            <a:pPr marL="0" indent="0">
              <a:buNone/>
            </a:pPr>
            <a:r>
              <a:rPr lang="en-GB" sz="2200" dirty="0"/>
              <a:t> </a:t>
            </a:r>
            <a:r>
              <a:rPr lang="en-GB" sz="2200" dirty="0" smtClean="0"/>
              <a:t>     combinations </a:t>
            </a:r>
            <a:r>
              <a:rPr lang="en-GB" sz="2200" dirty="0"/>
              <a:t>for channel aggregation:</a:t>
            </a:r>
            <a:endParaRPr lang="en-US" sz="2200" dirty="0"/>
          </a:p>
          <a:p>
            <a:pPr lvl="1"/>
            <a:r>
              <a:rPr lang="en-GB" sz="1700" dirty="0"/>
              <a:t>2.16GHz + 2.16GHz</a:t>
            </a:r>
            <a:endParaRPr lang="en-US" sz="1700" dirty="0"/>
          </a:p>
          <a:p>
            <a:pPr lvl="1"/>
            <a:r>
              <a:rPr lang="en-GB" sz="1700" dirty="0"/>
              <a:t>4.32GHz + 4.32GHz</a:t>
            </a:r>
            <a:endParaRPr lang="en-US" sz="1700" dirty="0"/>
          </a:p>
          <a:p>
            <a:pPr lvl="1"/>
            <a:endParaRPr lang="en-US" sz="2000" dirty="0" smtClean="0"/>
          </a:p>
        </p:txBody>
      </p:sp>
      <p:sp>
        <p:nvSpPr>
          <p:cNvPr id="2" name="标题 1"/>
          <p:cNvSpPr>
            <a:spLocks noGrp="1"/>
          </p:cNvSpPr>
          <p:nvPr>
            <p:ph type="title"/>
          </p:nvPr>
        </p:nvSpPr>
        <p:spPr/>
        <p:txBody>
          <a:bodyPr>
            <a:normAutofit fontScale="90000"/>
          </a:bodyPr>
          <a:lstStyle/>
          <a:p>
            <a:r>
              <a:rPr lang="en-US" altLang="ko-KR" dirty="0">
                <a:cs typeface="Times New Roman" panose="02020603050405020304" pitchFamily="18" charset="0"/>
              </a:rPr>
              <a:t>Recap </a:t>
            </a:r>
            <a:r>
              <a:rPr lang="en-US" altLang="ko-KR" dirty="0" smtClean="0">
                <a:cs typeface="Times New Roman" panose="02020603050405020304" pitchFamily="18" charset="0"/>
              </a:rPr>
              <a:t>on channelization and bandwidth signaling for EDMG [3]</a:t>
            </a:r>
            <a:endParaRPr lang="en-US" dirty="0"/>
          </a:p>
        </p:txBody>
      </p:sp>
      <p:sp>
        <p:nvSpPr>
          <p:cNvPr id="4" name="灯片编号占位符 3"/>
          <p:cNvSpPr>
            <a:spLocks noGrp="1"/>
          </p:cNvSpPr>
          <p:nvPr>
            <p:ph type="sldNum" sz="quarter" idx="12"/>
          </p:nvPr>
        </p:nvSpPr>
        <p:spPr/>
        <p:txBody>
          <a:bodyPr/>
          <a:lstStyle/>
          <a:p>
            <a:fld id="{4FAB45E9-EDE5-4709-A3AD-78EB74DC85DB}" type="slidenum">
              <a:rPr lang="en-US" smtClean="0"/>
              <a:pPr/>
              <a:t>4</a:t>
            </a:fld>
            <a:endParaRPr lang="en-US"/>
          </a:p>
        </p:txBody>
      </p:sp>
      <p:pic>
        <p:nvPicPr>
          <p:cNvPr id="91138" name="Picture 6"/>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181603" y="3619478"/>
            <a:ext cx="3334262" cy="22870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 name="日期占位符 6"/>
          <p:cNvSpPr>
            <a:spLocks noGrp="1"/>
          </p:cNvSpPr>
          <p:nvPr>
            <p:ph type="dt" sz="half" idx="10"/>
          </p:nvPr>
        </p:nvSpPr>
        <p:spPr>
          <a:xfrm>
            <a:off x="696913" y="332601"/>
            <a:ext cx="1579600" cy="276999"/>
          </a:xfrm>
        </p:spPr>
        <p:txBody>
          <a:bodyPr/>
          <a:lstStyle/>
          <a:p>
            <a:r>
              <a:rPr lang="en-US" altLang="zh-CN" smtClean="0"/>
              <a:t>September 2016</a:t>
            </a:r>
            <a:endParaRPr lang="en-US" dirty="0"/>
          </a:p>
        </p:txBody>
      </p:sp>
      <p:sp>
        <p:nvSpPr>
          <p:cNvPr id="8" name="页脚占位符 7"/>
          <p:cNvSpPr>
            <a:spLocks noGrp="1"/>
          </p:cNvSpPr>
          <p:nvPr>
            <p:ph type="ftr" sz="quarter" idx="11"/>
          </p:nvPr>
        </p:nvSpPr>
        <p:spPr/>
        <p:txBody>
          <a:bodyPr/>
          <a:lstStyle/>
          <a:p>
            <a:pPr>
              <a:defRPr/>
            </a:pPr>
            <a:r>
              <a:rPr lang="en-US" smtClean="0"/>
              <a:t>Huawei Technologies</a:t>
            </a:r>
            <a:endParaRPr lang="en-US"/>
          </a:p>
        </p:txBody>
      </p:sp>
    </p:spTree>
    <p:extLst>
      <p:ext uri="{BB962C8B-B14F-4D97-AF65-F5344CB8AC3E}">
        <p14:creationId xmlns:p14="http://schemas.microsoft.com/office/powerpoint/2010/main" xmlns="" val="7354033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内容占位符 2"/>
          <p:cNvSpPr txBox="1">
            <a:spLocks/>
          </p:cNvSpPr>
          <p:nvPr/>
        </p:nvSpPr>
        <p:spPr>
          <a:xfrm>
            <a:off x="436604" y="2059463"/>
            <a:ext cx="8254313" cy="3847071"/>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0"/>
            <a:r>
              <a:rPr lang="en-US" sz="2000" dirty="0" smtClean="0"/>
              <a:t>CA (Channel Aggregation) field</a:t>
            </a:r>
            <a:endParaRPr lang="en-US" sz="2000" dirty="0"/>
          </a:p>
          <a:p>
            <a:pPr lvl="1">
              <a:lnSpc>
                <a:spcPct val="90000"/>
              </a:lnSpc>
            </a:pPr>
            <a:r>
              <a:rPr lang="en-GB" sz="1800" dirty="0"/>
              <a:t>Set to zero for channel bonding or single 2.16GHz channel</a:t>
            </a:r>
            <a:endParaRPr lang="en-US" sz="1800" dirty="0"/>
          </a:p>
          <a:p>
            <a:pPr lvl="1">
              <a:lnSpc>
                <a:spcPct val="90000"/>
              </a:lnSpc>
            </a:pPr>
            <a:r>
              <a:rPr lang="en-GB" sz="1800" dirty="0"/>
              <a:t>Set to one for channel </a:t>
            </a:r>
            <a:r>
              <a:rPr lang="en-GB" sz="1800" dirty="0" smtClean="0"/>
              <a:t>aggregation</a:t>
            </a:r>
          </a:p>
          <a:p>
            <a:pPr lvl="1">
              <a:lnSpc>
                <a:spcPct val="90000"/>
              </a:lnSpc>
            </a:pPr>
            <a:endParaRPr lang="en-US" sz="1800" dirty="0"/>
          </a:p>
          <a:p>
            <a:pPr lvl="0"/>
            <a:r>
              <a:rPr lang="en-GB" sz="2000" dirty="0" smtClean="0"/>
              <a:t>BW (Bandwidth) field</a:t>
            </a:r>
            <a:endParaRPr lang="en-US" sz="2000" dirty="0"/>
          </a:p>
          <a:p>
            <a:pPr lvl="1">
              <a:lnSpc>
                <a:spcPct val="90000"/>
              </a:lnSpc>
            </a:pPr>
            <a:r>
              <a:rPr lang="en-US" sz="1800" dirty="0"/>
              <a:t>Bit 1-8 corresponds to channel 1-8</a:t>
            </a:r>
          </a:p>
          <a:p>
            <a:pPr lvl="1">
              <a:lnSpc>
                <a:spcPct val="90000"/>
              </a:lnSpc>
            </a:pPr>
            <a:r>
              <a:rPr lang="en-US" sz="1800" dirty="0"/>
              <a:t>For each channel, the corresponding bit is set to 1 if modulated and to 0 if not </a:t>
            </a:r>
            <a:r>
              <a:rPr lang="en-US" sz="1800" dirty="0" smtClean="0"/>
              <a:t>modulated</a:t>
            </a:r>
          </a:p>
          <a:p>
            <a:pPr lvl="1">
              <a:lnSpc>
                <a:spcPct val="90000"/>
              </a:lnSpc>
            </a:pPr>
            <a:endParaRPr lang="en-US" sz="1800" dirty="0"/>
          </a:p>
          <a:p>
            <a:pPr>
              <a:lnSpc>
                <a:spcPct val="90000"/>
              </a:lnSpc>
            </a:pPr>
            <a:r>
              <a:rPr lang="en-US" sz="2200" dirty="0" smtClean="0"/>
              <a:t>For example:</a:t>
            </a:r>
            <a:endParaRPr lang="en-US" sz="2200" dirty="0"/>
          </a:p>
          <a:p>
            <a:pPr lvl="1"/>
            <a:endParaRPr lang="en-US" sz="2000" dirty="0" smtClean="0"/>
          </a:p>
        </p:txBody>
      </p:sp>
      <p:sp>
        <p:nvSpPr>
          <p:cNvPr id="2" name="标题 1"/>
          <p:cNvSpPr>
            <a:spLocks noGrp="1"/>
          </p:cNvSpPr>
          <p:nvPr>
            <p:ph type="title"/>
          </p:nvPr>
        </p:nvSpPr>
        <p:spPr/>
        <p:txBody>
          <a:bodyPr>
            <a:normAutofit fontScale="90000"/>
          </a:bodyPr>
          <a:lstStyle/>
          <a:p>
            <a:r>
              <a:rPr lang="en-US" altLang="ko-KR" dirty="0">
                <a:cs typeface="Times New Roman" panose="02020603050405020304" pitchFamily="18" charset="0"/>
              </a:rPr>
              <a:t>Recap </a:t>
            </a:r>
            <a:r>
              <a:rPr lang="en-US" altLang="ko-KR" dirty="0" smtClean="0">
                <a:cs typeface="Times New Roman" panose="02020603050405020304" pitchFamily="18" charset="0"/>
              </a:rPr>
              <a:t>on channelization and bandwidth signaling for EDMG [3]</a:t>
            </a:r>
            <a:endParaRPr lang="en-US" dirty="0"/>
          </a:p>
        </p:txBody>
      </p:sp>
      <p:sp>
        <p:nvSpPr>
          <p:cNvPr id="4" name="灯片编号占位符 3"/>
          <p:cNvSpPr>
            <a:spLocks noGrp="1"/>
          </p:cNvSpPr>
          <p:nvPr>
            <p:ph type="sldNum" sz="quarter" idx="12"/>
          </p:nvPr>
        </p:nvSpPr>
        <p:spPr/>
        <p:txBody>
          <a:bodyPr/>
          <a:lstStyle/>
          <a:p>
            <a:fld id="{4FAB45E9-EDE5-4709-A3AD-78EB74DC85DB}" type="slidenum">
              <a:rPr lang="en-US" smtClean="0"/>
              <a:pPr/>
              <a:t>5</a:t>
            </a:fld>
            <a:endParaRPr lang="en-US"/>
          </a:p>
        </p:txBody>
      </p:sp>
      <p:sp>
        <p:nvSpPr>
          <p:cNvPr id="7" name="日期占位符 6"/>
          <p:cNvSpPr>
            <a:spLocks noGrp="1"/>
          </p:cNvSpPr>
          <p:nvPr>
            <p:ph type="dt" sz="half" idx="10"/>
          </p:nvPr>
        </p:nvSpPr>
        <p:spPr>
          <a:xfrm>
            <a:off x="696913" y="332601"/>
            <a:ext cx="1579600" cy="276999"/>
          </a:xfrm>
        </p:spPr>
        <p:txBody>
          <a:bodyPr/>
          <a:lstStyle/>
          <a:p>
            <a:r>
              <a:rPr lang="en-US" altLang="zh-CN" smtClean="0"/>
              <a:t>September 2016</a:t>
            </a:r>
            <a:endParaRPr lang="en-US" dirty="0"/>
          </a:p>
        </p:txBody>
      </p:sp>
      <p:pic>
        <p:nvPicPr>
          <p:cNvPr id="10" name="图片 9"/>
          <p:cNvPicPr>
            <a:picLocks noChangeAspect="1"/>
          </p:cNvPicPr>
          <p:nvPr/>
        </p:nvPicPr>
        <p:blipFill>
          <a:blip r:embed="rId2" cstate="print"/>
          <a:stretch>
            <a:fillRect/>
          </a:stretch>
        </p:blipFill>
        <p:spPr>
          <a:xfrm>
            <a:off x="1882129" y="5441112"/>
            <a:ext cx="5624970" cy="914367"/>
          </a:xfrm>
          <a:prstGeom prst="rect">
            <a:avLst/>
          </a:prstGeom>
        </p:spPr>
      </p:pic>
      <p:sp>
        <p:nvSpPr>
          <p:cNvPr id="8" name="页脚占位符 7"/>
          <p:cNvSpPr>
            <a:spLocks noGrp="1"/>
          </p:cNvSpPr>
          <p:nvPr>
            <p:ph type="ftr" sz="quarter" idx="11"/>
          </p:nvPr>
        </p:nvSpPr>
        <p:spPr/>
        <p:txBody>
          <a:bodyPr/>
          <a:lstStyle/>
          <a:p>
            <a:pPr>
              <a:defRPr/>
            </a:pPr>
            <a:r>
              <a:rPr lang="en-US" smtClean="0"/>
              <a:t>Huawei Technologies</a:t>
            </a:r>
            <a:endParaRPr lang="en-US"/>
          </a:p>
        </p:txBody>
      </p:sp>
    </p:spTree>
    <p:extLst>
      <p:ext uri="{BB962C8B-B14F-4D97-AF65-F5344CB8AC3E}">
        <p14:creationId xmlns:p14="http://schemas.microsoft.com/office/powerpoint/2010/main" xmlns="" val="5653931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96913" y="613525"/>
            <a:ext cx="7772400" cy="747584"/>
          </a:xfrm>
        </p:spPr>
        <p:txBody>
          <a:bodyPr>
            <a:normAutofit/>
          </a:bodyPr>
          <a:lstStyle/>
          <a:p>
            <a:r>
              <a:rPr lang="en-US" dirty="0" smtClean="0"/>
              <a:t>Channel allocation for 6 and 8 </a:t>
            </a:r>
            <a:r>
              <a:rPr lang="en-US" dirty="0"/>
              <a:t>channels</a:t>
            </a:r>
            <a:r>
              <a:rPr lang="en-US" sz="2400" baseline="30000" dirty="0"/>
              <a:t>*</a:t>
            </a:r>
          </a:p>
        </p:txBody>
      </p:sp>
      <p:sp>
        <p:nvSpPr>
          <p:cNvPr id="4" name="灯片编号占位符 3"/>
          <p:cNvSpPr>
            <a:spLocks noGrp="1"/>
          </p:cNvSpPr>
          <p:nvPr>
            <p:ph type="sldNum" sz="quarter" idx="12"/>
          </p:nvPr>
        </p:nvSpPr>
        <p:spPr/>
        <p:txBody>
          <a:bodyPr/>
          <a:lstStyle/>
          <a:p>
            <a:fld id="{4FAB45E9-EDE5-4709-A3AD-78EB74DC85DB}" type="slidenum">
              <a:rPr lang="en-US" smtClean="0"/>
              <a:pPr/>
              <a:t>6</a:t>
            </a:fld>
            <a:endParaRPr lang="en-US" dirty="0"/>
          </a:p>
        </p:txBody>
      </p:sp>
      <p:sp>
        <p:nvSpPr>
          <p:cNvPr id="6" name="内容占位符 2"/>
          <p:cNvSpPr txBox="1">
            <a:spLocks/>
          </p:cNvSpPr>
          <p:nvPr/>
        </p:nvSpPr>
        <p:spPr>
          <a:xfrm>
            <a:off x="935813" y="5248723"/>
            <a:ext cx="4033412" cy="1201975"/>
          </a:xfrm>
          <a:prstGeom prst="rect">
            <a:avLst/>
          </a:prstGeom>
        </p:spPr>
        <p:txBody>
          <a:bodyPr vert="horz" lIns="91440" tIns="45720" rIns="91440" bIns="45720" rtlCol="0">
            <a:noAutofit/>
          </a:bodyPr>
          <a:lstStyle/>
          <a:p>
            <a:pPr marL="342900" indent="-342900">
              <a:lnSpc>
                <a:spcPct val="110000"/>
              </a:lnSpc>
              <a:spcBef>
                <a:spcPct val="20000"/>
              </a:spcBef>
              <a:spcAft>
                <a:spcPct val="15000"/>
              </a:spcAft>
              <a:buFont typeface="Arial" pitchFamily="34" charset="0"/>
              <a:buChar char="•"/>
            </a:pPr>
            <a:r>
              <a:rPr lang="en-US" altLang="zh-CN" sz="1600" dirty="0"/>
              <a:t>Total 39 possible channel combinations </a:t>
            </a:r>
            <a:r>
              <a:rPr lang="en-US" altLang="zh-CN" sz="1600" dirty="0" smtClean="0"/>
              <a:t>for 6 channels and at </a:t>
            </a:r>
            <a:r>
              <a:rPr lang="en-US" altLang="zh-CN" sz="1600" dirty="0"/>
              <a:t>least </a:t>
            </a:r>
            <a:r>
              <a:rPr lang="en-US" altLang="zh-CN" sz="1600" b="1" dirty="0">
                <a:solidFill>
                  <a:srgbClr val="FF0000"/>
                </a:solidFill>
              </a:rPr>
              <a:t>6 bits </a:t>
            </a:r>
            <a:r>
              <a:rPr lang="en-US" altLang="zh-CN" sz="1600" dirty="0"/>
              <a:t>needed</a:t>
            </a:r>
          </a:p>
          <a:p>
            <a:pPr marL="342900" indent="-342900">
              <a:lnSpc>
                <a:spcPct val="110000"/>
              </a:lnSpc>
              <a:spcBef>
                <a:spcPct val="20000"/>
              </a:spcBef>
              <a:spcAft>
                <a:spcPct val="15000"/>
              </a:spcAft>
              <a:buFont typeface="Arial" pitchFamily="34" charset="0"/>
              <a:buChar char="•"/>
            </a:pPr>
            <a:r>
              <a:rPr lang="en-US" altLang="zh-CN" sz="1600" dirty="0" smtClean="0"/>
              <a:t>Total 69 </a:t>
            </a:r>
            <a:r>
              <a:rPr lang="en-US" altLang="zh-CN" sz="1600" dirty="0"/>
              <a:t>possible channel combinations </a:t>
            </a:r>
            <a:r>
              <a:rPr lang="en-US" altLang="zh-CN" sz="1600" dirty="0" smtClean="0"/>
              <a:t>for 8 channels and at least </a:t>
            </a:r>
            <a:r>
              <a:rPr lang="en-US" altLang="zh-CN" sz="1600" b="1" dirty="0" smtClean="0">
                <a:solidFill>
                  <a:srgbClr val="FF0000"/>
                </a:solidFill>
              </a:rPr>
              <a:t>7 </a:t>
            </a:r>
            <a:r>
              <a:rPr lang="en-US" altLang="zh-CN" sz="1600" b="1" dirty="0">
                <a:solidFill>
                  <a:srgbClr val="FF0000"/>
                </a:solidFill>
              </a:rPr>
              <a:t>bits </a:t>
            </a:r>
            <a:r>
              <a:rPr lang="en-US" altLang="zh-CN" sz="1600" dirty="0"/>
              <a:t>needed</a:t>
            </a:r>
          </a:p>
        </p:txBody>
      </p:sp>
      <p:sp>
        <p:nvSpPr>
          <p:cNvPr id="7" name="矩形 6"/>
          <p:cNvSpPr/>
          <p:nvPr/>
        </p:nvSpPr>
        <p:spPr>
          <a:xfrm>
            <a:off x="4989038" y="6262974"/>
            <a:ext cx="3471219" cy="215444"/>
          </a:xfrm>
          <a:prstGeom prst="rect">
            <a:avLst/>
          </a:prstGeom>
        </p:spPr>
        <p:txBody>
          <a:bodyPr wrap="square">
            <a:spAutoFit/>
          </a:bodyPr>
          <a:lstStyle/>
          <a:p>
            <a:r>
              <a:rPr lang="en-US" altLang="zh-CN" sz="800" dirty="0" smtClean="0"/>
              <a:t>*  8 channels are considered if 71-76 GHz are open for unlicensed use</a:t>
            </a:r>
            <a:endParaRPr lang="zh-CN" altLang="en-US" sz="800" dirty="0"/>
          </a:p>
        </p:txBody>
      </p:sp>
      <p:sp>
        <p:nvSpPr>
          <p:cNvPr id="9" name="日期占位符 6"/>
          <p:cNvSpPr>
            <a:spLocks noGrp="1"/>
          </p:cNvSpPr>
          <p:nvPr>
            <p:ph type="dt" sz="half" idx="10"/>
          </p:nvPr>
        </p:nvSpPr>
        <p:spPr>
          <a:xfrm>
            <a:off x="696913" y="332601"/>
            <a:ext cx="1579600" cy="276999"/>
          </a:xfrm>
        </p:spPr>
        <p:txBody>
          <a:bodyPr/>
          <a:lstStyle/>
          <a:p>
            <a:r>
              <a:rPr lang="en-US" altLang="zh-CN" smtClean="0"/>
              <a:t>September 2016</a:t>
            </a:r>
            <a:endParaRPr lang="en-US" dirty="0"/>
          </a:p>
        </p:txBody>
      </p:sp>
      <p:pic>
        <p:nvPicPr>
          <p:cNvPr id="5" name="图片 4"/>
          <p:cNvPicPr>
            <a:picLocks noChangeAspect="1"/>
          </p:cNvPicPr>
          <p:nvPr/>
        </p:nvPicPr>
        <p:blipFill>
          <a:blip r:embed="rId2" cstate="print"/>
          <a:stretch>
            <a:fillRect/>
          </a:stretch>
        </p:blipFill>
        <p:spPr>
          <a:xfrm>
            <a:off x="1233490" y="1424581"/>
            <a:ext cx="2868953" cy="3715786"/>
          </a:xfrm>
          <a:prstGeom prst="rect">
            <a:avLst/>
          </a:prstGeom>
        </p:spPr>
      </p:pic>
      <p:pic>
        <p:nvPicPr>
          <p:cNvPr id="11" name="图片 10"/>
          <p:cNvPicPr>
            <a:picLocks noChangeAspect="1"/>
          </p:cNvPicPr>
          <p:nvPr/>
        </p:nvPicPr>
        <p:blipFill>
          <a:blip r:embed="rId3" cstate="print"/>
          <a:stretch>
            <a:fillRect/>
          </a:stretch>
        </p:blipFill>
        <p:spPr>
          <a:xfrm>
            <a:off x="5078199" y="1399867"/>
            <a:ext cx="2702235" cy="4809668"/>
          </a:xfrm>
          <a:prstGeom prst="rect">
            <a:avLst/>
          </a:prstGeom>
        </p:spPr>
      </p:pic>
      <p:sp>
        <p:nvSpPr>
          <p:cNvPr id="10" name="页脚占位符 9"/>
          <p:cNvSpPr>
            <a:spLocks noGrp="1"/>
          </p:cNvSpPr>
          <p:nvPr>
            <p:ph type="ftr" sz="quarter" idx="11"/>
          </p:nvPr>
        </p:nvSpPr>
        <p:spPr/>
        <p:txBody>
          <a:bodyPr/>
          <a:lstStyle/>
          <a:p>
            <a:pPr>
              <a:defRPr/>
            </a:pPr>
            <a:r>
              <a:rPr lang="en-US" smtClean="0"/>
              <a:t>Huawei Technologies</a:t>
            </a:r>
            <a:endParaRPr lang="en-US"/>
          </a:p>
        </p:txBody>
      </p:sp>
    </p:spTree>
    <p:extLst>
      <p:ext uri="{BB962C8B-B14F-4D97-AF65-F5344CB8AC3E}">
        <p14:creationId xmlns:p14="http://schemas.microsoft.com/office/powerpoint/2010/main" xmlns="" val="29207772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ko-KR" dirty="0"/>
              <a:t>Extended Schedule Element</a:t>
            </a:r>
            <a:endParaRPr lang="en-US" dirty="0"/>
          </a:p>
        </p:txBody>
      </p:sp>
      <p:sp>
        <p:nvSpPr>
          <p:cNvPr id="3" name="内容占位符 2"/>
          <p:cNvSpPr>
            <a:spLocks noGrp="1"/>
          </p:cNvSpPr>
          <p:nvPr>
            <p:ph idx="1"/>
          </p:nvPr>
        </p:nvSpPr>
        <p:spPr>
          <a:xfrm>
            <a:off x="457200" y="1699055"/>
            <a:ext cx="8229600" cy="4875213"/>
          </a:xfrm>
        </p:spPr>
        <p:txBody>
          <a:bodyPr>
            <a:noAutofit/>
          </a:bodyPr>
          <a:lstStyle/>
          <a:p>
            <a:r>
              <a:rPr lang="en-US" sz="2000" dirty="0" smtClean="0"/>
              <a:t>At most 6 reserved bits could be used for channel allocation in Extended Schedule Element. However, it seems the reserved bits are not enough for up to 8 channels operation.</a:t>
            </a:r>
            <a:endParaRPr lang="en-US" sz="2000" dirty="0"/>
          </a:p>
          <a:p>
            <a:endParaRPr lang="en-US" sz="2000" dirty="0"/>
          </a:p>
          <a:p>
            <a:endParaRPr lang="en-US" dirty="0" smtClean="0"/>
          </a:p>
          <a:p>
            <a:endParaRPr lang="en-US" dirty="0" smtClean="0"/>
          </a:p>
          <a:p>
            <a:endParaRPr lang="en-US" dirty="0" smtClean="0"/>
          </a:p>
          <a:p>
            <a:endParaRPr lang="en-US" sz="2000" dirty="0" smtClean="0"/>
          </a:p>
          <a:p>
            <a:endParaRPr lang="en-US" sz="2000" dirty="0" smtClean="0"/>
          </a:p>
          <a:p>
            <a:endParaRPr lang="en-US" sz="2000" dirty="0" smtClean="0"/>
          </a:p>
          <a:p>
            <a:r>
              <a:rPr lang="en-US" sz="2000" dirty="0" smtClean="0"/>
              <a:t>A new Information Element (IE</a:t>
            </a:r>
            <a:r>
              <a:rPr lang="en-US" sz="2000" dirty="0"/>
              <a:t>) named EDMG Extended Schedule Element </a:t>
            </a:r>
            <a:r>
              <a:rPr lang="en-US" sz="2000" dirty="0" smtClean="0"/>
              <a:t>should be defined to support the scheduling allocation of multiple channels for EDMG STAs.</a:t>
            </a:r>
            <a:endParaRPr lang="en-US" sz="2000" dirty="0"/>
          </a:p>
        </p:txBody>
      </p:sp>
      <p:sp>
        <p:nvSpPr>
          <p:cNvPr id="4" name="灯片编号占位符 3"/>
          <p:cNvSpPr>
            <a:spLocks noGrp="1"/>
          </p:cNvSpPr>
          <p:nvPr>
            <p:ph type="sldNum" sz="quarter" idx="12"/>
          </p:nvPr>
        </p:nvSpPr>
        <p:spPr/>
        <p:txBody>
          <a:bodyPr/>
          <a:lstStyle/>
          <a:p>
            <a:fld id="{4FAB45E9-EDE5-4709-A3AD-78EB74DC85DB}" type="slidenum">
              <a:rPr lang="en-US" smtClean="0"/>
              <a:pPr/>
              <a:t>7</a:t>
            </a:fld>
            <a:endParaRPr lang="en-US" dirty="0"/>
          </a:p>
        </p:txBody>
      </p:sp>
      <p:pic>
        <p:nvPicPr>
          <p:cNvPr id="7" name="Picture 3"/>
          <p:cNvPicPr>
            <a:picLocks noChangeAspect="1" noChangeArrowheads="1"/>
          </p:cNvPicPr>
          <p:nvPr/>
        </p:nvPicPr>
        <p:blipFill>
          <a:blip r:embed="rId2" cstate="print"/>
          <a:srcRect/>
          <a:stretch>
            <a:fillRect/>
          </a:stretch>
        </p:blipFill>
        <p:spPr bwMode="auto">
          <a:xfrm>
            <a:off x="2205301" y="2964578"/>
            <a:ext cx="4984202" cy="1566542"/>
          </a:xfrm>
          <a:prstGeom prst="rect">
            <a:avLst/>
          </a:prstGeom>
          <a:noFill/>
          <a:ln w="9525">
            <a:noFill/>
            <a:miter lim="800000"/>
            <a:headEnd/>
            <a:tailEnd/>
          </a:ln>
          <a:effectLst/>
        </p:spPr>
      </p:pic>
      <p:graphicFrame>
        <p:nvGraphicFramePr>
          <p:cNvPr id="6" name="표 6"/>
          <p:cNvGraphicFramePr>
            <a:graphicFrameLocks noGrp="1"/>
          </p:cNvGraphicFramePr>
          <p:nvPr>
            <p:extLst>
              <p:ext uri="{D42A27DB-BD31-4B8C-83A1-F6EECF244321}">
                <p14:modId xmlns:p14="http://schemas.microsoft.com/office/powerpoint/2010/main" xmlns="" val="4266532254"/>
              </p:ext>
            </p:extLst>
          </p:nvPr>
        </p:nvGraphicFramePr>
        <p:xfrm>
          <a:off x="2741961" y="4742883"/>
          <a:ext cx="1277302" cy="548640"/>
        </p:xfrm>
        <a:graphic>
          <a:graphicData uri="http://schemas.openxmlformats.org/drawingml/2006/table">
            <a:tbl>
              <a:tblPr firstRow="1" bandRow="1">
                <a:tableStyleId>{5940675A-B579-460E-94D1-54222C63F5DA}</a:tableStyleId>
              </a:tblPr>
              <a:tblGrid>
                <a:gridCol w="657542"/>
                <a:gridCol w="309880"/>
                <a:gridCol w="309880"/>
              </a:tblGrid>
              <a:tr h="171949">
                <a:tc>
                  <a:txBody>
                    <a:bodyPr/>
                    <a:lstStyle/>
                    <a:p>
                      <a:pPr algn="ctr" latinLnBrk="1"/>
                      <a:r>
                        <a:rPr lang="en-US" altLang="ko-KR" sz="800" dirty="0" smtClean="0"/>
                        <a:t>b4</a:t>
                      </a:r>
                      <a:endParaRPr lang="ko-KR" altLang="en-US" sz="800" dirty="0"/>
                    </a:p>
                  </a:txBody>
                  <a:tcPr>
                    <a:noFill/>
                  </a:tcPr>
                </a:tc>
                <a:tc>
                  <a:txBody>
                    <a:bodyPr/>
                    <a:lstStyle/>
                    <a:p>
                      <a:pPr algn="ctr" latinLnBrk="1"/>
                      <a:r>
                        <a:rPr lang="en-US" altLang="ko-KR" sz="800" dirty="0" smtClean="0"/>
                        <a:t>b5</a:t>
                      </a:r>
                      <a:endParaRPr lang="ko-KR" altLang="en-US" sz="800" dirty="0"/>
                    </a:p>
                  </a:txBody>
                  <a:tcPr>
                    <a:noFill/>
                  </a:tcPr>
                </a:tc>
                <a:tc>
                  <a:txBody>
                    <a:bodyPr/>
                    <a:lstStyle/>
                    <a:p>
                      <a:pPr algn="ctr" latinLnBrk="1"/>
                      <a:r>
                        <a:rPr lang="en-US" altLang="ko-KR" sz="800" dirty="0" smtClean="0"/>
                        <a:t>b6</a:t>
                      </a:r>
                      <a:endParaRPr lang="ko-KR" altLang="en-US" sz="800" dirty="0"/>
                    </a:p>
                  </a:txBody>
                  <a:tcPr>
                    <a:noFill/>
                  </a:tcPr>
                </a:tc>
              </a:tr>
              <a:tr h="214936">
                <a:tc>
                  <a:txBody>
                    <a:bodyPr/>
                    <a:lstStyle/>
                    <a:p>
                      <a:pPr algn="ctr" latinLnBrk="1"/>
                      <a:r>
                        <a:rPr lang="en-US" altLang="ko-KR" sz="800" dirty="0" smtClean="0"/>
                        <a:t>SP or CABP</a:t>
                      </a:r>
                      <a:endParaRPr lang="ko-KR" altLang="en-US" sz="800" dirty="0"/>
                    </a:p>
                  </a:txBody>
                  <a:tcPr/>
                </a:tc>
                <a:tc gridSpan="2">
                  <a:txBody>
                    <a:bodyPr/>
                    <a:lstStyle/>
                    <a:p>
                      <a:pPr algn="ctr" latinLnBrk="1"/>
                      <a:r>
                        <a:rPr lang="en-US" altLang="ko-KR" sz="800" dirty="0" smtClean="0"/>
                        <a:t>Reserved</a:t>
                      </a:r>
                      <a:endParaRPr lang="ko-KR" altLang="en-US" sz="800" dirty="0"/>
                    </a:p>
                  </a:txBody>
                  <a:tcPr/>
                </a:tc>
                <a:tc hMerge="1">
                  <a:txBody>
                    <a:bodyPr/>
                    <a:lstStyle/>
                    <a:p>
                      <a:pPr latinLnBrk="1"/>
                      <a:endParaRPr lang="ko-KR" altLang="en-US" sz="1200" dirty="0"/>
                    </a:p>
                  </a:txBody>
                  <a:tcPr/>
                </a:tc>
              </a:tr>
            </a:tbl>
          </a:graphicData>
        </a:graphic>
      </p:graphicFrame>
      <p:cxnSp>
        <p:nvCxnSpPr>
          <p:cNvPr id="9" name="直接连接符 8"/>
          <p:cNvCxnSpPr/>
          <p:nvPr/>
        </p:nvCxnSpPr>
        <p:spPr>
          <a:xfrm flipH="1">
            <a:off x="2749550" y="4412218"/>
            <a:ext cx="323850" cy="330200"/>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a:off x="3543300" y="4405868"/>
            <a:ext cx="469900" cy="330200"/>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2" name="椭圆 11"/>
          <p:cNvSpPr/>
          <p:nvPr/>
        </p:nvSpPr>
        <p:spPr>
          <a:xfrm>
            <a:off x="6391275" y="3970893"/>
            <a:ext cx="895350" cy="619125"/>
          </a:xfrm>
          <a:prstGeom prst="ellipse">
            <a:avLst/>
          </a:prstGeom>
          <a:noFill/>
          <a:ln w="1270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椭圆 12"/>
          <p:cNvSpPr/>
          <p:nvPr/>
        </p:nvSpPr>
        <p:spPr>
          <a:xfrm>
            <a:off x="3267075" y="4689645"/>
            <a:ext cx="895350" cy="619125"/>
          </a:xfrm>
          <a:prstGeom prst="ellipse">
            <a:avLst/>
          </a:prstGeom>
          <a:noFill/>
          <a:ln w="1270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日期占位符 6"/>
          <p:cNvSpPr>
            <a:spLocks noGrp="1"/>
          </p:cNvSpPr>
          <p:nvPr>
            <p:ph type="dt" sz="half" idx="10"/>
          </p:nvPr>
        </p:nvSpPr>
        <p:spPr>
          <a:xfrm>
            <a:off x="696913" y="332601"/>
            <a:ext cx="1579600" cy="276999"/>
          </a:xfrm>
        </p:spPr>
        <p:txBody>
          <a:bodyPr/>
          <a:lstStyle/>
          <a:p>
            <a:r>
              <a:rPr lang="en-US" altLang="zh-CN" smtClean="0"/>
              <a:t>September 2016</a:t>
            </a:r>
            <a:endParaRPr lang="en-US" dirty="0"/>
          </a:p>
        </p:txBody>
      </p:sp>
      <p:sp>
        <p:nvSpPr>
          <p:cNvPr id="14" name="页脚占位符 13"/>
          <p:cNvSpPr>
            <a:spLocks noGrp="1"/>
          </p:cNvSpPr>
          <p:nvPr>
            <p:ph type="ftr" sz="quarter" idx="11"/>
          </p:nvPr>
        </p:nvSpPr>
        <p:spPr/>
        <p:txBody>
          <a:bodyPr/>
          <a:lstStyle/>
          <a:p>
            <a:pPr>
              <a:defRPr/>
            </a:pPr>
            <a:r>
              <a:rPr lang="en-US" smtClean="0"/>
              <a:t>Huawei Technologies</a:t>
            </a:r>
            <a:endParaRPr lang="en-US"/>
          </a:p>
        </p:txBody>
      </p:sp>
    </p:spTree>
    <p:extLst>
      <p:ext uri="{BB962C8B-B14F-4D97-AF65-F5344CB8AC3E}">
        <p14:creationId xmlns:p14="http://schemas.microsoft.com/office/powerpoint/2010/main" xmlns="" val="24039703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vert="horz" lIns="91440" tIns="45720" rIns="91440" bIns="45720" rtlCol="0" anchor="ctr">
            <a:normAutofit/>
          </a:bodyPr>
          <a:lstStyle/>
          <a:p>
            <a:r>
              <a:rPr lang="en-US" altLang="ko-KR" dirty="0" smtClean="0"/>
              <a:t>EDMG Extended Schedule Element</a:t>
            </a:r>
            <a:endParaRPr lang="zh-CN" altLang="en-US" dirty="0" smtClean="0"/>
          </a:p>
        </p:txBody>
      </p:sp>
      <p:sp>
        <p:nvSpPr>
          <p:cNvPr id="13" name="内容占位符 2"/>
          <p:cNvSpPr>
            <a:spLocks noGrp="1"/>
          </p:cNvSpPr>
          <p:nvPr>
            <p:ph idx="1"/>
          </p:nvPr>
        </p:nvSpPr>
        <p:spPr>
          <a:xfrm>
            <a:off x="457200" y="1752600"/>
            <a:ext cx="8229600" cy="4631724"/>
          </a:xfrm>
        </p:spPr>
        <p:txBody>
          <a:bodyPr>
            <a:noAutofit/>
          </a:bodyPr>
          <a:lstStyle/>
          <a:p>
            <a:r>
              <a:rPr lang="en-US" sz="1800" dirty="0" smtClean="0"/>
              <a:t>A </a:t>
            </a:r>
            <a:r>
              <a:rPr lang="en-US" sz="1800" i="1" u="sng" dirty="0"/>
              <a:t>channel </a:t>
            </a:r>
            <a:r>
              <a:rPr lang="en-US" sz="1800" i="1" u="sng" dirty="0" smtClean="0"/>
              <a:t>allocation</a:t>
            </a:r>
            <a:r>
              <a:rPr lang="en-US" sz="1800" i="1" dirty="0" smtClean="0"/>
              <a:t> </a:t>
            </a:r>
            <a:r>
              <a:rPr lang="en-US" sz="1800" dirty="0" smtClean="0"/>
              <a:t>field is defined in EDMG </a:t>
            </a:r>
            <a:r>
              <a:rPr lang="en-US" sz="1800" dirty="0"/>
              <a:t>Extended Schedule </a:t>
            </a:r>
            <a:r>
              <a:rPr lang="en-US" sz="1800" dirty="0" smtClean="0"/>
              <a:t>Element as the incremental signaling to the DMG Extended Schedule element for the scheduling over more than one channel. </a:t>
            </a:r>
          </a:p>
          <a:p>
            <a:endParaRPr lang="en-US" sz="1800" dirty="0"/>
          </a:p>
          <a:p>
            <a:endParaRPr lang="en-US" sz="2000" dirty="0" smtClean="0"/>
          </a:p>
          <a:p>
            <a:endParaRPr lang="en-US" sz="2000" dirty="0" smtClean="0"/>
          </a:p>
          <a:p>
            <a:endParaRPr lang="en-US" sz="1800" dirty="0" smtClean="0"/>
          </a:p>
          <a:p>
            <a:endParaRPr lang="en-US" sz="1800" dirty="0"/>
          </a:p>
          <a:p>
            <a:endParaRPr lang="en-US" sz="1800" dirty="0" smtClean="0"/>
          </a:p>
          <a:p>
            <a:r>
              <a:rPr lang="en-US" sz="1800" dirty="0" smtClean="0"/>
              <a:t>One Element ID reserved for 11ad could be selected to indicate this new IE.</a:t>
            </a:r>
          </a:p>
          <a:p>
            <a:endParaRPr lang="en-US" dirty="0"/>
          </a:p>
          <a:p>
            <a:pPr marL="0" indent="0">
              <a:buNone/>
            </a:pPr>
            <a:endParaRPr lang="en-US" sz="1800" dirty="0"/>
          </a:p>
          <a:p>
            <a:r>
              <a:rPr lang="en-US" altLang="ko-KR" sz="1800" dirty="0"/>
              <a:t>The Allocation ID field </a:t>
            </a:r>
            <a:r>
              <a:rPr lang="en-US" altLang="ko-KR" sz="1800" dirty="0" smtClean="0"/>
              <a:t>could </a:t>
            </a:r>
            <a:r>
              <a:rPr lang="en-US" altLang="ko-KR" sz="1800" dirty="0"/>
              <a:t>be used to correlate the information across the DMG Extended Schedule element and EDMG Extended Schedule element.</a:t>
            </a:r>
          </a:p>
          <a:p>
            <a:endParaRPr lang="en-US" sz="1800" dirty="0"/>
          </a:p>
        </p:txBody>
      </p:sp>
      <p:sp>
        <p:nvSpPr>
          <p:cNvPr id="4" name="灯片编号占位符 3"/>
          <p:cNvSpPr>
            <a:spLocks noGrp="1"/>
          </p:cNvSpPr>
          <p:nvPr>
            <p:ph type="sldNum" sz="quarter" idx="12"/>
          </p:nvPr>
        </p:nvSpPr>
        <p:spPr/>
        <p:txBody>
          <a:bodyPr/>
          <a:lstStyle/>
          <a:p>
            <a:fld id="{4FAB45E9-EDE5-4709-A3AD-78EB74DC85DB}" type="slidenum">
              <a:rPr lang="en-US" smtClean="0"/>
              <a:pPr/>
              <a:t>8</a:t>
            </a:fld>
            <a:endParaRPr lang="en-US"/>
          </a:p>
        </p:txBody>
      </p:sp>
      <p:sp>
        <p:nvSpPr>
          <p:cNvPr id="8" name="日期占位符 6"/>
          <p:cNvSpPr>
            <a:spLocks noGrp="1"/>
          </p:cNvSpPr>
          <p:nvPr>
            <p:ph type="dt" sz="half" idx="10"/>
          </p:nvPr>
        </p:nvSpPr>
        <p:spPr>
          <a:xfrm>
            <a:off x="696913" y="332601"/>
            <a:ext cx="1579600" cy="276999"/>
          </a:xfrm>
        </p:spPr>
        <p:txBody>
          <a:bodyPr/>
          <a:lstStyle/>
          <a:p>
            <a:r>
              <a:rPr lang="en-US" altLang="zh-CN" smtClean="0"/>
              <a:t>September 2016</a:t>
            </a:r>
            <a:endParaRPr lang="en-US" dirty="0"/>
          </a:p>
        </p:txBody>
      </p:sp>
      <p:pic>
        <p:nvPicPr>
          <p:cNvPr id="5" name="图片 4"/>
          <p:cNvPicPr>
            <a:picLocks noChangeAspect="1"/>
          </p:cNvPicPr>
          <p:nvPr/>
        </p:nvPicPr>
        <p:blipFill>
          <a:blip r:embed="rId3" cstate="print"/>
          <a:stretch>
            <a:fillRect/>
          </a:stretch>
        </p:blipFill>
        <p:spPr>
          <a:xfrm>
            <a:off x="2534872" y="5090368"/>
            <a:ext cx="4074255" cy="655365"/>
          </a:xfrm>
          <a:prstGeom prst="rect">
            <a:avLst/>
          </a:prstGeom>
        </p:spPr>
      </p:pic>
      <p:graphicFrame>
        <p:nvGraphicFramePr>
          <p:cNvPr id="10" name="对象 9"/>
          <p:cNvGraphicFramePr>
            <a:graphicFrameLocks noChangeAspect="1"/>
          </p:cNvGraphicFramePr>
          <p:nvPr>
            <p:extLst>
              <p:ext uri="{D42A27DB-BD31-4B8C-83A1-F6EECF244321}">
                <p14:modId xmlns:p14="http://schemas.microsoft.com/office/powerpoint/2010/main" xmlns="" val="3778117942"/>
              </p:ext>
            </p:extLst>
          </p:nvPr>
        </p:nvGraphicFramePr>
        <p:xfrm>
          <a:off x="1351010" y="2819400"/>
          <a:ext cx="6582028" cy="1745366"/>
        </p:xfrm>
        <a:graphic>
          <a:graphicData uri="http://schemas.openxmlformats.org/presentationml/2006/ole">
            <p:oleObj spid="_x0000_s1045" name="Visio" r:id="rId4" imgW="7220045" imgH="1914525" progId="">
              <p:embed/>
            </p:oleObj>
          </a:graphicData>
        </a:graphic>
      </p:graphicFrame>
      <p:sp>
        <p:nvSpPr>
          <p:cNvPr id="9" name="页脚占位符 8"/>
          <p:cNvSpPr>
            <a:spLocks noGrp="1"/>
          </p:cNvSpPr>
          <p:nvPr>
            <p:ph type="ftr" sz="quarter" idx="11"/>
          </p:nvPr>
        </p:nvSpPr>
        <p:spPr/>
        <p:txBody>
          <a:bodyPr/>
          <a:lstStyle/>
          <a:p>
            <a:pPr>
              <a:defRPr/>
            </a:pPr>
            <a:r>
              <a:rPr lang="en-US" smtClean="0"/>
              <a:t>Huawei Technologies</a:t>
            </a: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dirty="0" smtClean="0"/>
              <a:t>Indication of channel allocation</a:t>
            </a:r>
            <a:endParaRPr lang="en-US" dirty="0"/>
          </a:p>
        </p:txBody>
      </p:sp>
      <p:sp>
        <p:nvSpPr>
          <p:cNvPr id="3" name="内容占位符 2"/>
          <p:cNvSpPr>
            <a:spLocks noGrp="1"/>
          </p:cNvSpPr>
          <p:nvPr>
            <p:ph idx="1"/>
          </p:nvPr>
        </p:nvSpPr>
        <p:spPr>
          <a:xfrm>
            <a:off x="605483" y="1828800"/>
            <a:ext cx="8001001" cy="4355029"/>
          </a:xfrm>
        </p:spPr>
        <p:txBody>
          <a:bodyPr>
            <a:normAutofit/>
          </a:bodyPr>
          <a:lstStyle/>
          <a:p>
            <a:r>
              <a:rPr lang="en-US" sz="2000" dirty="0" smtClean="0"/>
              <a:t>The indication of </a:t>
            </a:r>
            <a:r>
              <a:rPr lang="en-US" sz="2000" dirty="0"/>
              <a:t>the channel </a:t>
            </a:r>
            <a:r>
              <a:rPr lang="en-US" sz="2000" dirty="0" smtClean="0"/>
              <a:t>allocation defined in EDMG-Header-A could be reused </a:t>
            </a:r>
            <a:r>
              <a:rPr lang="en-US" sz="2000" dirty="0"/>
              <a:t>for </a:t>
            </a:r>
            <a:r>
              <a:rPr lang="en-US" sz="2000" dirty="0" smtClean="0"/>
              <a:t>indicating the </a:t>
            </a:r>
            <a:r>
              <a:rPr lang="en-US" sz="2000" dirty="0"/>
              <a:t>scheduling over more than one channel</a:t>
            </a:r>
            <a:r>
              <a:rPr lang="en-US" sz="2000" dirty="0" smtClean="0"/>
              <a:t>. </a:t>
            </a:r>
          </a:p>
          <a:p>
            <a:endParaRPr lang="en-US" sz="2000" dirty="0"/>
          </a:p>
          <a:p>
            <a:r>
              <a:rPr lang="en-US" sz="2000" dirty="0" smtClean="0"/>
              <a:t>Following two subfields are reused in the channel allocation field.</a:t>
            </a:r>
          </a:p>
          <a:p>
            <a:pPr lvl="1"/>
            <a:r>
              <a:rPr lang="en-GB" dirty="0"/>
              <a:t>1 bit “channel aggregation</a:t>
            </a:r>
            <a:r>
              <a:rPr lang="en-GB" dirty="0" smtClean="0"/>
              <a:t>”</a:t>
            </a:r>
            <a:endParaRPr lang="en-GB" dirty="0"/>
          </a:p>
          <a:p>
            <a:pPr lvl="1"/>
            <a:r>
              <a:rPr lang="en-GB" dirty="0"/>
              <a:t>8 bits “bandwidth”</a:t>
            </a:r>
          </a:p>
        </p:txBody>
      </p:sp>
      <p:sp>
        <p:nvSpPr>
          <p:cNvPr id="4" name="灯片编号占位符 3"/>
          <p:cNvSpPr>
            <a:spLocks noGrp="1"/>
          </p:cNvSpPr>
          <p:nvPr>
            <p:ph type="sldNum" sz="quarter" idx="12"/>
          </p:nvPr>
        </p:nvSpPr>
        <p:spPr/>
        <p:txBody>
          <a:bodyPr/>
          <a:lstStyle/>
          <a:p>
            <a:fld id="{4FAB45E9-EDE5-4709-A3AD-78EB74DC85DB}" type="slidenum">
              <a:rPr lang="en-US" smtClean="0"/>
              <a:pPr/>
              <a:t>9</a:t>
            </a:fld>
            <a:endParaRPr lang="en-US"/>
          </a:p>
        </p:txBody>
      </p:sp>
      <p:sp>
        <p:nvSpPr>
          <p:cNvPr id="6" name="日期占位符 6"/>
          <p:cNvSpPr>
            <a:spLocks noGrp="1"/>
          </p:cNvSpPr>
          <p:nvPr>
            <p:ph type="dt" sz="half" idx="10"/>
          </p:nvPr>
        </p:nvSpPr>
        <p:spPr>
          <a:xfrm>
            <a:off x="696913" y="332601"/>
            <a:ext cx="1579600" cy="276999"/>
          </a:xfrm>
        </p:spPr>
        <p:txBody>
          <a:bodyPr/>
          <a:lstStyle/>
          <a:p>
            <a:r>
              <a:rPr lang="en-US" altLang="zh-CN" smtClean="0"/>
              <a:t>September 2016</a:t>
            </a:r>
            <a:endParaRPr lang="en-US" dirty="0"/>
          </a:p>
        </p:txBody>
      </p:sp>
      <p:sp>
        <p:nvSpPr>
          <p:cNvPr id="7" name="页脚占位符 6"/>
          <p:cNvSpPr>
            <a:spLocks noGrp="1"/>
          </p:cNvSpPr>
          <p:nvPr>
            <p:ph type="ftr" sz="quarter" idx="11"/>
          </p:nvPr>
        </p:nvSpPr>
        <p:spPr/>
        <p:txBody>
          <a:bodyPr/>
          <a:lstStyle/>
          <a:p>
            <a:pPr>
              <a:defRPr/>
            </a:pPr>
            <a:r>
              <a:rPr lang="en-US" smtClean="0"/>
              <a:t>Huawei Technologies</a:t>
            </a:r>
            <a:endParaRPr lang="en-US"/>
          </a:p>
        </p:txBody>
      </p:sp>
    </p:spTree>
    <p:extLst>
      <p:ext uri="{BB962C8B-B14F-4D97-AF65-F5344CB8AC3E}">
        <p14:creationId xmlns:p14="http://schemas.microsoft.com/office/powerpoint/2010/main" xmlns="" val="353707354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11-16-0493-07-00ay-tg-ay-may-2016-meeting-agenda</Template>
  <TotalTime>42235</TotalTime>
  <Words>839</Words>
  <Application>Microsoft Office PowerPoint</Application>
  <PresentationFormat>全屏显示(4:3)</PresentationFormat>
  <Paragraphs>139</Paragraphs>
  <Slides>14</Slides>
  <Notes>0</Notes>
  <HiddenSlides>0</HiddenSlides>
  <MMClips>0</MMClips>
  <ScaleCrop>false</ScaleCrop>
  <HeadingPairs>
    <vt:vector size="6" baseType="variant">
      <vt:variant>
        <vt:lpstr>主题</vt:lpstr>
      </vt:variant>
      <vt:variant>
        <vt:i4>1</vt:i4>
      </vt:variant>
      <vt:variant>
        <vt:lpstr>嵌入 OLE 服务器</vt:lpstr>
      </vt:variant>
      <vt:variant>
        <vt:i4>2</vt:i4>
      </vt:variant>
      <vt:variant>
        <vt:lpstr>幻灯片标题</vt:lpstr>
      </vt:variant>
      <vt:variant>
        <vt:i4>14</vt:i4>
      </vt:variant>
    </vt:vector>
  </HeadingPairs>
  <TitlesOfParts>
    <vt:vector size="17" baseType="lpstr">
      <vt:lpstr>802-11-Submission</vt:lpstr>
      <vt:lpstr>Document</vt:lpstr>
      <vt:lpstr>Visio</vt:lpstr>
      <vt:lpstr>幻灯片 1</vt:lpstr>
      <vt:lpstr>Background</vt:lpstr>
      <vt:lpstr>Background</vt:lpstr>
      <vt:lpstr>Recap on channelization and bandwidth signaling for EDMG [3]</vt:lpstr>
      <vt:lpstr>Recap on channelization and bandwidth signaling for EDMG [3]</vt:lpstr>
      <vt:lpstr>Channel allocation for 6 and 8 channels*</vt:lpstr>
      <vt:lpstr>Extended Schedule Element</vt:lpstr>
      <vt:lpstr>EDMG Extended Schedule Element</vt:lpstr>
      <vt:lpstr>Indication of channel allocation</vt:lpstr>
      <vt:lpstr>Conclusions</vt:lpstr>
      <vt:lpstr>References</vt:lpstr>
      <vt:lpstr>Straw Poll 1</vt:lpstr>
      <vt:lpstr>Straw Poll 2</vt:lpstr>
      <vt:lpstr>Straw Poll 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Problem Statement for WiGig 2.0 Ultra Short Range Mode</dc:title>
  <dc:creator>Huang Lei</dc:creator>
  <cp:lastModifiedBy>l00219291</cp:lastModifiedBy>
  <cp:revision>2497</cp:revision>
  <dcterms:created xsi:type="dcterms:W3CDTF">2013-05-16T01:56:38Z</dcterms:created>
  <dcterms:modified xsi:type="dcterms:W3CDTF">2016-09-12T09:49:09Z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2015_ms_pID_725343">
    <vt:lpwstr>(3)MMmpzzw/2GkSjA1+OQQD4uXJzNEK/0tITKS59cNE2Mh4HGQBpgKENpisPkSxa09kn5SSajj7
nYLVui/+FF2AKd2O4saYd82AgdqLTuurrmb1+oEhrbQSdF4AT5sozqrmi2JgHtUqaGOIRxwX
e7I8cMJR62P9t+bVjoM64C8saf0Crr6AXr9CsNjQeFWovA+U3zHi6A4V2zoBusruOJGZYKJB
PBT2wPPkUk1gDzUFIm</vt:lpwstr>
  </property>
  <property fmtid="{D5CDD505-2E9C-101B-9397-08002B2CF9AE}" pid="4" name="_2015_ms_pID_7253431">
    <vt:lpwstr>91fx63hio9ZbrB/mMBXq7NM22M20305Q5BfqxvfaP4wzwLih+9rbMa
zD/l1PDb3FUR9cJxQ32LFPzGUB+VhOW4lAxX516Mv5iQvcoMZgqshupuDSzcr587wk8yi29p
FsjV+BsyYDbIj6WtPeyU5d9Put8g+b8UL1NqkC12pcCkyqGzG4IQgyahBuU6nU7SbLZaYn9a
ylywc3SOHzB6vwCGJuuy/kJn51WGQ7NReMqG</vt:lpwstr>
  </property>
  <property fmtid="{D5CDD505-2E9C-101B-9397-08002B2CF9AE}" pid="5" name="_2015_ms_pID_7253432">
    <vt:lpwstr>a5a5faJ+fb2ndByyKel+lGpynn8EcD2vqbbl
PGuRMyHx</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1473301930</vt:lpwstr>
  </property>
</Properties>
</file>