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60" r:id="rId3"/>
    <p:sldId id="366" r:id="rId4"/>
    <p:sldId id="347" r:id="rId5"/>
    <p:sldId id="357" r:id="rId6"/>
    <p:sldId id="358" r:id="rId7"/>
    <p:sldId id="356" r:id="rId8"/>
    <p:sldId id="349" r:id="rId9"/>
    <p:sldId id="354" r:id="rId10"/>
    <p:sldId id="353" r:id="rId11"/>
    <p:sldId id="361" r:id="rId12"/>
    <p:sldId id="364" r:id="rId13"/>
    <p:sldId id="365" r:id="rId14"/>
    <p:sldId id="367" r:id="rId15"/>
    <p:sldId id="345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>
      <p:cViewPr varScale="1">
        <p:scale>
          <a:sx n="89" d="100"/>
          <a:sy n="89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2016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802.11-16/1207r0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September 2016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/>
              <a:t>SC PHY </a:t>
            </a:r>
            <a:r>
              <a:rPr lang="en-US" altLang="en-US" sz="2800" dirty="0" smtClean="0"/>
              <a:t>EDMG-CEF </a:t>
            </a:r>
            <a:r>
              <a:rPr lang="en-US" altLang="en-US" sz="2800" dirty="0"/>
              <a:t>Design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for Channel Bonding x3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2016-09-13</a:t>
            </a:r>
            <a:endParaRPr lang="en-US" altLang="en-US" sz="2000" b="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50100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" y="4078933"/>
            <a:ext cx="785812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Signal Properties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algn="just"/>
            <a:r>
              <a:rPr lang="en-US" sz="2000" dirty="0" smtClean="0"/>
              <a:t>Compared CEF signal definitions:</a:t>
            </a:r>
          </a:p>
          <a:p>
            <a:pPr lvl="1" algn="just"/>
            <a:r>
              <a:rPr lang="en-US" sz="1600" dirty="0" smtClean="0"/>
              <a:t>Using Ga</a:t>
            </a:r>
            <a:r>
              <a:rPr lang="en-US" sz="1600" baseline="-25000" dirty="0" smtClean="0"/>
              <a:t>256</a:t>
            </a:r>
            <a:r>
              <a:rPr lang="en-US" sz="1600" dirty="0" smtClean="0"/>
              <a:t>/Gb</a:t>
            </a:r>
            <a:r>
              <a:rPr lang="en-US" sz="1600" baseline="-25000" dirty="0" smtClean="0"/>
              <a:t>256</a:t>
            </a:r>
            <a:r>
              <a:rPr lang="en-US" sz="1600" dirty="0" smtClean="0"/>
              <a:t>:</a:t>
            </a:r>
          </a:p>
          <a:p>
            <a:pPr lvl="2" algn="just"/>
            <a:r>
              <a:rPr lang="nb-NO" sz="1400" dirty="0" smtClean="0"/>
              <a:t>Gu</a:t>
            </a:r>
            <a:r>
              <a:rPr lang="nb-NO" sz="1400" baseline="-25000" dirty="0" smtClean="0"/>
              <a:t>1536</a:t>
            </a:r>
            <a:r>
              <a:rPr lang="nb-NO" sz="1400" dirty="0" smtClean="0"/>
              <a:t> </a:t>
            </a:r>
            <a:r>
              <a:rPr lang="nb-NO" sz="1400" dirty="0"/>
              <a:t>= [-</a:t>
            </a:r>
            <a:r>
              <a:rPr lang="nb-NO" sz="1400" dirty="0" smtClean="0"/>
              <a:t>Gb</a:t>
            </a:r>
            <a:r>
              <a:rPr lang="nb-NO" sz="1400" baseline="-25000" dirty="0" smtClean="0"/>
              <a:t>256</a:t>
            </a:r>
            <a:r>
              <a:rPr lang="nb-NO" sz="1400" dirty="0" smtClean="0"/>
              <a:t>, </a:t>
            </a:r>
            <a:r>
              <a:rPr lang="nb-NO" sz="1400" dirty="0"/>
              <a:t>-</a:t>
            </a:r>
            <a:r>
              <a:rPr lang="nb-NO" sz="1400" dirty="0" smtClean="0"/>
              <a:t>Ga</a:t>
            </a:r>
            <a:r>
              <a:rPr lang="nb-NO" sz="1400" baseline="-25000" dirty="0" smtClean="0"/>
              <a:t>256</a:t>
            </a:r>
            <a:r>
              <a:rPr lang="nb-NO" sz="1400" dirty="0" smtClean="0"/>
              <a:t>, +Gb</a:t>
            </a:r>
            <a:r>
              <a:rPr lang="nb-NO" sz="1400" baseline="-25000" dirty="0" smtClean="0"/>
              <a:t>256</a:t>
            </a:r>
            <a:r>
              <a:rPr lang="nb-NO" sz="1400" dirty="0" smtClean="0"/>
              <a:t>, </a:t>
            </a:r>
            <a:r>
              <a:rPr lang="nb-NO" sz="1400" dirty="0"/>
              <a:t>-</a:t>
            </a:r>
            <a:r>
              <a:rPr lang="nb-NO" sz="1400" dirty="0" smtClean="0"/>
              <a:t>Ga</a:t>
            </a:r>
            <a:r>
              <a:rPr lang="nb-NO" sz="1400" baseline="-25000" dirty="0" smtClean="0"/>
              <a:t>256</a:t>
            </a:r>
            <a:r>
              <a:rPr lang="nb-NO" sz="1400" dirty="0" smtClean="0"/>
              <a:t>, </a:t>
            </a:r>
            <a:r>
              <a:rPr lang="nb-NO" sz="1400" dirty="0"/>
              <a:t>-</a:t>
            </a:r>
            <a:r>
              <a:rPr lang="nb-NO" sz="1400" dirty="0" smtClean="0"/>
              <a:t>Gb</a:t>
            </a:r>
            <a:r>
              <a:rPr lang="nb-NO" sz="1400" baseline="-25000" dirty="0" smtClean="0"/>
              <a:t>256</a:t>
            </a:r>
            <a:r>
              <a:rPr lang="nb-NO" sz="1400" dirty="0" smtClean="0"/>
              <a:t>, +Ga</a:t>
            </a:r>
            <a:r>
              <a:rPr lang="nb-NO" sz="1400" baseline="-25000" dirty="0" smtClean="0"/>
              <a:t>256</a:t>
            </a:r>
            <a:r>
              <a:rPr lang="nb-NO" sz="1400" dirty="0"/>
              <a:t>];</a:t>
            </a:r>
          </a:p>
          <a:p>
            <a:pPr lvl="2" algn="just"/>
            <a:r>
              <a:rPr lang="nb-NO" sz="1400" dirty="0" smtClean="0"/>
              <a:t>Gv</a:t>
            </a:r>
            <a:r>
              <a:rPr lang="nb-NO" sz="1400" baseline="-25000" dirty="0" smtClean="0"/>
              <a:t>1536</a:t>
            </a:r>
            <a:r>
              <a:rPr lang="nb-NO" sz="1400" dirty="0" smtClean="0"/>
              <a:t> </a:t>
            </a:r>
            <a:r>
              <a:rPr lang="nb-NO" sz="1400" dirty="0"/>
              <a:t>= [-</a:t>
            </a:r>
            <a:r>
              <a:rPr lang="nb-NO" sz="1400" dirty="0" smtClean="0"/>
              <a:t>Gb</a:t>
            </a:r>
            <a:r>
              <a:rPr lang="nb-NO" sz="1400" baseline="-25000" dirty="0" smtClean="0"/>
              <a:t>256</a:t>
            </a:r>
            <a:r>
              <a:rPr lang="nb-NO" sz="1400" dirty="0" smtClean="0"/>
              <a:t>, +Ga</a:t>
            </a:r>
            <a:r>
              <a:rPr lang="nb-NO" sz="1400" baseline="-25000" dirty="0" smtClean="0"/>
              <a:t>256</a:t>
            </a:r>
            <a:r>
              <a:rPr lang="nb-NO" sz="1400" dirty="0" smtClean="0"/>
              <a:t>, </a:t>
            </a:r>
            <a:r>
              <a:rPr lang="nb-NO" sz="1400" dirty="0"/>
              <a:t>-</a:t>
            </a:r>
            <a:r>
              <a:rPr lang="nb-NO" sz="1400" dirty="0" smtClean="0"/>
              <a:t>Gb</a:t>
            </a:r>
            <a:r>
              <a:rPr lang="nb-NO" sz="1400" baseline="-25000" dirty="0" smtClean="0"/>
              <a:t>256</a:t>
            </a:r>
            <a:r>
              <a:rPr lang="nb-NO" sz="1400" dirty="0" smtClean="0"/>
              <a:t>, </a:t>
            </a:r>
            <a:r>
              <a:rPr lang="nb-NO" sz="1400" dirty="0"/>
              <a:t>-</a:t>
            </a:r>
            <a:r>
              <a:rPr lang="nb-NO" sz="1400" dirty="0" smtClean="0"/>
              <a:t>Ga</a:t>
            </a:r>
            <a:r>
              <a:rPr lang="nb-NO" sz="1400" baseline="-25000" dirty="0" smtClean="0"/>
              <a:t>256</a:t>
            </a:r>
            <a:r>
              <a:rPr lang="nb-NO" sz="1400" dirty="0" smtClean="0"/>
              <a:t>, +Gb</a:t>
            </a:r>
            <a:r>
              <a:rPr lang="nb-NO" sz="1400" baseline="-25000" dirty="0" smtClean="0"/>
              <a:t>256</a:t>
            </a:r>
            <a:r>
              <a:rPr lang="nb-NO" sz="1400" dirty="0" smtClean="0"/>
              <a:t>, </a:t>
            </a:r>
            <a:r>
              <a:rPr lang="nb-NO" sz="1400" dirty="0"/>
              <a:t>-Ga</a:t>
            </a:r>
            <a:r>
              <a:rPr lang="nb-NO" sz="1400" baseline="-25000" dirty="0"/>
              <a:t>256</a:t>
            </a:r>
            <a:r>
              <a:rPr lang="nb-NO" sz="1400" dirty="0" smtClean="0"/>
              <a:t>];</a:t>
            </a:r>
          </a:p>
          <a:p>
            <a:pPr lvl="1" algn="just"/>
            <a:r>
              <a:rPr lang="en-US" sz="1600" dirty="0" smtClean="0"/>
              <a:t>Using Ga</a:t>
            </a:r>
            <a:r>
              <a:rPr lang="en-US" sz="1600" baseline="-25000" dirty="0" smtClean="0"/>
              <a:t>384</a:t>
            </a:r>
            <a:r>
              <a:rPr lang="en-US" sz="1600" dirty="0" smtClean="0"/>
              <a:t>/Gb</a:t>
            </a:r>
            <a:r>
              <a:rPr lang="en-US" sz="1600" baseline="-25000" dirty="0" smtClean="0"/>
              <a:t>384</a:t>
            </a:r>
            <a:r>
              <a:rPr lang="en-US" sz="1600" dirty="0" smtClean="0"/>
              <a:t>:</a:t>
            </a:r>
          </a:p>
          <a:p>
            <a:pPr lvl="2" algn="just"/>
            <a:r>
              <a:rPr lang="nb-NO" sz="1400" dirty="0" smtClean="0"/>
              <a:t>Gu</a:t>
            </a:r>
            <a:r>
              <a:rPr lang="nb-NO" sz="1400" baseline="-25000" dirty="0" smtClean="0"/>
              <a:t>1536</a:t>
            </a:r>
            <a:r>
              <a:rPr lang="nb-NO" sz="1400" dirty="0" smtClean="0"/>
              <a:t> </a:t>
            </a:r>
            <a:r>
              <a:rPr lang="nb-NO" sz="1400" dirty="0"/>
              <a:t>= [-Gb</a:t>
            </a:r>
            <a:r>
              <a:rPr lang="nb-NO" sz="1400" baseline="-25000" dirty="0"/>
              <a:t>384</a:t>
            </a:r>
            <a:r>
              <a:rPr lang="nb-NO" sz="1400" dirty="0"/>
              <a:t>, -Ga</a:t>
            </a:r>
            <a:r>
              <a:rPr lang="nb-NO" sz="1400" baseline="-25000" dirty="0"/>
              <a:t>384</a:t>
            </a:r>
            <a:r>
              <a:rPr lang="nb-NO" sz="1400" dirty="0"/>
              <a:t>, </a:t>
            </a:r>
            <a:r>
              <a:rPr lang="nb-NO" sz="1400" dirty="0" smtClean="0"/>
              <a:t>+Gb</a:t>
            </a:r>
            <a:r>
              <a:rPr lang="nb-NO" sz="1400" baseline="-25000" dirty="0" smtClean="0"/>
              <a:t>384</a:t>
            </a:r>
            <a:r>
              <a:rPr lang="nb-NO" sz="1400" dirty="0"/>
              <a:t>, -Ga</a:t>
            </a:r>
            <a:r>
              <a:rPr lang="nb-NO" sz="1400" baseline="-25000" dirty="0"/>
              <a:t>384</a:t>
            </a:r>
            <a:r>
              <a:rPr lang="nb-NO" sz="1400" dirty="0"/>
              <a:t>];</a:t>
            </a:r>
          </a:p>
          <a:p>
            <a:pPr lvl="2" algn="just"/>
            <a:r>
              <a:rPr lang="nb-NO" sz="1400" dirty="0" smtClean="0"/>
              <a:t>Gv</a:t>
            </a:r>
            <a:r>
              <a:rPr lang="nb-NO" sz="1400" baseline="-25000" dirty="0" smtClean="0"/>
              <a:t>1536</a:t>
            </a:r>
            <a:r>
              <a:rPr lang="nb-NO" sz="1400" dirty="0" smtClean="0"/>
              <a:t> </a:t>
            </a:r>
            <a:r>
              <a:rPr lang="nb-NO" sz="1400" dirty="0"/>
              <a:t>= [-Gb</a:t>
            </a:r>
            <a:r>
              <a:rPr lang="nb-NO" sz="1400" baseline="-25000" dirty="0"/>
              <a:t>384</a:t>
            </a:r>
            <a:r>
              <a:rPr lang="nb-NO" sz="1400" dirty="0"/>
              <a:t>, </a:t>
            </a:r>
            <a:r>
              <a:rPr lang="nb-NO" sz="1400" dirty="0" smtClean="0"/>
              <a:t>+Ga</a:t>
            </a:r>
            <a:r>
              <a:rPr lang="nb-NO" sz="1400" baseline="-25000" dirty="0" smtClean="0"/>
              <a:t>384</a:t>
            </a:r>
            <a:r>
              <a:rPr lang="nb-NO" sz="1400" dirty="0"/>
              <a:t>, -Gb</a:t>
            </a:r>
            <a:r>
              <a:rPr lang="nb-NO" sz="1400" baseline="-25000" dirty="0"/>
              <a:t>384</a:t>
            </a:r>
            <a:r>
              <a:rPr lang="nb-NO" sz="1400" dirty="0"/>
              <a:t>, -Ga</a:t>
            </a:r>
            <a:r>
              <a:rPr lang="nb-NO" sz="1400" baseline="-25000" dirty="0"/>
              <a:t>384</a:t>
            </a:r>
            <a:r>
              <a:rPr lang="nb-NO" sz="1400" dirty="0"/>
              <a:t>];</a:t>
            </a:r>
          </a:p>
          <a:p>
            <a:pPr algn="just"/>
            <a:r>
              <a:rPr lang="en-US" sz="2000" dirty="0" smtClean="0"/>
              <a:t>PAPR estimation:</a:t>
            </a:r>
          </a:p>
          <a:p>
            <a:pPr lvl="1" algn="just"/>
            <a:r>
              <a:rPr lang="en-US" sz="1600" dirty="0" smtClean="0"/>
              <a:t>At the output of pulse shaping filter defined in the 11ad std. at the 2.64 GHz sample rate, </a:t>
            </a:r>
            <a:r>
              <a:rPr lang="en-US" sz="1600" dirty="0" smtClean="0"/>
              <a:t>[2];</a:t>
            </a:r>
            <a:endParaRPr lang="en-US" sz="1600" dirty="0" smtClean="0"/>
          </a:p>
          <a:p>
            <a:pPr algn="just"/>
            <a:r>
              <a:rPr lang="en-US" sz="2000" dirty="0" smtClean="0"/>
              <a:t>Results:</a:t>
            </a:r>
            <a:endParaRPr lang="ru-RU" sz="2000" dirty="0" smtClean="0"/>
          </a:p>
          <a:p>
            <a:pPr lvl="1" algn="just"/>
            <a:r>
              <a:rPr lang="en-US" sz="1600" dirty="0" smtClean="0"/>
              <a:t>Using </a:t>
            </a:r>
            <a:r>
              <a:rPr lang="en-US" sz="1600" dirty="0"/>
              <a:t>Ga</a:t>
            </a:r>
            <a:r>
              <a:rPr lang="en-US" sz="1600" baseline="-25000" dirty="0"/>
              <a:t>256</a:t>
            </a:r>
            <a:r>
              <a:rPr lang="en-US" sz="1600" dirty="0"/>
              <a:t>/Gb</a:t>
            </a:r>
            <a:r>
              <a:rPr lang="en-US" sz="1600" baseline="-25000" dirty="0"/>
              <a:t>256</a:t>
            </a:r>
            <a:r>
              <a:rPr lang="en-US" sz="1600" dirty="0" smtClean="0"/>
              <a:t>: PAPR = 3.11 dB;</a:t>
            </a:r>
            <a:endParaRPr lang="en-US" sz="1600" dirty="0"/>
          </a:p>
          <a:p>
            <a:pPr lvl="1" algn="just"/>
            <a:r>
              <a:rPr lang="en-US" sz="1600" dirty="0" smtClean="0"/>
              <a:t>Using </a:t>
            </a:r>
            <a:r>
              <a:rPr lang="en-US" sz="1600" dirty="0"/>
              <a:t>Ga</a:t>
            </a:r>
            <a:r>
              <a:rPr lang="en-US" sz="1600" baseline="-25000" dirty="0"/>
              <a:t>384</a:t>
            </a:r>
            <a:r>
              <a:rPr lang="en-US" sz="1600" dirty="0"/>
              <a:t>/Gb</a:t>
            </a:r>
            <a:r>
              <a:rPr lang="en-US" sz="1600" baseline="-25000" dirty="0"/>
              <a:t>384</a:t>
            </a:r>
            <a:r>
              <a:rPr lang="en-US" sz="1600" dirty="0" smtClean="0"/>
              <a:t>: PAPR = 2.93 dB;</a:t>
            </a:r>
          </a:p>
          <a:p>
            <a:pPr algn="just"/>
            <a:r>
              <a:rPr lang="en-US" sz="2000" dirty="0" smtClean="0"/>
              <a:t>Conclusion:</a:t>
            </a:r>
          </a:p>
          <a:p>
            <a:pPr lvl="1" algn="just"/>
            <a:r>
              <a:rPr lang="en-US" sz="1600" dirty="0" smtClean="0"/>
              <a:t>Similar properties;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4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GSS for MIMO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Proposed delay vector and weight vector for MIMO GSS:</a:t>
            </a:r>
          </a:p>
          <a:p>
            <a:pPr lvl="1" algn="just"/>
            <a:r>
              <a:rPr lang="en-US" sz="1600" dirty="0" smtClean="0"/>
              <a:t>Delay vector is fixed and not dependent on the stream number:</a:t>
            </a:r>
          </a:p>
          <a:p>
            <a:pPr lvl="2" algn="just"/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</a:t>
            </a:r>
            <a:r>
              <a:rPr lang="en-US" sz="1400" dirty="0"/>
              <a:t>= [3, 24, 6, 12, 48, 96, 192];</a:t>
            </a:r>
            <a:endParaRPr lang="ru-RU" sz="2200" dirty="0"/>
          </a:p>
          <a:p>
            <a:pPr lvl="1" algn="just"/>
            <a:r>
              <a:rPr lang="en-US" sz="1600" dirty="0" smtClean="0"/>
              <a:t>Weight vector depends on the stream number:</a:t>
            </a:r>
          </a:p>
          <a:p>
            <a:pPr lvl="2" algn="just"/>
            <a:r>
              <a:rPr lang="en-US" sz="1400" dirty="0" smtClean="0"/>
              <a:t>Streams 1 and 2: </a:t>
            </a:r>
            <a:r>
              <a:rPr lang="en-US" sz="1400" dirty="0" err="1" smtClean="0"/>
              <a:t>W</a:t>
            </a:r>
            <a:r>
              <a:rPr lang="en-US" sz="1400" baseline="-25000" dirty="0" err="1" smtClean="0"/>
              <a:t>k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= </a:t>
            </a:r>
            <a:r>
              <a:rPr lang="ru-RU" sz="1400" dirty="0"/>
              <a:t>[-1,-1,-1,-1,+1,-1,-1</a:t>
            </a:r>
            <a:r>
              <a:rPr lang="ru-RU" sz="1400" dirty="0" smtClean="0"/>
              <a:t>]</a:t>
            </a:r>
            <a:r>
              <a:rPr lang="en-US" sz="1400" dirty="0" smtClean="0"/>
              <a:t>;</a:t>
            </a:r>
            <a:endParaRPr lang="ru-RU" sz="1400" baseline="30000" dirty="0"/>
          </a:p>
          <a:p>
            <a:pPr lvl="2" algn="just"/>
            <a:r>
              <a:rPr lang="en-US" sz="1400" dirty="0"/>
              <a:t>Streams </a:t>
            </a:r>
            <a:r>
              <a:rPr lang="en-US" sz="1400" dirty="0" smtClean="0"/>
              <a:t>3 </a:t>
            </a:r>
            <a:r>
              <a:rPr lang="en-US" sz="1400" dirty="0"/>
              <a:t>and </a:t>
            </a:r>
            <a:r>
              <a:rPr lang="en-US" sz="1400" dirty="0" smtClean="0"/>
              <a:t>4: </a:t>
            </a:r>
            <a:r>
              <a:rPr lang="en-US" sz="1400" dirty="0" err="1" smtClean="0"/>
              <a:t>W</a:t>
            </a:r>
            <a:r>
              <a:rPr lang="en-US" sz="1400" baseline="-25000" dirty="0" err="1" smtClean="0"/>
              <a:t>k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= </a:t>
            </a:r>
            <a:r>
              <a:rPr lang="ru-RU" sz="1400" dirty="0"/>
              <a:t>[-1,-1,-1,+1,-1,-1,+1</a:t>
            </a:r>
            <a:r>
              <a:rPr lang="ru-RU" sz="1400" dirty="0" smtClean="0"/>
              <a:t>]</a:t>
            </a:r>
            <a:r>
              <a:rPr lang="en-US" sz="1400" dirty="0" smtClean="0"/>
              <a:t>;</a:t>
            </a:r>
            <a:endParaRPr lang="ru-RU" sz="1400" dirty="0"/>
          </a:p>
          <a:p>
            <a:pPr lvl="2" algn="just"/>
            <a:r>
              <a:rPr lang="en-US" sz="1400" dirty="0"/>
              <a:t>Streams </a:t>
            </a:r>
            <a:r>
              <a:rPr lang="en-US" sz="1400" dirty="0" smtClean="0"/>
              <a:t>5 </a:t>
            </a:r>
            <a:r>
              <a:rPr lang="en-US" sz="1400" dirty="0"/>
              <a:t>and </a:t>
            </a:r>
            <a:r>
              <a:rPr lang="en-US" sz="1400" dirty="0" smtClean="0"/>
              <a:t>6: </a:t>
            </a:r>
            <a:r>
              <a:rPr lang="en-US" sz="1400" dirty="0" err="1" smtClean="0"/>
              <a:t>W</a:t>
            </a:r>
            <a:r>
              <a:rPr lang="en-US" sz="1400" baseline="-25000" dirty="0" err="1" smtClean="0"/>
              <a:t>k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= </a:t>
            </a:r>
            <a:r>
              <a:rPr lang="ru-RU" sz="1400" dirty="0"/>
              <a:t>[-1,-1,-1,+1,-1,+1,+1</a:t>
            </a:r>
            <a:r>
              <a:rPr lang="ru-RU" sz="1400" dirty="0" smtClean="0"/>
              <a:t>]</a:t>
            </a:r>
            <a:r>
              <a:rPr lang="en-US" sz="1400" dirty="0" smtClean="0"/>
              <a:t>;</a:t>
            </a:r>
            <a:endParaRPr lang="ru-RU" sz="1400" baseline="30000" dirty="0"/>
          </a:p>
          <a:p>
            <a:pPr lvl="2" algn="just"/>
            <a:r>
              <a:rPr lang="en-US" sz="1400" dirty="0"/>
              <a:t>Streams </a:t>
            </a:r>
            <a:r>
              <a:rPr lang="en-US" sz="1400" dirty="0" smtClean="0"/>
              <a:t>7 </a:t>
            </a:r>
            <a:r>
              <a:rPr lang="en-US" sz="1400" dirty="0"/>
              <a:t>and </a:t>
            </a:r>
            <a:r>
              <a:rPr lang="en-US" sz="1400" dirty="0" smtClean="0"/>
              <a:t>8: </a:t>
            </a:r>
            <a:r>
              <a:rPr lang="en-US" sz="1400" dirty="0" err="1" smtClean="0"/>
              <a:t>W</a:t>
            </a:r>
            <a:r>
              <a:rPr lang="en-US" sz="1400" baseline="-25000" dirty="0" err="1" smtClean="0"/>
              <a:t>k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= </a:t>
            </a:r>
            <a:r>
              <a:rPr lang="ru-RU" sz="1400" dirty="0"/>
              <a:t>[-1,-1,-1,+1,+1,+1,-1</a:t>
            </a:r>
            <a:r>
              <a:rPr lang="ru-RU" sz="1400" dirty="0" smtClean="0"/>
              <a:t>]</a:t>
            </a:r>
            <a:r>
              <a:rPr lang="en-US" sz="1400" dirty="0" smtClean="0"/>
              <a:t>;</a:t>
            </a:r>
          </a:p>
          <a:p>
            <a:pPr lvl="1" algn="just"/>
            <a:r>
              <a:rPr lang="en-US" sz="1600" dirty="0" smtClean="0"/>
              <a:t>Input definition:</a:t>
            </a:r>
          </a:p>
          <a:p>
            <a:pPr lvl="2" algn="just"/>
            <a:r>
              <a:rPr lang="en-US" sz="1400" dirty="0" smtClean="0"/>
              <a:t>Streams 1, 3, 5, 7: </a:t>
            </a:r>
            <a:r>
              <a:rPr lang="en-US" sz="1400" kern="1200" dirty="0">
                <a:solidFill>
                  <a:schemeClr val="dk1"/>
                </a:solidFill>
              </a:rPr>
              <a:t>(A</a:t>
            </a:r>
            <a:r>
              <a:rPr lang="en-US" sz="1400" kern="1200" baseline="-25000" dirty="0">
                <a:solidFill>
                  <a:schemeClr val="dk1"/>
                </a:solidFill>
              </a:rPr>
              <a:t>0</a:t>
            </a:r>
            <a:r>
              <a:rPr lang="en-US" sz="1400" kern="1200" dirty="0">
                <a:solidFill>
                  <a:schemeClr val="dk1"/>
                </a:solidFill>
              </a:rPr>
              <a:t>(n), B</a:t>
            </a:r>
            <a:r>
              <a:rPr lang="en-US" sz="1400" kern="1200" baseline="-25000" dirty="0">
                <a:solidFill>
                  <a:schemeClr val="dk1"/>
                </a:solidFill>
              </a:rPr>
              <a:t>0</a:t>
            </a:r>
            <a:r>
              <a:rPr lang="en-US" sz="1400" kern="1200" dirty="0">
                <a:solidFill>
                  <a:schemeClr val="dk1"/>
                </a:solidFill>
              </a:rPr>
              <a:t>(n)) = (</a:t>
            </a:r>
            <a:r>
              <a:rPr lang="ru-RU" sz="1400" kern="1200" dirty="0">
                <a:solidFill>
                  <a:schemeClr val="dk1"/>
                </a:solidFill>
              </a:rPr>
              <a:t>+</a:t>
            </a:r>
            <a:r>
              <a:rPr lang="en-US" sz="1400" kern="1200" dirty="0" smtClean="0">
                <a:solidFill>
                  <a:schemeClr val="dk1"/>
                </a:solidFill>
              </a:rPr>
              <a:t>Ga</a:t>
            </a:r>
            <a:r>
              <a:rPr lang="en-US" sz="1400" kern="1200" baseline="-25000" dirty="0" smtClean="0">
                <a:solidFill>
                  <a:schemeClr val="dk1"/>
                </a:solidFill>
              </a:rPr>
              <a:t>3</a:t>
            </a:r>
            <a:r>
              <a:rPr lang="en-US" sz="1400" kern="1200" dirty="0" smtClean="0">
                <a:solidFill>
                  <a:schemeClr val="dk1"/>
                </a:solidFill>
              </a:rPr>
              <a:t>(2-n</a:t>
            </a:r>
            <a:r>
              <a:rPr lang="en-US" sz="1400" kern="1200" dirty="0">
                <a:solidFill>
                  <a:schemeClr val="dk1"/>
                </a:solidFill>
              </a:rPr>
              <a:t>), </a:t>
            </a:r>
            <a:r>
              <a:rPr lang="ru-RU" sz="1400" kern="1200" dirty="0">
                <a:solidFill>
                  <a:schemeClr val="dk1"/>
                </a:solidFill>
              </a:rPr>
              <a:t>+</a:t>
            </a:r>
            <a:r>
              <a:rPr lang="en-US" sz="1400" kern="1200" dirty="0" smtClean="0">
                <a:solidFill>
                  <a:schemeClr val="dk1"/>
                </a:solidFill>
              </a:rPr>
              <a:t>Gb</a:t>
            </a:r>
            <a:r>
              <a:rPr lang="en-US" sz="1400" kern="1200" baseline="-25000" dirty="0" smtClean="0">
                <a:solidFill>
                  <a:schemeClr val="dk1"/>
                </a:solidFill>
              </a:rPr>
              <a:t>3</a:t>
            </a:r>
            <a:r>
              <a:rPr lang="en-US" sz="1400" kern="1200" dirty="0" smtClean="0">
                <a:solidFill>
                  <a:schemeClr val="dk1"/>
                </a:solidFill>
              </a:rPr>
              <a:t>(2-n));</a:t>
            </a:r>
            <a:endParaRPr lang="en-US" sz="1400" dirty="0" smtClean="0"/>
          </a:p>
          <a:p>
            <a:pPr lvl="2" algn="just"/>
            <a:r>
              <a:rPr lang="en-US" sz="1400" dirty="0" smtClean="0"/>
              <a:t>Streams 2, 4, 6, 8: </a:t>
            </a:r>
            <a:r>
              <a:rPr lang="en-US" sz="1400" kern="1200" dirty="0">
                <a:solidFill>
                  <a:schemeClr val="dk1"/>
                </a:solidFill>
              </a:rPr>
              <a:t>(A</a:t>
            </a:r>
            <a:r>
              <a:rPr lang="en-US" sz="1400" kern="1200" baseline="-25000" dirty="0">
                <a:solidFill>
                  <a:schemeClr val="dk1"/>
                </a:solidFill>
              </a:rPr>
              <a:t>0</a:t>
            </a:r>
            <a:r>
              <a:rPr lang="en-US" sz="1400" kern="1200" dirty="0">
                <a:solidFill>
                  <a:schemeClr val="dk1"/>
                </a:solidFill>
              </a:rPr>
              <a:t>(n), B</a:t>
            </a:r>
            <a:r>
              <a:rPr lang="en-US" sz="1400" kern="1200" baseline="-25000" dirty="0">
                <a:solidFill>
                  <a:schemeClr val="dk1"/>
                </a:solidFill>
              </a:rPr>
              <a:t>0</a:t>
            </a:r>
            <a:r>
              <a:rPr lang="en-US" sz="1400" kern="1200" dirty="0">
                <a:solidFill>
                  <a:schemeClr val="dk1"/>
                </a:solidFill>
              </a:rPr>
              <a:t>(n)) = </a:t>
            </a:r>
            <a:r>
              <a:rPr lang="en-US" sz="1400" kern="1200" dirty="0" smtClean="0">
                <a:solidFill>
                  <a:schemeClr val="dk1"/>
                </a:solidFill>
              </a:rPr>
              <a:t>(+conj(Gb</a:t>
            </a:r>
            <a:r>
              <a:rPr lang="en-US" sz="1400" kern="1200" baseline="-25000" dirty="0" smtClean="0">
                <a:solidFill>
                  <a:schemeClr val="dk1"/>
                </a:solidFill>
              </a:rPr>
              <a:t>3</a:t>
            </a:r>
            <a:r>
              <a:rPr lang="en-US" sz="1400" kern="1200" dirty="0" smtClean="0">
                <a:solidFill>
                  <a:schemeClr val="dk1"/>
                </a:solidFill>
              </a:rPr>
              <a:t>(2-n)), -conj(Ga</a:t>
            </a:r>
            <a:r>
              <a:rPr lang="en-US" sz="1400" kern="1200" baseline="-25000" dirty="0" smtClean="0">
                <a:solidFill>
                  <a:schemeClr val="dk1"/>
                </a:solidFill>
              </a:rPr>
              <a:t>3</a:t>
            </a:r>
            <a:r>
              <a:rPr lang="en-US" sz="1400" kern="1200" dirty="0" smtClean="0">
                <a:solidFill>
                  <a:schemeClr val="dk1"/>
                </a:solidFill>
              </a:rPr>
              <a:t>(2-n))) – ZCC sequences;</a:t>
            </a:r>
          </a:p>
          <a:p>
            <a:pPr lvl="2" algn="just"/>
            <a:r>
              <a:rPr lang="en-US" sz="1400" kern="1200" dirty="0" smtClean="0">
                <a:solidFill>
                  <a:schemeClr val="dk1"/>
                </a:solidFill>
              </a:rPr>
              <a:t>To obtain the ZCC sequences for the streams 2, 4, 6, and 8 simple modification of the first butterfly is required: switch between A and B, complex conjugation and sign inversion;</a:t>
            </a:r>
          </a:p>
          <a:p>
            <a:pPr lvl="1" algn="just"/>
            <a:r>
              <a:rPr lang="en-US" sz="1600" dirty="0" smtClean="0"/>
              <a:t>Output definition:</a:t>
            </a:r>
          </a:p>
          <a:p>
            <a:pPr lvl="2" algn="just"/>
            <a:r>
              <a:rPr lang="en-US" sz="1400" dirty="0"/>
              <a:t>Streams </a:t>
            </a:r>
            <a:r>
              <a:rPr lang="en-US" sz="1400" dirty="0" smtClean="0"/>
              <a:t>1 - 8: </a:t>
            </a:r>
            <a:r>
              <a:rPr lang="en-US" sz="1400" kern="1200" dirty="0">
                <a:solidFill>
                  <a:schemeClr val="dk1"/>
                </a:solidFill>
              </a:rPr>
              <a:t>(Ga</a:t>
            </a:r>
            <a:r>
              <a:rPr lang="en-US" sz="1400" kern="1200" baseline="-25000" dirty="0">
                <a:solidFill>
                  <a:schemeClr val="dk1"/>
                </a:solidFill>
              </a:rPr>
              <a:t>384</a:t>
            </a:r>
            <a:r>
              <a:rPr lang="en-US" sz="1400" kern="1200" dirty="0">
                <a:solidFill>
                  <a:schemeClr val="dk1"/>
                </a:solidFill>
              </a:rPr>
              <a:t>(n), Gb</a:t>
            </a:r>
            <a:r>
              <a:rPr lang="en-US" sz="1400" kern="1200" baseline="-25000" dirty="0">
                <a:solidFill>
                  <a:schemeClr val="dk1"/>
                </a:solidFill>
              </a:rPr>
              <a:t>384</a:t>
            </a:r>
            <a:r>
              <a:rPr lang="en-US" sz="1400" kern="1200" dirty="0">
                <a:solidFill>
                  <a:schemeClr val="dk1"/>
                </a:solidFill>
              </a:rPr>
              <a:t>(n)) = (</a:t>
            </a:r>
            <a:r>
              <a:rPr lang="ru-RU" sz="1400" kern="1200" dirty="0" smtClean="0">
                <a:solidFill>
                  <a:schemeClr val="dk1"/>
                </a:solidFill>
              </a:rPr>
              <a:t>+</a:t>
            </a:r>
            <a:r>
              <a:rPr lang="en-US" sz="1400" kern="1200" dirty="0" smtClean="0">
                <a:solidFill>
                  <a:schemeClr val="dk1"/>
                </a:solidFill>
              </a:rPr>
              <a:t>conj(A</a:t>
            </a:r>
            <a:r>
              <a:rPr lang="en-US" sz="1400" kern="1200" baseline="-25000" dirty="0" smtClean="0">
                <a:solidFill>
                  <a:schemeClr val="dk1"/>
                </a:solidFill>
              </a:rPr>
              <a:t>7</a:t>
            </a:r>
            <a:r>
              <a:rPr lang="en-US" sz="1400" kern="1200" dirty="0" smtClean="0">
                <a:solidFill>
                  <a:schemeClr val="dk1"/>
                </a:solidFill>
              </a:rPr>
              <a:t>(383-n)), </a:t>
            </a:r>
            <a:r>
              <a:rPr lang="ru-RU" sz="1400" kern="1200" dirty="0" smtClean="0">
                <a:solidFill>
                  <a:schemeClr val="dk1"/>
                </a:solidFill>
              </a:rPr>
              <a:t>+</a:t>
            </a:r>
            <a:r>
              <a:rPr lang="en-US" sz="1400" kern="1200" dirty="0" smtClean="0">
                <a:solidFill>
                  <a:schemeClr val="dk1"/>
                </a:solidFill>
              </a:rPr>
              <a:t>conj(B</a:t>
            </a:r>
            <a:r>
              <a:rPr lang="en-US" sz="1400" kern="1200" baseline="-25000" dirty="0" smtClean="0">
                <a:solidFill>
                  <a:schemeClr val="dk1"/>
                </a:solidFill>
              </a:rPr>
              <a:t>7</a:t>
            </a:r>
            <a:r>
              <a:rPr lang="en-US" sz="1400" kern="1200" dirty="0" smtClean="0">
                <a:solidFill>
                  <a:schemeClr val="dk1"/>
                </a:solidFill>
              </a:rPr>
              <a:t>(383-n)));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5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40" y="3559047"/>
            <a:ext cx="3733800" cy="2800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48" y="3561209"/>
            <a:ext cx="3733800" cy="2800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Golay Set Properties Analysis N = </a:t>
            </a:r>
            <a:r>
              <a:rPr lang="ru-RU" dirty="0" smtClean="0"/>
              <a:t>384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700808"/>
            <a:ext cx="777240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kern="0" dirty="0" smtClean="0"/>
              <a:t>Figure below shows MF output for 8 sequences in the set, for Ga and Gb separately. It is shown that all sequences in the set have very similar autocorrelation properties (except of side lobes).</a:t>
            </a:r>
          </a:p>
          <a:p>
            <a:pPr algn="just"/>
            <a:r>
              <a:rPr lang="en-US" sz="1800" kern="0" dirty="0" smtClean="0"/>
              <a:t>Shaping filter is used as defined in the 11ad std., </a:t>
            </a:r>
            <a:r>
              <a:rPr lang="en-US" sz="1800" kern="0" dirty="0" smtClean="0"/>
              <a:t>[2].</a:t>
            </a:r>
            <a:endParaRPr lang="en-US" sz="1800" kern="0" dirty="0" smtClean="0"/>
          </a:p>
          <a:p>
            <a:pPr algn="just"/>
            <a:r>
              <a:rPr lang="en-US" sz="1800" kern="0" dirty="0" smtClean="0"/>
              <a:t>Graphs are shown after application of Matlab FFT shift function.</a:t>
            </a:r>
            <a:endParaRPr lang="ru-RU" sz="1800" kern="0" dirty="0"/>
          </a:p>
        </p:txBody>
      </p:sp>
      <p:sp>
        <p:nvSpPr>
          <p:cNvPr id="11" name="Rectangle 10"/>
          <p:cNvSpPr/>
          <p:nvPr/>
        </p:nvSpPr>
        <p:spPr>
          <a:xfrm>
            <a:off x="1266797" y="3368025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Ga sequences </a:t>
            </a:r>
            <a:endParaRPr lang="ru-RU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5148064" y="3356992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Gb sequences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033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proposes EDMG-CEF field </a:t>
            </a:r>
            <a:r>
              <a:rPr lang="en-US" sz="2000" dirty="0"/>
              <a:t>design </a:t>
            </a:r>
            <a:r>
              <a:rPr lang="en-US" sz="2000" dirty="0" smtClean="0"/>
              <a:t>for </a:t>
            </a:r>
            <a:r>
              <a:rPr lang="en-US" sz="2000" dirty="0"/>
              <a:t>SC </a:t>
            </a:r>
            <a:r>
              <a:rPr lang="en-US" sz="2000" dirty="0" smtClean="0"/>
              <a:t>PHY in case of </a:t>
            </a:r>
            <a:r>
              <a:rPr lang="en-US" sz="2000" dirty="0"/>
              <a:t>three channels bonding for </a:t>
            </a:r>
            <a:r>
              <a:rPr lang="en-US" sz="2000" dirty="0" smtClean="0"/>
              <a:t>SISO and MIMO transmission.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Do you agree to insert the following into the </a:t>
            </a:r>
            <a:r>
              <a:rPr lang="en-US" sz="2000" dirty="0" smtClean="0"/>
              <a:t>SFD:</a:t>
            </a:r>
          </a:p>
          <a:p>
            <a:pPr lvl="1" algn="just"/>
            <a:r>
              <a:rPr lang="en-US" sz="1600" dirty="0" smtClean="0"/>
              <a:t>“11ay </a:t>
            </a:r>
            <a:r>
              <a:rPr lang="en-US" sz="1600" dirty="0"/>
              <a:t>specification shall define the Golay sequences of length 384 for EDMG-CEF to support CB=3 defined in </a:t>
            </a:r>
            <a:r>
              <a:rPr lang="en-US" sz="1600" dirty="0" smtClean="0"/>
              <a:t>11-16-1207-00-00ay on slides 5, 6, and 11 using the EDMG-CEF structure defined in the SFD.”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63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/>
              <a:t>11-16-0994-01-00ay-EDMG-STF-and-CEF-design-for-SC-PHY-in-11ay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Draft P802.11REVmc_D5.4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4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proposes a design of the Channel Estimation Field (CEF) for SC PHY in case of channel bonding of x3.</a:t>
            </a:r>
          </a:p>
          <a:p>
            <a:pPr algn="just"/>
            <a:r>
              <a:rPr lang="en-US" sz="2000" dirty="0" smtClean="0"/>
              <a:t>The proposed design covers SISO and MIMO cases.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presentation [1] defines the real value Golay sequences for EDMG-STF/CEF field in case of SISO and MIMO.</a:t>
            </a:r>
          </a:p>
          <a:p>
            <a:pPr algn="just"/>
            <a:r>
              <a:rPr lang="en-US" sz="2000" dirty="0" smtClean="0"/>
              <a:t>The definitions are introduced for the single channel and channel bonding CB = 2 and 4. The supported Golay sequence lengths are equal to 128, 256, and 512.</a:t>
            </a:r>
          </a:p>
          <a:p>
            <a:pPr algn="just"/>
            <a:r>
              <a:rPr lang="en-US" sz="2000" dirty="0" smtClean="0"/>
              <a:t>The transmission using channel bonding x3 requires introduction of Golay sequence of length 384. It is well known that bipolar </a:t>
            </a:r>
            <a:r>
              <a:rPr lang="en-US" sz="2000" smtClean="0"/>
              <a:t>Golay sequences </a:t>
            </a:r>
            <a:r>
              <a:rPr lang="en-US" sz="2000" dirty="0" smtClean="0"/>
              <a:t>of this </a:t>
            </a:r>
            <a:r>
              <a:rPr lang="en-US" sz="2000" smtClean="0"/>
              <a:t>length do </a:t>
            </a:r>
            <a:r>
              <a:rPr lang="en-US" sz="2000" dirty="0" smtClean="0"/>
              <a:t>not exist.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240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proposed solution:</a:t>
            </a:r>
          </a:p>
          <a:p>
            <a:pPr lvl="1" algn="just"/>
            <a:r>
              <a:rPr lang="en-US" sz="1600" dirty="0" smtClean="0"/>
              <a:t>The </a:t>
            </a:r>
            <a:r>
              <a:rPr lang="en-US" sz="1600" dirty="0" smtClean="0"/>
              <a:t>proposed solution uses a quadri-phase </a:t>
            </a:r>
            <a:r>
              <a:rPr lang="en-US" sz="1600" dirty="0"/>
              <a:t>complex Golay complementary </a:t>
            </a:r>
            <a:r>
              <a:rPr lang="en-US" sz="1600" dirty="0" smtClean="0"/>
              <a:t>pairs instead of real value bipolar Golay sequences;</a:t>
            </a:r>
          </a:p>
          <a:p>
            <a:pPr lvl="1" algn="just"/>
            <a:r>
              <a:rPr lang="en-US" sz="1600" dirty="0" smtClean="0"/>
              <a:t>The Golay complex sequences use in their definition not just {±1} elements, but rather supplement them with {±j} elements forming a complex set {</a:t>
            </a:r>
            <a:r>
              <a:rPr lang="en-US" sz="1600" dirty="0"/>
              <a:t>±</a:t>
            </a:r>
            <a:r>
              <a:rPr lang="en-US" sz="1600" dirty="0" smtClean="0"/>
              <a:t>1, ±j};</a:t>
            </a:r>
          </a:p>
          <a:p>
            <a:pPr lvl="1" algn="just"/>
            <a:r>
              <a:rPr lang="en-US" sz="1600" dirty="0" smtClean="0"/>
              <a:t>The complex Golay complementary pair of length 3 can be defined as follows:</a:t>
            </a:r>
          </a:p>
          <a:p>
            <a:pPr lvl="2" algn="just"/>
            <a:r>
              <a:rPr lang="en-US" sz="1400" dirty="0" smtClean="0"/>
              <a:t>Ga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= [+1, +1, -1];</a:t>
            </a:r>
          </a:p>
          <a:p>
            <a:pPr lvl="2" algn="just"/>
            <a:r>
              <a:rPr lang="en-US" sz="1400" dirty="0" smtClean="0"/>
              <a:t>Gb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= [+1, +j, +1];</a:t>
            </a:r>
          </a:p>
          <a:p>
            <a:pPr lvl="1" algn="just"/>
            <a:r>
              <a:rPr lang="en-US" sz="1600" dirty="0" smtClean="0"/>
              <a:t>Here the Gb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sequence uses in their definition +j extra element;</a:t>
            </a:r>
          </a:p>
          <a:p>
            <a:pPr lvl="1" algn="just"/>
            <a:r>
              <a:rPr lang="en-US" sz="1600" dirty="0" smtClean="0"/>
              <a:t>Using these basic sequences one can get the sequences of length 384 required for the CEF x3 definition;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90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Proposed solution (cont’d):</a:t>
            </a:r>
          </a:p>
          <a:p>
            <a:pPr lvl="1" algn="just"/>
            <a:r>
              <a:rPr lang="en-US" sz="1600" dirty="0"/>
              <a:t>In order to get a required length of 384 for Ga</a:t>
            </a:r>
            <a:r>
              <a:rPr lang="en-US" sz="1600" baseline="-25000" dirty="0"/>
              <a:t>384</a:t>
            </a:r>
            <a:r>
              <a:rPr lang="en-US" sz="1600" dirty="0"/>
              <a:t> and Gb</a:t>
            </a:r>
            <a:r>
              <a:rPr lang="en-US" sz="1600" baseline="-25000" dirty="0"/>
              <a:t>384</a:t>
            </a:r>
            <a:r>
              <a:rPr lang="en-US" sz="1600" dirty="0"/>
              <a:t> sequences to be used in the CEF definition, one needs to apply the following recursive operation</a:t>
            </a:r>
            <a:r>
              <a:rPr lang="en-US" sz="1600" dirty="0" smtClean="0"/>
              <a:t>:</a:t>
            </a:r>
          </a:p>
          <a:p>
            <a:pPr lvl="2" algn="just"/>
            <a:r>
              <a:rPr lang="en-US" sz="1400" dirty="0" smtClean="0"/>
              <a:t>A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(n) = Ga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(2-n);</a:t>
            </a:r>
          </a:p>
          <a:p>
            <a:pPr lvl="2" algn="just"/>
            <a:r>
              <a:rPr lang="en-US" sz="1400" dirty="0" smtClean="0"/>
              <a:t>B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(n) = Gb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(2-n);</a:t>
            </a:r>
          </a:p>
          <a:p>
            <a:pPr lvl="2" algn="just"/>
            <a:r>
              <a:rPr lang="en-US" sz="1400" dirty="0" err="1" smtClean="0"/>
              <a:t>A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(n) = </a:t>
            </a:r>
            <a:r>
              <a:rPr lang="en-US" sz="1400" dirty="0" err="1" smtClean="0"/>
              <a:t>W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*A</a:t>
            </a:r>
            <a:r>
              <a:rPr lang="en-US" sz="1400" baseline="-25000" dirty="0" smtClean="0"/>
              <a:t>k-1</a:t>
            </a:r>
            <a:r>
              <a:rPr lang="en-US" sz="1400" dirty="0" smtClean="0"/>
              <a:t>(n) + B</a:t>
            </a:r>
            <a:r>
              <a:rPr lang="en-US" sz="1400" baseline="-25000" dirty="0" smtClean="0"/>
              <a:t>k-1</a:t>
            </a:r>
            <a:r>
              <a:rPr lang="en-US" sz="1400" dirty="0" smtClean="0"/>
              <a:t>(n-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);</a:t>
            </a:r>
          </a:p>
          <a:p>
            <a:pPr lvl="2" algn="just"/>
            <a:r>
              <a:rPr lang="en-US" sz="1400" dirty="0" smtClean="0"/>
              <a:t>B</a:t>
            </a:r>
            <a:r>
              <a:rPr lang="en-US" sz="1400" baseline="-25000" dirty="0" smtClean="0"/>
              <a:t>k</a:t>
            </a:r>
            <a:r>
              <a:rPr lang="en-US" sz="1400" dirty="0" smtClean="0"/>
              <a:t>(n) = </a:t>
            </a:r>
            <a:r>
              <a:rPr lang="en-US" sz="1400" dirty="0" err="1" smtClean="0"/>
              <a:t>W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*A</a:t>
            </a:r>
            <a:r>
              <a:rPr lang="en-US" sz="1400" baseline="-25000" dirty="0" smtClean="0"/>
              <a:t>k-1</a:t>
            </a:r>
            <a:r>
              <a:rPr lang="en-US" sz="1400" dirty="0" smtClean="0"/>
              <a:t>(n) – B</a:t>
            </a:r>
            <a:r>
              <a:rPr lang="en-US" sz="1400" baseline="-25000" dirty="0" smtClean="0"/>
              <a:t>k-1</a:t>
            </a:r>
            <a:r>
              <a:rPr lang="en-US" sz="1400" dirty="0" smtClean="0"/>
              <a:t>(n-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);</a:t>
            </a:r>
          </a:p>
          <a:p>
            <a:pPr lvl="1" algn="just"/>
            <a:r>
              <a:rPr lang="en-US" sz="1600" dirty="0" smtClean="0"/>
              <a:t>NOTE: the difference from the standard definition is that A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(n) and B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(n) sequences at the zero iteration are not Dirac delta functions, but rather Ga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(2-n) and Gb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(2-n) introduced at the previous slide, order of samples is inverted;</a:t>
            </a:r>
          </a:p>
          <a:p>
            <a:pPr lvl="1" algn="just"/>
            <a:r>
              <a:rPr lang="en-US" sz="1600" dirty="0" smtClean="0"/>
              <a:t>Starting </a:t>
            </a:r>
            <a:r>
              <a:rPr lang="en-US" sz="1600" dirty="0"/>
              <a:t>from the length N = 3 and making 7 iterations, one will get 128 * 3 = 384 </a:t>
            </a:r>
            <a:r>
              <a:rPr lang="en-US" sz="1600" dirty="0" smtClean="0"/>
              <a:t>the required sequence </a:t>
            </a:r>
            <a:r>
              <a:rPr lang="en-US" sz="1600" dirty="0"/>
              <a:t>length;</a:t>
            </a:r>
          </a:p>
          <a:p>
            <a:pPr lvl="1" algn="just"/>
            <a:r>
              <a:rPr lang="en-US" sz="1600" dirty="0" smtClean="0"/>
              <a:t>The vector 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 is defined as delay vector for N = 128, but all its elements are multiplied by 3, the weight vector </a:t>
            </a:r>
            <a:r>
              <a:rPr lang="en-US" sz="1600" dirty="0" err="1" smtClean="0"/>
              <a:t>W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 is kept unchanged as for N = 128:</a:t>
            </a:r>
          </a:p>
          <a:p>
            <a:pPr lvl="2" algn="just"/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</a:t>
            </a:r>
            <a:r>
              <a:rPr lang="en-US" sz="1400" dirty="0"/>
              <a:t>= [1 8 2 4 16 32 64</a:t>
            </a:r>
            <a:r>
              <a:rPr lang="en-US" sz="1400" dirty="0" smtClean="0"/>
              <a:t>] * 3;</a:t>
            </a:r>
          </a:p>
          <a:p>
            <a:pPr lvl="2" algn="just"/>
            <a:r>
              <a:rPr lang="en-US" sz="1400" dirty="0" err="1" smtClean="0"/>
              <a:t>W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</a:t>
            </a:r>
            <a:r>
              <a:rPr lang="en-US" sz="1400" dirty="0"/>
              <a:t>= [-1 -1 -1 -1 +1 -1 -1];</a:t>
            </a: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0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EDMG-CEF x3 definition:</a:t>
            </a:r>
            <a:endParaRPr lang="ru-RU" sz="2000" dirty="0" smtClean="0"/>
          </a:p>
          <a:p>
            <a:pPr lvl="1" algn="just"/>
            <a:r>
              <a:rPr lang="en-US" sz="1600" dirty="0" smtClean="0"/>
              <a:t>Definition of Ga</a:t>
            </a:r>
            <a:r>
              <a:rPr lang="en-US" sz="1600" baseline="-25000" dirty="0" smtClean="0"/>
              <a:t>384</a:t>
            </a:r>
            <a:r>
              <a:rPr lang="en-US" sz="1600" dirty="0" smtClean="0"/>
              <a:t> and Gb</a:t>
            </a:r>
            <a:r>
              <a:rPr lang="en-US" sz="1600" baseline="-25000" dirty="0" smtClean="0"/>
              <a:t>384</a:t>
            </a:r>
            <a:r>
              <a:rPr lang="en-US" sz="1600" dirty="0" smtClean="0"/>
              <a:t> sequences:</a:t>
            </a:r>
          </a:p>
          <a:p>
            <a:pPr lvl="2" algn="just"/>
            <a:r>
              <a:rPr lang="en-US" sz="1400" dirty="0" smtClean="0"/>
              <a:t>Ga</a:t>
            </a:r>
            <a:r>
              <a:rPr lang="en-US" sz="1400" baseline="-25000" dirty="0" smtClean="0"/>
              <a:t>384</a:t>
            </a:r>
            <a:r>
              <a:rPr lang="en-US" sz="1400" dirty="0" smtClean="0"/>
              <a:t>(n) = conj(A</a:t>
            </a:r>
            <a:r>
              <a:rPr lang="en-US" sz="1400" baseline="-25000" dirty="0" smtClean="0"/>
              <a:t>7</a:t>
            </a:r>
            <a:r>
              <a:rPr lang="en-US" sz="1400" dirty="0" smtClean="0"/>
              <a:t>(383-n)), Gb</a:t>
            </a:r>
            <a:r>
              <a:rPr lang="en-US" sz="1400" baseline="-25000" dirty="0" smtClean="0"/>
              <a:t>384</a:t>
            </a:r>
            <a:r>
              <a:rPr lang="en-US" sz="1400" dirty="0" smtClean="0"/>
              <a:t>(n) = conj(B</a:t>
            </a:r>
            <a:r>
              <a:rPr lang="en-US" sz="1400" baseline="-25000" dirty="0" smtClean="0"/>
              <a:t>7</a:t>
            </a:r>
            <a:r>
              <a:rPr lang="en-US" sz="1400" dirty="0" smtClean="0"/>
              <a:t>(383-n));</a:t>
            </a:r>
          </a:p>
          <a:p>
            <a:pPr lvl="1" algn="just"/>
            <a:r>
              <a:rPr lang="en-US" sz="1600" dirty="0" smtClean="0"/>
              <a:t>Then </a:t>
            </a:r>
            <a:r>
              <a:rPr lang="en-US" sz="1600" dirty="0"/>
              <a:t>the Gu</a:t>
            </a:r>
            <a:r>
              <a:rPr lang="en-US" sz="1600" baseline="-25000" dirty="0"/>
              <a:t>1536</a:t>
            </a:r>
            <a:r>
              <a:rPr lang="en-US" sz="1600" dirty="0"/>
              <a:t> and Gv</a:t>
            </a:r>
            <a:r>
              <a:rPr lang="en-US" sz="1600" baseline="-25000" dirty="0"/>
              <a:t>1536</a:t>
            </a:r>
            <a:r>
              <a:rPr lang="en-US" sz="1600" dirty="0"/>
              <a:t> sequences of the CEF can be defined as follows:</a:t>
            </a:r>
          </a:p>
          <a:p>
            <a:pPr lvl="2" algn="just"/>
            <a:r>
              <a:rPr lang="nb-NO" sz="1400" dirty="0"/>
              <a:t>Gu</a:t>
            </a:r>
            <a:r>
              <a:rPr lang="nb-NO" sz="1400" baseline="-25000" dirty="0"/>
              <a:t>1536</a:t>
            </a:r>
            <a:r>
              <a:rPr lang="nb-NO" sz="1400" dirty="0"/>
              <a:t> = [-Gb</a:t>
            </a:r>
            <a:r>
              <a:rPr lang="nb-NO" sz="1400" baseline="-25000" dirty="0"/>
              <a:t>384</a:t>
            </a:r>
            <a:r>
              <a:rPr lang="nb-NO" sz="1400" dirty="0"/>
              <a:t>, -Ga</a:t>
            </a:r>
            <a:r>
              <a:rPr lang="nb-NO" sz="1400" baseline="-25000" dirty="0"/>
              <a:t>384</a:t>
            </a:r>
            <a:r>
              <a:rPr lang="nb-NO" sz="1400" dirty="0"/>
              <a:t>, +Gb</a:t>
            </a:r>
            <a:r>
              <a:rPr lang="nb-NO" sz="1400" baseline="-25000" dirty="0"/>
              <a:t>384</a:t>
            </a:r>
            <a:r>
              <a:rPr lang="nb-NO" sz="1400" dirty="0"/>
              <a:t>, -Ga</a:t>
            </a:r>
            <a:r>
              <a:rPr lang="nb-NO" sz="1400" baseline="-25000" dirty="0"/>
              <a:t>384</a:t>
            </a:r>
            <a:r>
              <a:rPr lang="nb-NO" sz="1400" dirty="0"/>
              <a:t>];</a:t>
            </a:r>
          </a:p>
          <a:p>
            <a:pPr lvl="2" algn="just"/>
            <a:r>
              <a:rPr lang="nb-NO" sz="1400" dirty="0"/>
              <a:t>Gv</a:t>
            </a:r>
            <a:r>
              <a:rPr lang="nb-NO" sz="1400" baseline="-25000" dirty="0"/>
              <a:t>1536</a:t>
            </a:r>
            <a:r>
              <a:rPr lang="nb-NO" sz="1400" dirty="0"/>
              <a:t> = [-Gb</a:t>
            </a:r>
            <a:r>
              <a:rPr lang="nb-NO" sz="1400" baseline="-25000" dirty="0"/>
              <a:t>384</a:t>
            </a:r>
            <a:r>
              <a:rPr lang="nb-NO" sz="1400" dirty="0"/>
              <a:t>, +Ga</a:t>
            </a:r>
            <a:r>
              <a:rPr lang="nb-NO" sz="1400" baseline="-25000" dirty="0"/>
              <a:t>384</a:t>
            </a:r>
            <a:r>
              <a:rPr lang="nb-NO" sz="1400" dirty="0"/>
              <a:t>, -Gb</a:t>
            </a:r>
            <a:r>
              <a:rPr lang="nb-NO" sz="1400" baseline="-25000" dirty="0"/>
              <a:t>384</a:t>
            </a:r>
            <a:r>
              <a:rPr lang="nb-NO" sz="1400" dirty="0"/>
              <a:t>, -Ga</a:t>
            </a:r>
            <a:r>
              <a:rPr lang="nb-NO" sz="1400" baseline="-25000" dirty="0"/>
              <a:t>384</a:t>
            </a:r>
            <a:r>
              <a:rPr lang="nb-NO" sz="1400" dirty="0"/>
              <a:t>];</a:t>
            </a:r>
          </a:p>
          <a:p>
            <a:pPr lvl="1" algn="just"/>
            <a:r>
              <a:rPr lang="en-US" sz="1600" dirty="0"/>
              <a:t>This makes Gu</a:t>
            </a:r>
            <a:r>
              <a:rPr lang="en-US" sz="1600" baseline="-25000" dirty="0"/>
              <a:t>1536</a:t>
            </a:r>
            <a:r>
              <a:rPr lang="en-US" sz="1600" dirty="0"/>
              <a:t> and Gv</a:t>
            </a:r>
            <a:r>
              <a:rPr lang="en-US" sz="1600" baseline="-25000" dirty="0"/>
              <a:t>1536</a:t>
            </a:r>
            <a:r>
              <a:rPr lang="en-US" sz="1600" dirty="0"/>
              <a:t> sequences complementary and solves the issue with channel estimation in frequency domain;</a:t>
            </a:r>
          </a:p>
          <a:p>
            <a:pPr lvl="1" algn="just"/>
            <a:r>
              <a:rPr lang="en-US" sz="1600" dirty="0"/>
              <a:t>NOTE: </a:t>
            </a:r>
            <a:r>
              <a:rPr lang="en-US" sz="1600" dirty="0" smtClean="0"/>
              <a:t>once </a:t>
            </a:r>
            <a:r>
              <a:rPr lang="en-US" sz="1600" dirty="0"/>
              <a:t>per 6 </a:t>
            </a:r>
            <a:r>
              <a:rPr lang="en-US" sz="1600" dirty="0" smtClean="0"/>
              <a:t>symbols </a:t>
            </a:r>
            <a:r>
              <a:rPr lang="en-US" sz="1600" dirty="0"/>
              <a:t>the phase of adjacent samples will experience </a:t>
            </a:r>
            <a:r>
              <a:rPr lang="el-GR" sz="1600" dirty="0"/>
              <a:t>π</a:t>
            </a:r>
            <a:r>
              <a:rPr lang="en-US" sz="1600" dirty="0"/>
              <a:t>-radian flip, even after application of </a:t>
            </a:r>
            <a:r>
              <a:rPr lang="en-US" sz="1600" dirty="0" err="1"/>
              <a:t>exp</a:t>
            </a:r>
            <a:r>
              <a:rPr lang="en-US" sz="1600" dirty="0"/>
              <a:t>(j</a:t>
            </a:r>
            <a:r>
              <a:rPr lang="el-GR" sz="1600" dirty="0"/>
              <a:t>π</a:t>
            </a:r>
            <a:r>
              <a:rPr lang="en-US" sz="1600" dirty="0"/>
              <a:t>/2*n) rotation, however this does not affect much the PAPR properties of the signal at the output of pulse shaping filter;</a:t>
            </a:r>
          </a:p>
          <a:p>
            <a:pPr lvl="1" algn="just"/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4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Ga</a:t>
            </a:r>
            <a:r>
              <a:rPr lang="en-US" baseline="-25000" dirty="0" smtClean="0"/>
              <a:t>384</a:t>
            </a:r>
            <a:r>
              <a:rPr lang="en-US" dirty="0" smtClean="0"/>
              <a:t>/Gb</a:t>
            </a:r>
            <a:r>
              <a:rPr lang="en-US" baseline="-25000" dirty="0" smtClean="0"/>
              <a:t>384</a:t>
            </a:r>
            <a:r>
              <a:rPr lang="en-US" dirty="0" smtClean="0"/>
              <a:t> Sequences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6136"/>
            <a:ext cx="7772400" cy="4395192"/>
          </a:xfrm>
        </p:spPr>
        <p:txBody>
          <a:bodyPr/>
          <a:lstStyle/>
          <a:p>
            <a:pPr algn="just"/>
            <a:r>
              <a:rPr lang="en-US" sz="2000" dirty="0" smtClean="0"/>
              <a:t>Sequences:</a:t>
            </a:r>
          </a:p>
          <a:p>
            <a:pPr lvl="1" algn="just"/>
            <a:endParaRPr lang="en-US" sz="1600" dirty="0"/>
          </a:p>
          <a:p>
            <a:pPr lvl="1" algn="just"/>
            <a:endParaRPr lang="en-US" sz="1600" dirty="0" smtClean="0"/>
          </a:p>
          <a:p>
            <a:pPr lvl="1" algn="just"/>
            <a:endParaRPr lang="en-US" sz="1600" dirty="0"/>
          </a:p>
          <a:p>
            <a:pPr lvl="1" algn="just"/>
            <a:endParaRPr lang="en-US" sz="1600" dirty="0" smtClean="0"/>
          </a:p>
          <a:p>
            <a:pPr lvl="1" algn="just"/>
            <a:endParaRPr lang="en-US" sz="1600" dirty="0"/>
          </a:p>
          <a:p>
            <a:pPr lvl="1" algn="just"/>
            <a:endParaRPr lang="en-US" sz="1600" dirty="0" smtClean="0"/>
          </a:p>
          <a:p>
            <a:pPr lvl="1" algn="just"/>
            <a:endParaRPr lang="en-US" sz="1600" dirty="0"/>
          </a:p>
          <a:p>
            <a:pPr lvl="1" algn="just"/>
            <a:endParaRPr lang="en-US" sz="1600" dirty="0" smtClean="0"/>
          </a:p>
          <a:p>
            <a:pPr lvl="1" algn="just"/>
            <a:endParaRPr lang="en-US" sz="1600" dirty="0"/>
          </a:p>
          <a:p>
            <a:pPr lvl="1" algn="just"/>
            <a:endParaRPr lang="en-US" sz="1600" dirty="0" smtClean="0"/>
          </a:p>
          <a:p>
            <a:pPr lvl="1" algn="just"/>
            <a:endParaRPr lang="ru-RU" sz="1600" dirty="0"/>
          </a:p>
          <a:p>
            <a:pPr lvl="1" algn="just"/>
            <a:r>
              <a:rPr lang="en-US" sz="1600" dirty="0" smtClean="0"/>
              <a:t>NOTE: ±j element appears once per 6 symbols, therefore does not affect much PAPR;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741" y="2507433"/>
            <a:ext cx="7169683" cy="300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8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Golay Generator for x3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4002"/>
            <a:ext cx="7772400" cy="3605238"/>
          </a:xfrm>
        </p:spPr>
        <p:txBody>
          <a:bodyPr/>
          <a:lstStyle/>
          <a:p>
            <a:pPr algn="just"/>
            <a:r>
              <a:rPr lang="en-US" sz="2000" dirty="0" smtClean="0"/>
              <a:t>Golay generator scheme:</a:t>
            </a:r>
          </a:p>
          <a:p>
            <a:pPr lvl="1" algn="just"/>
            <a:r>
              <a:rPr lang="en-US" sz="1600" dirty="0" smtClean="0"/>
              <a:t>Based on the Ga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/Gb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 sequence generator;</a:t>
            </a:r>
          </a:p>
          <a:p>
            <a:pPr lvl="1" algn="just"/>
            <a:r>
              <a:rPr lang="en-US" sz="1600" dirty="0" smtClean="0"/>
              <a:t>Multiplies all delays (except of D = 1) by a factor of 3;</a:t>
            </a:r>
          </a:p>
          <a:p>
            <a:pPr lvl="1" algn="just"/>
            <a:r>
              <a:rPr lang="en-US" sz="1600" dirty="0" smtClean="0"/>
              <a:t>Requires modification of the first “butterfly” for delay D = 1 and replace it by D = 5;</a:t>
            </a:r>
          </a:p>
          <a:p>
            <a:pPr lvl="1" algn="just"/>
            <a:r>
              <a:rPr lang="en-US" sz="1600" dirty="0" smtClean="0"/>
              <a:t>Total number of delays:</a:t>
            </a:r>
          </a:p>
          <a:p>
            <a:pPr lvl="2" algn="just"/>
            <a:r>
              <a:rPr lang="en-US" sz="1400" dirty="0" smtClean="0"/>
              <a:t>Ga</a:t>
            </a:r>
            <a:r>
              <a:rPr lang="en-US" sz="1400" baseline="-25000" dirty="0" smtClean="0"/>
              <a:t>128</a:t>
            </a:r>
            <a:r>
              <a:rPr lang="en-US" sz="1400" dirty="0" smtClean="0"/>
              <a:t>/Gb</a:t>
            </a:r>
            <a:r>
              <a:rPr lang="en-US" sz="1400" baseline="-25000" dirty="0" smtClean="0"/>
              <a:t>128</a:t>
            </a:r>
            <a:r>
              <a:rPr lang="en-US" sz="1400" dirty="0" smtClean="0"/>
              <a:t>: 127 </a:t>
            </a:r>
            <a:r>
              <a:rPr lang="en-US" sz="1400" dirty="0"/>
              <a:t>delays = 1 </a:t>
            </a:r>
            <a:r>
              <a:rPr lang="en-US" sz="1400" dirty="0" smtClean="0"/>
              <a:t>+ 8 </a:t>
            </a:r>
            <a:r>
              <a:rPr lang="en-US" sz="1400" dirty="0"/>
              <a:t>+ </a:t>
            </a:r>
            <a:r>
              <a:rPr lang="en-US" sz="1400" dirty="0" smtClean="0"/>
              <a:t>2 </a:t>
            </a:r>
            <a:r>
              <a:rPr lang="en-US" sz="1400" dirty="0"/>
              <a:t>+ </a:t>
            </a:r>
            <a:r>
              <a:rPr lang="en-US" sz="1400" dirty="0" smtClean="0"/>
              <a:t>4 </a:t>
            </a:r>
            <a:r>
              <a:rPr lang="en-US" sz="1400" dirty="0"/>
              <a:t>+ </a:t>
            </a:r>
            <a:r>
              <a:rPr lang="en-US" sz="1400" dirty="0" smtClean="0"/>
              <a:t>16 </a:t>
            </a:r>
            <a:r>
              <a:rPr lang="en-US" sz="1400" dirty="0"/>
              <a:t>+ </a:t>
            </a:r>
            <a:r>
              <a:rPr lang="en-US" sz="1400" dirty="0" smtClean="0"/>
              <a:t>32 </a:t>
            </a:r>
            <a:r>
              <a:rPr lang="en-US" sz="1400" dirty="0"/>
              <a:t>+ </a:t>
            </a:r>
            <a:r>
              <a:rPr lang="en-US" sz="1400" dirty="0" smtClean="0"/>
              <a:t>64</a:t>
            </a:r>
            <a:r>
              <a:rPr lang="en-US" sz="1400" dirty="0"/>
              <a:t>;</a:t>
            </a:r>
            <a:endParaRPr lang="en-US" sz="1400" dirty="0" smtClean="0"/>
          </a:p>
          <a:p>
            <a:pPr lvl="2" algn="just"/>
            <a:r>
              <a:rPr lang="en-US" sz="1400" dirty="0" smtClean="0"/>
              <a:t>Ga</a:t>
            </a:r>
            <a:r>
              <a:rPr lang="en-US" sz="1400" baseline="-25000" dirty="0" smtClean="0"/>
              <a:t>256</a:t>
            </a:r>
            <a:r>
              <a:rPr lang="en-US" sz="1400" dirty="0" smtClean="0"/>
              <a:t>/Gb</a:t>
            </a:r>
            <a:r>
              <a:rPr lang="en-US" sz="1400" baseline="-25000" dirty="0" smtClean="0"/>
              <a:t>256</a:t>
            </a:r>
            <a:r>
              <a:rPr lang="en-US" sz="1400" dirty="0" smtClean="0"/>
              <a:t>: 255 </a:t>
            </a:r>
            <a:r>
              <a:rPr lang="en-US" sz="1400" dirty="0"/>
              <a:t>delays = 1 + 8 + 2 + 4 + 16 + 32 + </a:t>
            </a:r>
            <a:r>
              <a:rPr lang="en-US" sz="1400" dirty="0" smtClean="0"/>
              <a:t>64 + 128;</a:t>
            </a:r>
          </a:p>
          <a:p>
            <a:pPr lvl="2" algn="just"/>
            <a:r>
              <a:rPr lang="en-US" sz="1400" dirty="0" smtClean="0"/>
              <a:t>Ga</a:t>
            </a:r>
            <a:r>
              <a:rPr lang="en-US" sz="1400" baseline="-25000" dirty="0" smtClean="0"/>
              <a:t>384</a:t>
            </a:r>
            <a:r>
              <a:rPr lang="en-US" sz="1400" dirty="0" smtClean="0"/>
              <a:t>/Gb</a:t>
            </a:r>
            <a:r>
              <a:rPr lang="en-US" sz="1400" baseline="-25000" dirty="0" smtClean="0"/>
              <a:t>384</a:t>
            </a:r>
            <a:r>
              <a:rPr lang="en-US" sz="1400" dirty="0" smtClean="0"/>
              <a:t>: 3</a:t>
            </a:r>
            <a:r>
              <a:rPr lang="ru-RU" sz="1400" dirty="0" smtClean="0"/>
              <a:t>8</a:t>
            </a:r>
            <a:r>
              <a:rPr lang="en-US" sz="1400" dirty="0" smtClean="0"/>
              <a:t>3 delays = 5 </a:t>
            </a:r>
            <a:r>
              <a:rPr lang="en-US" sz="1400" dirty="0"/>
              <a:t>+ </a:t>
            </a:r>
            <a:r>
              <a:rPr lang="en-US" sz="1400" dirty="0" smtClean="0"/>
              <a:t>24 + 6 </a:t>
            </a:r>
            <a:r>
              <a:rPr lang="en-US" sz="1400" dirty="0"/>
              <a:t>+ </a:t>
            </a:r>
            <a:r>
              <a:rPr lang="en-US" sz="1400" dirty="0" smtClean="0"/>
              <a:t>12 </a:t>
            </a:r>
            <a:r>
              <a:rPr lang="en-US" sz="1400" dirty="0"/>
              <a:t>+ </a:t>
            </a:r>
            <a:r>
              <a:rPr lang="en-US" sz="1400" dirty="0" smtClean="0"/>
              <a:t>48 </a:t>
            </a:r>
            <a:r>
              <a:rPr lang="en-US" sz="1400" dirty="0"/>
              <a:t>+ </a:t>
            </a:r>
            <a:r>
              <a:rPr lang="en-US" sz="1400" dirty="0" smtClean="0"/>
              <a:t>96 </a:t>
            </a:r>
            <a:r>
              <a:rPr lang="en-US" sz="1400" dirty="0"/>
              <a:t>+ </a:t>
            </a:r>
            <a:r>
              <a:rPr lang="en-US" sz="1400" dirty="0" smtClean="0"/>
              <a:t>192;</a:t>
            </a:r>
          </a:p>
          <a:p>
            <a:pPr lvl="2" algn="just"/>
            <a:r>
              <a:rPr lang="en-US" sz="1400" dirty="0" smtClean="0"/>
              <a:t>Ga</a:t>
            </a:r>
            <a:r>
              <a:rPr lang="en-US" sz="1400" baseline="-25000" dirty="0" smtClean="0"/>
              <a:t>512</a:t>
            </a:r>
            <a:r>
              <a:rPr lang="en-US" sz="1400" dirty="0" smtClean="0"/>
              <a:t>/Gb</a:t>
            </a:r>
            <a:r>
              <a:rPr lang="en-US" sz="1400" baseline="-25000" dirty="0" smtClean="0"/>
              <a:t>512</a:t>
            </a:r>
            <a:r>
              <a:rPr lang="en-US" sz="1400" dirty="0" smtClean="0"/>
              <a:t>: 511 </a:t>
            </a:r>
            <a:r>
              <a:rPr lang="en-US" sz="1400" dirty="0"/>
              <a:t>delays = 1 + 8 + 2 + 4 + 16 + 32 + 64 + </a:t>
            </a:r>
            <a:r>
              <a:rPr lang="en-US" sz="1400" dirty="0" smtClean="0"/>
              <a:t>128 + 256;</a:t>
            </a:r>
          </a:p>
          <a:p>
            <a:pPr lvl="1" algn="just"/>
            <a:r>
              <a:rPr lang="en-US" sz="1600" dirty="0" smtClean="0"/>
              <a:t>In all cases the number of delays is equal to N-1, where N is a length of the sequence;</a:t>
            </a:r>
          </a:p>
          <a:p>
            <a:pPr lvl="1" algn="just"/>
            <a:r>
              <a:rPr lang="en-US" sz="1600" dirty="0" smtClean="0"/>
              <a:t>Next slide shows Golay generator scheme for the sequences Ga</a:t>
            </a:r>
            <a:r>
              <a:rPr lang="en-US" sz="1600" baseline="-25000" dirty="0" smtClean="0"/>
              <a:t>384</a:t>
            </a:r>
            <a:r>
              <a:rPr lang="en-US" sz="1600" dirty="0" smtClean="0"/>
              <a:t>/Gb</a:t>
            </a:r>
            <a:r>
              <a:rPr lang="en-US" sz="1600" baseline="-25000" dirty="0" smtClean="0"/>
              <a:t>384</a:t>
            </a:r>
            <a:r>
              <a:rPr lang="en-US" sz="16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932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Golay Generator for </a:t>
            </a:r>
            <a:r>
              <a:rPr lang="en-US" dirty="0" smtClean="0"/>
              <a:t>x3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1512168"/>
          </a:xfrm>
        </p:spPr>
        <p:txBody>
          <a:bodyPr/>
          <a:lstStyle/>
          <a:p>
            <a:pPr algn="just"/>
            <a:r>
              <a:rPr lang="en-US" sz="2000" dirty="0" smtClean="0"/>
              <a:t>Golay generator for Ga</a:t>
            </a:r>
            <a:r>
              <a:rPr lang="en-US" sz="2000" baseline="-25000" dirty="0" smtClean="0"/>
              <a:t>384</a:t>
            </a:r>
            <a:r>
              <a:rPr lang="en-US" sz="2000" dirty="0" smtClean="0"/>
              <a:t>/Gb</a:t>
            </a:r>
            <a:r>
              <a:rPr lang="en-US" sz="2000" baseline="-25000" dirty="0" smtClean="0"/>
              <a:t>384</a:t>
            </a:r>
            <a:r>
              <a:rPr lang="en-US" sz="2000" dirty="0" smtClean="0"/>
              <a:t>:</a:t>
            </a:r>
          </a:p>
          <a:p>
            <a:pPr lvl="1" algn="just"/>
            <a:r>
              <a:rPr lang="en-US" sz="1600" dirty="0" smtClean="0"/>
              <a:t>Ga</a:t>
            </a:r>
            <a:r>
              <a:rPr lang="en-US" sz="1600" baseline="-25000" dirty="0" smtClean="0"/>
              <a:t>384</a:t>
            </a:r>
            <a:r>
              <a:rPr lang="en-US" sz="1600" dirty="0" smtClean="0"/>
              <a:t>(n)/Gb</a:t>
            </a:r>
            <a:r>
              <a:rPr lang="en-US" sz="1600" baseline="-25000" dirty="0" smtClean="0"/>
              <a:t>384</a:t>
            </a:r>
            <a:r>
              <a:rPr lang="en-US" sz="1600" dirty="0" smtClean="0"/>
              <a:t>(n) are defined as inverted in time and conjugated sequences:</a:t>
            </a:r>
          </a:p>
          <a:p>
            <a:pPr lvl="2" algn="just"/>
            <a:r>
              <a:rPr lang="en-US" sz="1400" dirty="0"/>
              <a:t>Ga</a:t>
            </a:r>
            <a:r>
              <a:rPr lang="en-US" sz="1400" baseline="-25000" dirty="0"/>
              <a:t>384</a:t>
            </a:r>
            <a:r>
              <a:rPr lang="en-US" sz="1400" dirty="0"/>
              <a:t>(n</a:t>
            </a:r>
            <a:r>
              <a:rPr lang="en-US" sz="1400" dirty="0" smtClean="0"/>
              <a:t>) = conj(A</a:t>
            </a:r>
            <a:r>
              <a:rPr lang="en-US" sz="1400" baseline="-25000" dirty="0" smtClean="0"/>
              <a:t>7</a:t>
            </a:r>
            <a:r>
              <a:rPr lang="en-US" sz="1400" dirty="0" smtClean="0"/>
              <a:t>(383-n)), </a:t>
            </a:r>
            <a:r>
              <a:rPr lang="en-US" sz="1400" dirty="0"/>
              <a:t>Gb</a:t>
            </a:r>
            <a:r>
              <a:rPr lang="en-US" sz="1400" baseline="-25000" dirty="0"/>
              <a:t>384</a:t>
            </a:r>
            <a:r>
              <a:rPr lang="en-US" sz="1400" dirty="0"/>
              <a:t>(n</a:t>
            </a:r>
            <a:r>
              <a:rPr lang="en-US" sz="1400" dirty="0" smtClean="0"/>
              <a:t>)</a:t>
            </a:r>
            <a:r>
              <a:rPr lang="ru-RU" sz="1400" dirty="0" smtClean="0"/>
              <a:t> = </a:t>
            </a:r>
            <a:r>
              <a:rPr lang="en-US" sz="1400" dirty="0" smtClean="0"/>
              <a:t>conj(B</a:t>
            </a:r>
            <a:r>
              <a:rPr lang="en-US" sz="1400" baseline="-25000" dirty="0" smtClean="0"/>
              <a:t>7</a:t>
            </a:r>
            <a:r>
              <a:rPr lang="en-US" sz="1400" dirty="0" smtClean="0"/>
              <a:t>(383-n</a:t>
            </a:r>
            <a:r>
              <a:rPr lang="en-US" sz="1400" dirty="0"/>
              <a:t>)</a:t>
            </a:r>
            <a:r>
              <a:rPr lang="en-US" sz="1400" dirty="0" smtClean="0"/>
              <a:t>);</a:t>
            </a:r>
          </a:p>
          <a:p>
            <a:pPr lvl="1" algn="just"/>
            <a:r>
              <a:rPr lang="en-US" sz="1600" dirty="0" smtClean="0"/>
              <a:t>Z in the picture defines a delay unit;</a:t>
            </a:r>
          </a:p>
          <a:p>
            <a:pPr lvl="1" algn="just"/>
            <a:r>
              <a:rPr lang="en-US" sz="1600" dirty="0" smtClean="0"/>
              <a:t>Golay correlator has the same structure;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212976"/>
            <a:ext cx="8639720" cy="328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13340</TotalTime>
  <Words>1470</Words>
  <Application>Microsoft Office PowerPoint</Application>
  <PresentationFormat>On-screen Show (4:3)</PresentationFormat>
  <Paragraphs>165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Times New Roman</vt:lpstr>
      <vt:lpstr>802-11-Submission</vt:lpstr>
      <vt:lpstr>SC PHY EDMG-CEF Design for Channel Bonding x3</vt:lpstr>
      <vt:lpstr>Introduction</vt:lpstr>
      <vt:lpstr>Problem Statement</vt:lpstr>
      <vt:lpstr>Proposed Solution</vt:lpstr>
      <vt:lpstr>Proposed Solution (Cont’d)</vt:lpstr>
      <vt:lpstr>Proposed Solution (Cont’d)</vt:lpstr>
      <vt:lpstr>Proposed Ga384/Gb384 Sequences</vt:lpstr>
      <vt:lpstr>Golay Generator for x3</vt:lpstr>
      <vt:lpstr>Golay Generator for x3 (Cont’d)</vt:lpstr>
      <vt:lpstr>PAPR Signal Properties</vt:lpstr>
      <vt:lpstr>Proposed GSS for MIMO</vt:lpstr>
      <vt:lpstr>Golay Set Properties Analysis N = 384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7895</cp:revision>
  <cp:lastPrinted>1998-02-10T13:28:06Z</cp:lastPrinted>
  <dcterms:created xsi:type="dcterms:W3CDTF">2015-03-24T14:22:58Z</dcterms:created>
  <dcterms:modified xsi:type="dcterms:W3CDTF">2016-09-11T15:59:48Z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