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6" r:id="rId4"/>
    <p:sldId id="267" r:id="rId5"/>
    <p:sldId id="268" r:id="rId6"/>
    <p:sldId id="269" r:id="rId7"/>
    <p:sldId id="270" r:id="rId8"/>
    <p:sldId id="271" r:id="rId9"/>
    <p:sldId id="264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>
      <p:cViewPr>
        <p:scale>
          <a:sx n="60" d="100"/>
          <a:sy n="60" d="100"/>
        </p:scale>
        <p:origin x="957" y="-31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38" d="100"/>
          <a:sy n="38" d="100"/>
        </p:scale>
        <p:origin x="2355" y="45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September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doc.: IEEE 802.11-16/1206r0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2016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Solomon Trainin, Intel et al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Trainin, Intel et al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smtClean="0"/>
              <a:t>Solomon Trainin, Intel et al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Trainin, Intel et al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Trainin, Intel et al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Trainin, Intel et al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Trainin, Intel et al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Trainin, Intel et al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Trainin, Intel et al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Solomon Trainin, Intel et al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smtClean="0"/>
              <a:t>Solomon Trainin, Intel et al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802.11-16/1206r0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September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fr-FR" smtClean="0"/>
              <a:t>Solomon Trainin, Intel et al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39094" y="764703"/>
            <a:ext cx="7772400" cy="6629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EDMG dynamic channel BW signalling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17084" y="1733644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2016-09-11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2658289"/>
              </p:ext>
            </p:extLst>
          </p:nvPr>
        </p:nvGraphicFramePr>
        <p:xfrm>
          <a:off x="669461" y="2802624"/>
          <a:ext cx="8077200" cy="2481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name="Document" r:id="rId4" imgW="8248712" imgH="2544564" progId="Word.Document.8">
                  <p:embed/>
                </p:oleObj>
              </mc:Choice>
              <mc:Fallback>
                <p:oleObj name="Document" r:id="rId4" imgW="8248712" imgH="254456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461" y="2802624"/>
                        <a:ext cx="8077200" cy="2481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55576" y="2412429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September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fr-FR" smtClean="0"/>
              <a:t>Solomon Trainin, Intel et 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0" indent="0"/>
            <a:r>
              <a:rPr lang="en-US" b="0" dirty="0" smtClean="0"/>
              <a:t>Solution </a:t>
            </a:r>
            <a:r>
              <a:rPr lang="en-US" b="0" dirty="0"/>
              <a:t>for BW signaling at TXOP establishment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 smtClean="0"/>
              <a:t>Solomon Trainin, Intel et al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494506" y="1052736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smtClean="0"/>
              <a:t>Purpose and definitions</a:t>
            </a:r>
            <a:endParaRPr lang="en-US" kern="0" dirty="0"/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457200" y="1988840"/>
            <a:ext cx="8229600" cy="413732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b="0" kern="0" dirty="0" smtClean="0"/>
              <a:t>The purpose of this presentation is to provide solution for BW signaling at TXOP establishment </a:t>
            </a:r>
            <a:endParaRPr lang="en-US" b="0" kern="0" dirty="0" smtClean="0"/>
          </a:p>
        </p:txBody>
      </p:sp>
    </p:spTree>
    <p:extLst>
      <p:ext uri="{BB962C8B-B14F-4D97-AF65-F5344CB8AC3E}">
        <p14:creationId xmlns:p14="http://schemas.microsoft.com/office/powerpoint/2010/main" val="165625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 smtClean="0"/>
              <a:t>Solomon Trainin, Intel et al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2286000" y="2459504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/>
              <a:t>Tx Sequence in multiple channels BW allocation</a:t>
            </a:r>
            <a:br>
              <a:rPr lang="en-US"/>
            </a:br>
            <a:r>
              <a:rPr lang="en-US"/>
              <a:t>from 2016-TECH-Intel-0031-01-NG60 channel bonding more details r1 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1401" y="1272826"/>
            <a:ext cx="4667173" cy="3288273"/>
          </a:xfrm>
          <a:prstGeom prst="rect">
            <a:avLst/>
          </a:prstGeom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216818" y="4513622"/>
            <a:ext cx="8784976" cy="1549019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1600" b="0" kern="0" dirty="0" smtClean="0"/>
              <a:t>STA A decides not to use secondary channel due to CCA busy and still use primary channel to utilize opportunity to deliver data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kern="0" dirty="0" smtClean="0"/>
              <a:t>RTS/CTS provides BW indication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kern="0" dirty="0" smtClean="0"/>
              <a:t>Energy is detected by STA A in Secondary channel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kern="0" dirty="0" smtClean="0"/>
              <a:t>TXOP initiator is able to change Tx BW at the time it issues RTS in response to conditions changes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kern="0" dirty="0" smtClean="0"/>
              <a:t>TXOP responder is able to receive frame sent not in full BW</a:t>
            </a:r>
            <a:endParaRPr lang="en-US" sz="1600" b="0" kern="0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57200" y="704672"/>
            <a:ext cx="8229600" cy="563562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2000" kern="0" dirty="0" smtClean="0"/>
              <a:t>Tx Sequence in multiple channels BW allocation</a:t>
            </a:r>
            <a:r>
              <a:rPr lang="en-US" sz="1800" kern="0" dirty="0" smtClean="0"/>
              <a:t/>
            </a:r>
            <a:br>
              <a:rPr lang="en-US" sz="1800" kern="0" dirty="0" smtClean="0"/>
            </a:br>
            <a:r>
              <a:rPr lang="en-US" sz="1800" kern="0" dirty="0" smtClean="0"/>
              <a:t> </a:t>
            </a:r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138651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 smtClean="0"/>
              <a:t>Solomon Trainin, Intel et al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463156" y="1139825"/>
            <a:ext cx="8229600" cy="5516563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b="0" kern="0" dirty="0" smtClean="0"/>
              <a:t>Two types of multiple channel accesses - channel bonding and channel aggregation may be supported in parallel in the same BSS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kern="0" dirty="0" smtClean="0"/>
              <a:t>Associated STA’s know widest channel allowed to be occupied and primary channel number in advance, communicated by beacon, action frame, “Grant”,  and so 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kern="0" dirty="0" smtClean="0"/>
              <a:t>Actual BW is decided by a TXOP initiator instantly at RTS transmission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kern="0" dirty="0" smtClean="0"/>
              <a:t>Actual channel signaled in RTS and DMG CTS may be any valid channel that includes current primary channel and subset of secondary channels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kern="0" dirty="0" smtClean="0"/>
              <a:t>Indicating channel bandwidth relatively to known primary channel and known widest allowed channel is enough to align channel occupation between TXOP initiator and TXOP responder</a:t>
            </a:r>
          </a:p>
          <a:p>
            <a:endParaRPr lang="en-US" kern="0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65889" y="607219"/>
            <a:ext cx="8229600" cy="700087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 smtClean="0"/>
              <a:t>Assumptions and requirements 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857327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 smtClean="0"/>
              <a:t>Solomon Trainin, Intel et al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89862" y="1093388"/>
            <a:ext cx="8229600" cy="1143000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 smtClean="0"/>
              <a:t>Channel BW indication</a:t>
            </a:r>
            <a:br>
              <a:rPr lang="en-US" kern="0" dirty="0" smtClean="0"/>
            </a:br>
            <a:r>
              <a:rPr lang="en-US" kern="0" dirty="0" smtClean="0"/>
              <a:t>from 11-15-1358-09-00ay-11ay Spec Framework</a:t>
            </a:r>
            <a:endParaRPr lang="en-US" kern="0" dirty="0"/>
          </a:p>
        </p:txBody>
      </p:sp>
      <p:pic>
        <p:nvPicPr>
          <p:cNvPr id="6" name="Content Placeholder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2924944"/>
            <a:ext cx="8506284" cy="2657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44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 smtClean="0"/>
              <a:t>Solomon Trainin, Intel et al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7</a:t>
            </a:fld>
            <a:endParaRPr lang="en-GB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0467825"/>
              </p:ext>
            </p:extLst>
          </p:nvPr>
        </p:nvGraphicFramePr>
        <p:xfrm>
          <a:off x="288826" y="1056128"/>
          <a:ext cx="8640959" cy="5026152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781720"/>
                <a:gridCol w="2425233"/>
                <a:gridCol w="633697"/>
                <a:gridCol w="640108"/>
                <a:gridCol w="782355"/>
                <a:gridCol w="568985"/>
                <a:gridCol w="497862"/>
                <a:gridCol w="2310999"/>
              </a:tblGrid>
              <a:tr h="409603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  <a:tab pos="2743200" algn="ctr"/>
                        </a:tabLst>
                      </a:pPr>
                      <a:r>
                        <a:rPr lang="en-US" sz="1400" spc="30" dirty="0" smtClean="0">
                          <a:effectLst/>
                        </a:rPr>
                        <a:t>B22, </a:t>
                      </a:r>
                      <a:r>
                        <a:rPr lang="en-US" sz="1400" spc="30" dirty="0">
                          <a:effectLst/>
                        </a:rPr>
                        <a:t>B23 of </a:t>
                      </a:r>
                      <a:r>
                        <a:rPr lang="en-US" sz="1400" spc="30" dirty="0" smtClean="0">
                          <a:effectLst/>
                        </a:rPr>
                        <a:t>PHY </a:t>
                      </a:r>
                      <a:r>
                        <a:rPr lang="en-US" sz="1400" spc="30" dirty="0">
                          <a:effectLst/>
                        </a:rPr>
                        <a:t>Header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  <a:tab pos="2743200" algn="ctr"/>
                        </a:tabLst>
                      </a:pPr>
                      <a:r>
                        <a:rPr lang="en-US" sz="1400" spc="30" dirty="0">
                          <a:effectLst/>
                        </a:rPr>
                        <a:t>Desired channel bandwidth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 rowSpan="2"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-571500" algn="l"/>
                          <a:tab pos="-190500" algn="l"/>
                          <a:tab pos="2743200" algn="ctr"/>
                        </a:tabLst>
                      </a:pPr>
                      <a:r>
                        <a:rPr lang="en-US" sz="1400" spc="30" dirty="0">
                          <a:effectLst/>
                        </a:rPr>
                        <a:t>Channels </a:t>
                      </a:r>
                      <a:r>
                        <a:rPr lang="en-US" sz="1400" spc="30" dirty="0" smtClean="0">
                          <a:effectLst/>
                        </a:rPr>
                        <a:t>occupation</a:t>
                      </a:r>
                      <a:endParaRPr lang="en-US" sz="1600" dirty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-571500" algn="l"/>
                          <a:tab pos="-190500" algn="l"/>
                          <a:tab pos="2743200" algn="ctr"/>
                        </a:tabLst>
                      </a:pPr>
                      <a:r>
                        <a:rPr lang="en-US" sz="1400" spc="30" dirty="0">
                          <a:effectLst/>
                        </a:rPr>
                        <a:t>Number of 2.16GHz channels that establish 4x2.16GHz channel in increasing </a:t>
                      </a:r>
                      <a:r>
                        <a:rPr lang="en-US" sz="1400" spc="30" dirty="0" smtClean="0">
                          <a:effectLst/>
                        </a:rPr>
                        <a:t>order</a:t>
                      </a:r>
                    </a:p>
                  </a:txBody>
                  <a:tcPr marL="50288" marR="50288" marT="0" marB="0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  <a:tab pos="2743200" algn="ctr"/>
                        </a:tabLst>
                      </a:pPr>
                      <a:r>
                        <a:rPr lang="en-US" sz="1400" spc="30" dirty="0" smtClean="0">
                          <a:effectLst/>
                        </a:rPr>
                        <a:t>Setting</a:t>
                      </a:r>
                      <a:r>
                        <a:rPr lang="en-US" sz="1400" spc="30" baseline="0" dirty="0" smtClean="0">
                          <a:effectLst/>
                        </a:rPr>
                        <a:t> </a:t>
                      </a:r>
                      <a:r>
                        <a:rPr lang="en-US" sz="1400" spc="30" dirty="0" smtClean="0">
                          <a:effectLst/>
                        </a:rPr>
                        <a:t>of </a:t>
                      </a:r>
                      <a:r>
                        <a:rPr lang="en-US" sz="1400" spc="30" dirty="0">
                          <a:effectLst/>
                        </a:rPr>
                        <a:t>Scrambler Initialization </a:t>
                      </a:r>
                      <a:r>
                        <a:rPr lang="en-US" sz="1400" spc="30" dirty="0" smtClean="0">
                          <a:effectLst/>
                        </a:rPr>
                        <a:t>field to encode BW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  <a:tab pos="2743200" algn="ctr"/>
                        </a:tabLs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</a:tr>
              <a:tr h="4096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  <a:tab pos="2743200" algn="ctr"/>
                        </a:tabLst>
                      </a:pPr>
                      <a:r>
                        <a:rPr lang="en-US" sz="1600" dirty="0" smtClean="0">
                          <a:effectLst/>
                        </a:rPr>
                        <a:t>B0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  <a:tab pos="2743200" algn="ctr"/>
                        </a:tabLst>
                      </a:pPr>
                      <a:r>
                        <a:rPr lang="en-US" sz="1600" dirty="0" smtClean="0">
                          <a:effectLst/>
                        </a:rPr>
                        <a:t>B1,</a:t>
                      </a:r>
                      <a:r>
                        <a:rPr lang="en-US" sz="1600" baseline="0" dirty="0" smtClean="0">
                          <a:effectLst/>
                        </a:rPr>
                        <a:t> B2, B3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</a:tr>
              <a:tr h="26916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  <a:tab pos="2743200" algn="ctr"/>
                        </a:tabLst>
                      </a:pPr>
                      <a:r>
                        <a:rPr lang="en-US" sz="1600" spc="30" dirty="0">
                          <a:effectLst/>
                        </a:rPr>
                        <a:t>n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  <a:tab pos="2743200" algn="ctr"/>
                        </a:tabLst>
                      </a:pPr>
                      <a:r>
                        <a:rPr lang="en-US" sz="1600" spc="30" dirty="0">
                          <a:effectLst/>
                        </a:rPr>
                        <a:t>n+1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  <a:tab pos="2743200" algn="ctr"/>
                        </a:tabLst>
                      </a:pPr>
                      <a:r>
                        <a:rPr lang="en-US" sz="1600" spc="30" dirty="0">
                          <a:effectLst/>
                        </a:rPr>
                        <a:t>n+2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  <a:tab pos="2743200" algn="ctr"/>
                        </a:tabLst>
                      </a:pPr>
                      <a:r>
                        <a:rPr lang="en-US" sz="1600" spc="30" dirty="0">
                          <a:effectLst/>
                        </a:rPr>
                        <a:t>n+3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5522">
                <a:tc rowSpan="1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  <a:tab pos="2743200" algn="ctr"/>
                        </a:tabLst>
                      </a:pPr>
                      <a:r>
                        <a:rPr lang="en-US" sz="1800" spc="30" dirty="0" smtClean="0">
                          <a:effectLst/>
                        </a:rPr>
                        <a:t>11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  <a:tab pos="2743200" algn="ctr"/>
                        </a:tabLst>
                      </a:pPr>
                      <a:r>
                        <a:rPr lang="en-US" sz="1600" spc="30" dirty="0">
                          <a:effectLst/>
                        </a:rPr>
                        <a:t>1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  <a:tab pos="2743200" algn="ctr"/>
                        </a:tabLst>
                      </a:pPr>
                      <a:r>
                        <a:rPr lang="en-US" sz="1400" spc="30" dirty="0" smtClean="0">
                          <a:effectLst/>
                        </a:rPr>
                        <a:t>u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  <a:tab pos="2743200" algn="ctr"/>
                        </a:tabLst>
                      </a:pPr>
                      <a:r>
                        <a:rPr lang="en-US" sz="1400" spc="30" dirty="0">
                          <a:effectLst/>
                        </a:rPr>
                        <a:t>NA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  <a:tab pos="2743200" algn="ctr"/>
                        </a:tabLst>
                      </a:pPr>
                      <a:r>
                        <a:rPr lang="en-US" sz="1400" spc="30">
                          <a:effectLst/>
                        </a:rPr>
                        <a:t>NA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  <a:tab pos="2743200" algn="ctr"/>
                        </a:tabLst>
                      </a:pPr>
                      <a:r>
                        <a:rPr lang="en-US" sz="1400" spc="30" dirty="0">
                          <a:effectLst/>
                        </a:rPr>
                        <a:t>NA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 rowSpan="1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  <a:tab pos="2743200" algn="ctr"/>
                        </a:tabLst>
                      </a:pPr>
                      <a:r>
                        <a:rPr lang="en-US" sz="1800" dirty="0" smtClean="0">
                          <a:effectLst/>
                        </a:rPr>
                        <a:t>1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  <a:tab pos="2743200" algn="ctr"/>
                        </a:tabLst>
                      </a:pPr>
                      <a:r>
                        <a:rPr lang="en-US" sz="1600" spc="30" dirty="0">
                          <a:effectLst/>
                        </a:rPr>
                        <a:t>0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</a:tr>
              <a:tr h="2355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  <a:tab pos="2743200" algn="ctr"/>
                        </a:tabLst>
                      </a:pPr>
                      <a:r>
                        <a:rPr lang="en-US" sz="1400" spc="30" dirty="0">
                          <a:effectLst/>
                        </a:rPr>
                        <a:t>NA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  <a:tab pos="2743200" algn="ctr"/>
                        </a:tabLst>
                      </a:pPr>
                      <a:r>
                        <a:rPr lang="en-US" sz="1400" spc="30" dirty="0" smtClean="0">
                          <a:effectLst/>
                        </a:rPr>
                        <a:t>u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  <a:tab pos="2743200" algn="ctr"/>
                        </a:tabLst>
                      </a:pPr>
                      <a:r>
                        <a:rPr lang="en-US" sz="1400" spc="30" dirty="0">
                          <a:effectLst/>
                        </a:rPr>
                        <a:t>NA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  <a:tab pos="2743200" algn="ctr"/>
                        </a:tabLst>
                      </a:pPr>
                      <a:r>
                        <a:rPr lang="en-US" sz="1400" spc="30" dirty="0">
                          <a:effectLst/>
                        </a:rPr>
                        <a:t>NA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55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  <a:tab pos="2743200" algn="ctr"/>
                        </a:tabLst>
                      </a:pPr>
                      <a:r>
                        <a:rPr lang="en-US" sz="1400" spc="30">
                          <a:effectLst/>
                        </a:rPr>
                        <a:t>NA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  <a:tab pos="2743200" algn="ctr"/>
                        </a:tabLst>
                      </a:pPr>
                      <a:r>
                        <a:rPr lang="en-US" sz="1400" spc="30">
                          <a:effectLst/>
                        </a:rPr>
                        <a:t>NA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  <a:tab pos="2743200" algn="ctr"/>
                        </a:tabLst>
                      </a:pPr>
                      <a:r>
                        <a:rPr lang="en-US" sz="1400" spc="30" dirty="0" smtClean="0">
                          <a:effectLst/>
                        </a:rPr>
                        <a:t>u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  <a:tab pos="2743200" algn="ctr"/>
                        </a:tabLst>
                      </a:pPr>
                      <a:r>
                        <a:rPr lang="en-US" sz="1400" spc="30" dirty="0">
                          <a:effectLst/>
                        </a:rPr>
                        <a:t>NA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55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  <a:tab pos="2743200" algn="ctr"/>
                        </a:tabLst>
                      </a:pPr>
                      <a:r>
                        <a:rPr lang="en-US" sz="1400" spc="30" dirty="0">
                          <a:effectLst/>
                        </a:rPr>
                        <a:t>NA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  <a:tab pos="2743200" algn="ctr"/>
                        </a:tabLst>
                      </a:pPr>
                      <a:r>
                        <a:rPr lang="en-US" sz="1400" spc="30">
                          <a:effectLst/>
                        </a:rPr>
                        <a:t>NA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  <a:tab pos="2743200" algn="ctr"/>
                        </a:tabLst>
                      </a:pPr>
                      <a:r>
                        <a:rPr lang="en-US" sz="1400" spc="30">
                          <a:effectLst/>
                        </a:rPr>
                        <a:t>NA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  <a:tab pos="2743200" algn="ctr"/>
                        </a:tabLst>
                      </a:pPr>
                      <a:r>
                        <a:rPr lang="en-US" sz="1400" spc="30" dirty="0" smtClean="0">
                          <a:effectLst/>
                        </a:rPr>
                        <a:t>u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55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  <a:tab pos="2743200" algn="ctr"/>
                        </a:tabLst>
                      </a:pPr>
                      <a:r>
                        <a:rPr lang="en-US" sz="1600" spc="30" dirty="0">
                          <a:effectLst/>
                        </a:rPr>
                        <a:t>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  <a:tab pos="2743200" algn="ctr"/>
                        </a:tabLst>
                      </a:pPr>
                      <a:r>
                        <a:rPr lang="en-US" sz="1400" spc="30" dirty="0">
                          <a:effectLst/>
                        </a:rPr>
                        <a:t>u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  <a:tab pos="2743200" algn="ctr"/>
                        </a:tabLst>
                      </a:pPr>
                      <a:r>
                        <a:rPr lang="en-US" sz="1400" spc="30" dirty="0" smtClean="0">
                          <a:effectLst/>
                        </a:rPr>
                        <a:t>u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  <a:tab pos="2743200" algn="ctr"/>
                        </a:tabLst>
                      </a:pPr>
                      <a:r>
                        <a:rPr lang="en-US" sz="1400" spc="30" dirty="0">
                          <a:effectLst/>
                        </a:rPr>
                        <a:t>NA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  <a:tab pos="2743200" algn="ctr"/>
                        </a:tabLst>
                      </a:pPr>
                      <a:r>
                        <a:rPr lang="en-US" sz="1400" spc="30" dirty="0">
                          <a:effectLst/>
                        </a:rPr>
                        <a:t>NA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  <a:tab pos="2743200" algn="ctr"/>
                        </a:tabLs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-571500" algn="l"/>
                          <a:tab pos="-190500" algn="l"/>
                          <a:tab pos="2743200" algn="ctr"/>
                        </a:tabLst>
                      </a:pPr>
                      <a:r>
                        <a:rPr lang="en-US" sz="1600" spc="30" dirty="0" smtClean="0">
                          <a:effectLst/>
                        </a:rPr>
                        <a:t>1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-571500" algn="l"/>
                          <a:tab pos="-190500" algn="l"/>
                          <a:tab pos="2743200" algn="ctr"/>
                        </a:tabLst>
                      </a:pPr>
                      <a:r>
                        <a:rPr lang="en-US" sz="1600" spc="30" dirty="0" smtClean="0">
                          <a:effectLst/>
                        </a:rPr>
                        <a:t>Lower</a:t>
                      </a:r>
                      <a:r>
                        <a:rPr lang="en-US" sz="1600" spc="30" baseline="0" dirty="0" smtClean="0">
                          <a:effectLst/>
                        </a:rPr>
                        <a:t> channel</a:t>
                      </a:r>
                      <a:r>
                        <a:rPr lang="en-US" sz="1600" spc="30" dirty="0" smtClean="0">
                          <a:effectLst/>
                        </a:rPr>
                        <a:t>-</a:t>
                      </a:r>
                      <a:r>
                        <a:rPr lang="en-US" sz="1600" spc="30" baseline="0" dirty="0" smtClean="0">
                          <a:effectLst/>
                        </a:rPr>
                        <a:t>even</a:t>
                      </a:r>
                      <a:endParaRPr lang="en-US" sz="1600" spc="30" dirty="0" smtClean="0">
                        <a:effectLst/>
                        <a:latin typeface="+mn-lt"/>
                      </a:endParaRPr>
                    </a:p>
                  </a:txBody>
                  <a:tcPr marL="50288" marR="50288" marT="0" marB="0"/>
                </a:tc>
              </a:tr>
              <a:tr h="2355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  <a:tab pos="2743200" algn="ctr"/>
                        </a:tabLst>
                      </a:pPr>
                      <a:r>
                        <a:rPr lang="en-US" sz="1400" spc="30" dirty="0" smtClean="0">
                          <a:effectLst/>
                        </a:rPr>
                        <a:t>NA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  <a:tab pos="2743200" algn="ctr"/>
                        </a:tabLst>
                      </a:pPr>
                      <a:r>
                        <a:rPr lang="en-US" sz="1400" spc="30" dirty="0" smtClean="0">
                          <a:effectLst/>
                        </a:rPr>
                        <a:t>NA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  <a:tab pos="2743200" algn="ctr"/>
                        </a:tabLst>
                      </a:pPr>
                      <a:r>
                        <a:rPr lang="en-US" sz="1400" spc="30" dirty="0" smtClean="0">
                          <a:effectLst/>
                        </a:rPr>
                        <a:t>u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  <a:tab pos="2743200" algn="ctr"/>
                        </a:tabLst>
                      </a:pPr>
                      <a:r>
                        <a:rPr lang="en-US" sz="1400" spc="30" dirty="0" smtClean="0">
                          <a:effectLst/>
                        </a:rPr>
                        <a:t>u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  <a:tab pos="2743200" algn="ctr"/>
                        </a:tabLs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</a:tr>
              <a:tr h="2355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  <a:tab pos="2743200" algn="ctr"/>
                        </a:tabLst>
                      </a:pPr>
                      <a:r>
                        <a:rPr lang="en-US" sz="1600" spc="30" dirty="0">
                          <a:effectLst/>
                        </a:rPr>
                        <a:t>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  <a:tab pos="2743200" algn="ctr"/>
                        </a:tabLst>
                      </a:pPr>
                      <a:r>
                        <a:rPr lang="en-US" sz="1400" spc="30" dirty="0" smtClean="0">
                          <a:effectLst/>
                        </a:rPr>
                        <a:t>u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  <a:tab pos="2743200" algn="ctr"/>
                        </a:tabLst>
                      </a:pPr>
                      <a:r>
                        <a:rPr lang="en-US" sz="1400" spc="30" dirty="0" smtClean="0">
                          <a:effectLst/>
                        </a:rPr>
                        <a:t>u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  <a:tab pos="2743200" algn="ctr"/>
                        </a:tabLst>
                      </a:pPr>
                      <a:r>
                        <a:rPr lang="en-US" sz="1400" spc="30" dirty="0" smtClean="0">
                          <a:effectLst/>
                        </a:rPr>
                        <a:t>NA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  <a:tab pos="2743200" algn="ctr"/>
                        </a:tabLst>
                      </a:pPr>
                      <a:r>
                        <a:rPr lang="en-US" sz="1400" spc="30" dirty="0" smtClean="0">
                          <a:effectLst/>
                        </a:rPr>
                        <a:t>NA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-571500" algn="l"/>
                          <a:tab pos="-190500" algn="l"/>
                          <a:tab pos="2743200" algn="ctr"/>
                        </a:tabLst>
                      </a:pPr>
                      <a:r>
                        <a:rPr lang="en-US" sz="1600" dirty="0" smtClean="0">
                          <a:effectLst/>
                        </a:rPr>
                        <a:t>2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-571500" algn="l"/>
                          <a:tab pos="-190500" algn="l"/>
                          <a:tab pos="2743200" algn="ctr"/>
                        </a:tabLst>
                      </a:pPr>
                      <a:r>
                        <a:rPr lang="en-US" sz="1600" dirty="0" smtClean="0">
                          <a:effectLst/>
                        </a:rPr>
                        <a:t>Lower </a:t>
                      </a:r>
                      <a:r>
                        <a:rPr lang="en-US" sz="1600" dirty="0" smtClean="0">
                          <a:effectLst/>
                        </a:rPr>
                        <a:t>channel-odd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</a:tr>
              <a:tr h="2355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  <a:tab pos="2743200" algn="ctr"/>
                        </a:tabLs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  <a:tab pos="2743200" algn="ctr"/>
                        </a:tabLst>
                      </a:pPr>
                      <a:r>
                        <a:rPr lang="en-US" sz="1400" spc="30" dirty="0">
                          <a:effectLst/>
                        </a:rPr>
                        <a:t>NA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  <a:tab pos="2743200" algn="ctr"/>
                        </a:tabLst>
                      </a:pPr>
                      <a:r>
                        <a:rPr lang="en-US" sz="1400" spc="30">
                          <a:effectLst/>
                        </a:rPr>
                        <a:t>NA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  <a:tab pos="2743200" algn="ctr"/>
                        </a:tabLst>
                      </a:pPr>
                      <a:r>
                        <a:rPr lang="en-US" sz="1400" spc="30" dirty="0" smtClean="0">
                          <a:effectLst/>
                        </a:rPr>
                        <a:t>u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  <a:tab pos="2743200" algn="ctr"/>
                        </a:tabLst>
                      </a:pPr>
                      <a:r>
                        <a:rPr lang="en-US" sz="1400" spc="30" dirty="0">
                          <a:effectLst/>
                        </a:rPr>
                        <a:t>u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  <a:tab pos="2743200" algn="ctr"/>
                        </a:tabLs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  <a:tab pos="2743200" algn="ctr"/>
                        </a:tabLs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</a:tr>
              <a:tr h="26916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  <a:tab pos="2743200" algn="ctr"/>
                        </a:tabLst>
                      </a:pPr>
                      <a:r>
                        <a:rPr lang="en-US" sz="1600" spc="30" dirty="0">
                          <a:effectLst/>
                        </a:rPr>
                        <a:t>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  <a:tab pos="2743200" algn="ctr"/>
                        </a:tabLst>
                      </a:pPr>
                      <a:r>
                        <a:rPr lang="en-US" sz="1400" spc="30" dirty="0" smtClean="0">
                          <a:effectLst/>
                        </a:rPr>
                        <a:t>u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  <a:tab pos="2743200" algn="ctr"/>
                        </a:tabLst>
                      </a:pPr>
                      <a:r>
                        <a:rPr lang="en-US" sz="1400" spc="30" dirty="0" smtClean="0">
                          <a:effectLst/>
                        </a:rPr>
                        <a:t>u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  <a:tab pos="2743200" algn="ctr"/>
                        </a:tabLst>
                      </a:pPr>
                      <a:r>
                        <a:rPr lang="en-US" sz="1400" spc="30" dirty="0" smtClean="0">
                          <a:effectLst/>
                        </a:rPr>
                        <a:t>u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  <a:tab pos="2743200" algn="ctr"/>
                        </a:tabLst>
                      </a:pPr>
                      <a:r>
                        <a:rPr lang="en-US" sz="1400" spc="30" dirty="0" smtClean="0">
                          <a:effectLst/>
                        </a:rPr>
                        <a:t>NA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>
                        <a:latin typeface="+mn-lt"/>
                      </a:endParaRPr>
                    </a:p>
                  </a:txBody>
                  <a:tcPr marL="50288" marR="50288" marT="0" marB="0"/>
                </a:tc>
              </a:tr>
              <a:tr h="26916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  <a:tab pos="2743200" algn="ctr"/>
                        </a:tabLst>
                      </a:pPr>
                      <a:r>
                        <a:rPr lang="en-US" sz="1600" spc="30" dirty="0">
                          <a:effectLst/>
                        </a:rPr>
                        <a:t>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  <a:tab pos="2743200" algn="ctr"/>
                        </a:tabLst>
                      </a:pPr>
                      <a:r>
                        <a:rPr lang="en-US" sz="1400" spc="30" dirty="0" smtClean="0">
                          <a:effectLst/>
                        </a:rPr>
                        <a:t>NA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  <a:tab pos="2743200" algn="ctr"/>
                        </a:tabLst>
                      </a:pPr>
                      <a:r>
                        <a:rPr lang="en-US" sz="1400" spc="30" dirty="0" smtClean="0">
                          <a:effectLst/>
                        </a:rPr>
                        <a:t>u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  <a:tab pos="2743200" algn="ctr"/>
                        </a:tabLst>
                      </a:pPr>
                      <a:r>
                        <a:rPr lang="en-US" sz="1400" spc="30" dirty="0" smtClean="0">
                          <a:effectLst/>
                        </a:rPr>
                        <a:t>u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  <a:tab pos="2743200" algn="ctr"/>
                        </a:tabLst>
                      </a:pPr>
                      <a:r>
                        <a:rPr lang="en-US" sz="1400" spc="30" dirty="0" smtClean="0">
                          <a:effectLst/>
                        </a:rPr>
                        <a:t>u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>
                        <a:latin typeface="+mn-lt"/>
                      </a:endParaRPr>
                    </a:p>
                  </a:txBody>
                  <a:tcPr marL="50288" marR="50288" marT="0" marB="0"/>
                </a:tc>
              </a:tr>
              <a:tr h="26916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  <a:tab pos="2743200" algn="ctr"/>
                        </a:tabLst>
                      </a:pPr>
                      <a:r>
                        <a:rPr lang="en-US" sz="1600" spc="30" dirty="0">
                          <a:effectLst/>
                        </a:rPr>
                        <a:t>4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  <a:tab pos="2743200" algn="ctr"/>
                        </a:tabLst>
                      </a:pPr>
                      <a:r>
                        <a:rPr lang="en-US" sz="1400" spc="30" dirty="0" smtClean="0">
                          <a:effectLst/>
                        </a:rPr>
                        <a:t>u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  <a:tab pos="2743200" algn="ctr"/>
                        </a:tabLst>
                      </a:pPr>
                      <a:r>
                        <a:rPr lang="en-US" sz="1400" spc="30" dirty="0" smtClean="0">
                          <a:effectLst/>
                        </a:rPr>
                        <a:t>u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  <a:tab pos="2743200" algn="ctr"/>
                        </a:tabLst>
                      </a:pPr>
                      <a:r>
                        <a:rPr lang="en-US" sz="1400" spc="30" dirty="0" smtClean="0">
                          <a:effectLst/>
                        </a:rPr>
                        <a:t>u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  <a:tab pos="2743200" algn="ctr"/>
                        </a:tabLst>
                      </a:pPr>
                      <a:r>
                        <a:rPr lang="en-US" sz="1400" spc="30" dirty="0" smtClean="0">
                          <a:effectLst/>
                        </a:rPr>
                        <a:t>u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>
                        <a:latin typeface="+mn-lt"/>
                      </a:endParaRPr>
                    </a:p>
                  </a:txBody>
                  <a:tcPr marL="50288" marR="50288" marT="0" marB="0"/>
                </a:tc>
              </a:tr>
              <a:tr h="2355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spc="30" dirty="0">
                          <a:effectLst/>
                        </a:rPr>
                        <a:t>Aggregated </a:t>
                      </a:r>
                      <a:endParaRPr lang="en-US" sz="20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two 2.16 GHz channels </a:t>
                      </a:r>
                      <a:endParaRPr lang="en-US" sz="1800" dirty="0">
                        <a:effectLst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  <a:tab pos="2743200" algn="ctr"/>
                        </a:tabLst>
                      </a:pPr>
                      <a:r>
                        <a:rPr lang="en-US" sz="1400" spc="30" dirty="0" smtClean="0">
                          <a:effectLst/>
                        </a:rPr>
                        <a:t>u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  <a:tab pos="2743200" algn="ctr"/>
                        </a:tabLst>
                      </a:pPr>
                      <a:r>
                        <a:rPr lang="en-US" sz="1400" spc="30" dirty="0" smtClean="0">
                          <a:effectLst/>
                        </a:rPr>
                        <a:t>NA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  <a:tab pos="2743200" algn="ctr"/>
                        </a:tabLst>
                      </a:pPr>
                      <a:r>
                        <a:rPr lang="en-US" sz="1400" spc="30" dirty="0" smtClean="0">
                          <a:effectLst/>
                        </a:rPr>
                        <a:t>u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  <a:tab pos="2743200" algn="ctr"/>
                        </a:tabLst>
                      </a:pPr>
                      <a:r>
                        <a:rPr lang="en-US" sz="1400" spc="30" dirty="0" smtClean="0">
                          <a:effectLst/>
                        </a:rPr>
                        <a:t>NA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>
                        <a:latin typeface="+mn-lt"/>
                      </a:endParaRPr>
                    </a:p>
                  </a:txBody>
                  <a:tcPr marL="50288" marR="50288" marT="0" marB="0"/>
                </a:tc>
              </a:tr>
              <a:tr h="2677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  <a:tab pos="2743200" algn="ctr"/>
                        </a:tabLs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  <a:tab pos="2743200" algn="ctr"/>
                        </a:tabLst>
                      </a:pPr>
                      <a:r>
                        <a:rPr lang="en-US" sz="1400" spc="30" dirty="0" smtClean="0">
                          <a:effectLst/>
                        </a:rPr>
                        <a:t>NA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  <a:tab pos="2743200" algn="ctr"/>
                        </a:tabLst>
                      </a:pPr>
                      <a:r>
                        <a:rPr lang="en-US" sz="1400" spc="30" dirty="0" smtClean="0">
                          <a:effectLst/>
                        </a:rPr>
                        <a:t>u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  <a:tab pos="2743200" algn="ctr"/>
                        </a:tabLst>
                      </a:pPr>
                      <a:r>
                        <a:rPr lang="en-US" sz="1400" spc="30" dirty="0" smtClean="0">
                          <a:effectLst/>
                        </a:rPr>
                        <a:t>NA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  <a:tab pos="2743200" algn="ctr"/>
                        </a:tabLst>
                      </a:pPr>
                      <a:r>
                        <a:rPr lang="en-US" sz="1400" spc="30" dirty="0" smtClean="0">
                          <a:effectLst/>
                        </a:rPr>
                        <a:t>u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  <a:tab pos="2743200" algn="ctr"/>
                        </a:tabLs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  <a:tab pos="2743200" algn="ctr"/>
                        </a:tabLs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</a:tr>
              <a:tr h="5412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spc="30" dirty="0" smtClean="0">
                          <a:effectLst/>
                        </a:rPr>
                        <a:t>Aggregated </a:t>
                      </a:r>
                      <a:endParaRPr lang="en-US" sz="20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two 2.16 GHz channels </a:t>
                      </a:r>
                      <a:endParaRPr lang="en-US" sz="1800" dirty="0" smtClean="0">
                        <a:effectLst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  <a:tab pos="2743200" algn="ctr"/>
                        </a:tabLst>
                      </a:pPr>
                      <a:r>
                        <a:rPr lang="en-US" sz="1400" spc="30" dirty="0" smtClean="0">
                          <a:effectLst/>
                        </a:rPr>
                        <a:t>u</a:t>
                      </a:r>
                      <a:endParaRPr lang="en-US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  <a:tab pos="2743200" algn="ctr"/>
                        </a:tabLs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  <a:tab pos="2743200" algn="ctr"/>
                        </a:tabLst>
                      </a:pPr>
                      <a:r>
                        <a:rPr lang="en-US" sz="1400" spc="30" dirty="0" smtClean="0">
                          <a:effectLst/>
                        </a:rPr>
                        <a:t>NA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  <a:tab pos="2743200" algn="ctr"/>
                        </a:tabLst>
                      </a:pPr>
                      <a:r>
                        <a:rPr lang="en-US" sz="1400" spc="30" dirty="0" smtClean="0">
                          <a:effectLst/>
                        </a:rPr>
                        <a:t>NA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-571500" algn="l"/>
                          <a:tab pos="-190500" algn="l"/>
                          <a:tab pos="2743200" algn="ctr"/>
                        </a:tabLst>
                      </a:pPr>
                      <a:r>
                        <a:rPr lang="en-US" sz="1400" spc="30" dirty="0" smtClean="0">
                          <a:effectLst/>
                        </a:rPr>
                        <a:t>u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>
                        <a:latin typeface="+mn-lt"/>
                      </a:endParaRPr>
                    </a:p>
                  </a:txBody>
                  <a:tcPr marL="50288" marR="50288" marT="0" marB="0"/>
                </a:tc>
              </a:tr>
            </a:tbl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7939" y="494767"/>
            <a:ext cx="8534399" cy="4572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smtClean="0"/>
              <a:t>Proposed signaling</a:t>
            </a:r>
            <a:endParaRPr lang="en-US" kern="0" dirty="0"/>
          </a:p>
        </p:txBody>
      </p:sp>
      <p:sp>
        <p:nvSpPr>
          <p:cNvPr id="9" name="Rectangle 8"/>
          <p:cNvSpPr/>
          <p:nvPr/>
        </p:nvSpPr>
        <p:spPr>
          <a:xfrm>
            <a:off x="1402457" y="6025710"/>
            <a:ext cx="745231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Notation</a:t>
            </a:r>
            <a:r>
              <a:rPr lang="en-US" dirty="0" smtClean="0">
                <a:solidFill>
                  <a:schemeClr val="tx1"/>
                </a:solidFill>
              </a:rPr>
              <a:t>: </a:t>
            </a:r>
            <a:r>
              <a:rPr lang="en-US" dirty="0">
                <a:solidFill>
                  <a:schemeClr val="tx1"/>
                </a:solidFill>
              </a:rPr>
              <a:t>u- channel is </a:t>
            </a:r>
            <a:r>
              <a:rPr lang="en-US" dirty="0" smtClean="0">
                <a:solidFill>
                  <a:schemeClr val="tx1"/>
                </a:solidFill>
              </a:rPr>
              <a:t>use, NA-channel </a:t>
            </a:r>
            <a:r>
              <a:rPr lang="en-US" dirty="0">
                <a:solidFill>
                  <a:schemeClr val="tx1"/>
                </a:solidFill>
              </a:rPr>
              <a:t>not in </a:t>
            </a:r>
            <a:r>
              <a:rPr lang="en-US" dirty="0" smtClean="0">
                <a:solidFill>
                  <a:schemeClr val="tx1"/>
                </a:solidFill>
              </a:rPr>
              <a:t>use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4676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Do </a:t>
            </a:r>
            <a:r>
              <a:rPr lang="en-US" b="0" dirty="0"/>
              <a:t>you support the encoding of bonded channels codes 0-5 as presented in slide </a:t>
            </a:r>
            <a:r>
              <a:rPr lang="en-US" b="0" dirty="0" smtClean="0"/>
              <a:t>7?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 smtClean="0"/>
              <a:t>Solomon Trainin, Intel et al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8036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fr-FR" smtClean="0"/>
              <a:t>Solomon Trainin, Intel et 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64</TotalTime>
  <Words>457</Words>
  <Application>Microsoft Office PowerPoint</Application>
  <PresentationFormat>On-screen Show (4:3)</PresentationFormat>
  <Paragraphs>154</Paragraphs>
  <Slides>9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 Unicode MS</vt:lpstr>
      <vt:lpstr>MS Gothic</vt:lpstr>
      <vt:lpstr>Arial</vt:lpstr>
      <vt:lpstr>Calibri</vt:lpstr>
      <vt:lpstr>Times New Roman</vt:lpstr>
      <vt:lpstr>Office Theme</vt:lpstr>
      <vt:lpstr>Microsoft Word 97 - 2003 Document</vt:lpstr>
      <vt:lpstr>EDMG dynamic channel BW signalling</vt:lpstr>
      <vt:lpstr>Abstract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Straw polls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Trainin, Solomon</dc:creator>
  <cp:lastModifiedBy>Trainin, Solomon 33</cp:lastModifiedBy>
  <cp:revision>20</cp:revision>
  <cp:lastPrinted>1601-01-01T00:00:00Z</cp:lastPrinted>
  <dcterms:created xsi:type="dcterms:W3CDTF">2016-09-11T14:22:53Z</dcterms:created>
  <dcterms:modified xsi:type="dcterms:W3CDTF">2016-09-11T15:29:00Z</dcterms:modified>
</cp:coreProperties>
</file>