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1" r:id="rId3"/>
    <p:sldId id="262" r:id="rId4"/>
    <p:sldId id="263" r:id="rId5"/>
    <p:sldId id="264" r:id="rId6"/>
    <p:sldId id="265" r:id="rId7"/>
    <p:sldId id="258" r:id="rId8"/>
    <p:sldId id="260"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7" autoAdjust="0"/>
    <p:restoredTop sz="96709" autoAdjust="0"/>
  </p:normalViewPr>
  <p:slideViewPr>
    <p:cSldViewPr>
      <p:cViewPr varScale="1">
        <p:scale>
          <a:sx n="161" d="100"/>
          <a:sy n="161" d="100"/>
        </p:scale>
        <p:origin x="120"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2016</a:t>
            </a:r>
            <a:endParaRPr lang="en-GB" dirty="0"/>
          </a:p>
        </p:txBody>
      </p:sp>
      <p:sp>
        <p:nvSpPr>
          <p:cNvPr id="6" name="Footer Placeholder 5"/>
          <p:cNvSpPr>
            <a:spLocks noGrp="1"/>
          </p:cNvSpPr>
          <p:nvPr>
            <p:ph type="ftr" idx="11"/>
          </p:nvPr>
        </p:nvSpPr>
        <p:spPr/>
        <p:txBody>
          <a:bodyPr/>
          <a:lstStyle>
            <a:lvl1pPr>
              <a:defRPr/>
            </a:lvl1pPr>
          </a:lstStyle>
          <a:p>
            <a:r>
              <a:rPr lang="nl-NL"/>
              <a:t>Woojin Ahn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2016</a:t>
            </a:r>
            <a:endParaRPr lang="en-GB" dirty="0"/>
          </a:p>
        </p:txBody>
      </p:sp>
      <p:sp>
        <p:nvSpPr>
          <p:cNvPr id="4" name="Footer Placeholder 3"/>
          <p:cNvSpPr>
            <a:spLocks noGrp="1"/>
          </p:cNvSpPr>
          <p:nvPr>
            <p:ph type="ftr" idx="11"/>
          </p:nvPr>
        </p:nvSpPr>
        <p:spPr/>
        <p:txBody>
          <a:bodyPr/>
          <a:lstStyle>
            <a:lvl1pPr>
              <a:defRPr/>
            </a:lvl1pPr>
          </a:lstStyle>
          <a:p>
            <a:r>
              <a:rPr lang="nl-NL"/>
              <a:t>Woojin Ahn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2016</a:t>
            </a:r>
            <a:endParaRPr lang="en-GB" dirty="0"/>
          </a:p>
        </p:txBody>
      </p:sp>
      <p:sp>
        <p:nvSpPr>
          <p:cNvPr id="3" name="Footer Placeholder 2"/>
          <p:cNvSpPr>
            <a:spLocks noGrp="1"/>
          </p:cNvSpPr>
          <p:nvPr>
            <p:ph type="ftr" idx="11"/>
          </p:nvPr>
        </p:nvSpPr>
        <p:spPr/>
        <p:txBody>
          <a:bodyPr/>
          <a:lstStyle>
            <a:lvl1pPr>
              <a:defRPr/>
            </a:lvl1pPr>
          </a:lstStyle>
          <a:p>
            <a:r>
              <a:rPr lang="nl-NL"/>
              <a:t>Woojin Ahn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2016</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802.11-16/1181r0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CW value after UL MU procedure</a:t>
            </a:r>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2016-MM-DD</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557589053"/>
              </p:ext>
            </p:extLst>
          </p:nvPr>
        </p:nvGraphicFramePr>
        <p:xfrm>
          <a:off x="517525" y="2286000"/>
          <a:ext cx="8093075" cy="2840948"/>
        </p:xfrm>
        <a:graphic>
          <a:graphicData uri="http://schemas.openxmlformats.org/presentationml/2006/ole">
            <mc:AlternateContent xmlns:mc="http://schemas.openxmlformats.org/markup-compatibility/2006">
              <mc:Choice xmlns:v="urn:schemas-microsoft-com:vml" Requires="v">
                <p:oleObj spid="_x0000_s3093"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09307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UL MU EDCA backoff procedure</a:t>
            </a:r>
          </a:p>
        </p:txBody>
      </p:sp>
      <p:sp>
        <p:nvSpPr>
          <p:cNvPr id="3" name="Content Placeholder 2"/>
          <p:cNvSpPr>
            <a:spLocks noGrp="1"/>
          </p:cNvSpPr>
          <p:nvPr>
            <p:ph idx="1"/>
          </p:nvPr>
        </p:nvSpPr>
        <p:spPr/>
        <p:txBody>
          <a:bodyPr/>
          <a:lstStyle/>
          <a:p>
            <a:r>
              <a:rPr lang="en-US" dirty="0"/>
              <a:t>STA resumes it EDCAF after UL MU regardless of success or failure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pic>
        <p:nvPicPr>
          <p:cNvPr id="7" name="Picture 6"/>
          <p:cNvPicPr>
            <a:picLocks noChangeAspect="1"/>
          </p:cNvPicPr>
          <p:nvPr/>
        </p:nvPicPr>
        <p:blipFill>
          <a:blip r:embed="rId2"/>
          <a:stretch>
            <a:fillRect/>
          </a:stretch>
        </p:blipFill>
        <p:spPr>
          <a:xfrm>
            <a:off x="1354800" y="3211260"/>
            <a:ext cx="7576716" cy="2427540"/>
          </a:xfrm>
          <a:prstGeom prst="rect">
            <a:avLst/>
          </a:prstGeom>
        </p:spPr>
      </p:pic>
      <p:pic>
        <p:nvPicPr>
          <p:cNvPr id="8" name="Picture 7"/>
          <p:cNvPicPr>
            <a:picLocks noChangeAspect="1"/>
          </p:cNvPicPr>
          <p:nvPr/>
        </p:nvPicPr>
        <p:blipFill>
          <a:blip r:embed="rId3"/>
          <a:stretch>
            <a:fillRect/>
          </a:stretch>
        </p:blipFill>
        <p:spPr>
          <a:xfrm>
            <a:off x="1583400" y="3056718"/>
            <a:ext cx="2369112" cy="215005"/>
          </a:xfrm>
          <a:prstGeom prst="rect">
            <a:avLst/>
          </a:prstGeom>
        </p:spPr>
      </p:pic>
    </p:spTree>
    <p:extLst>
      <p:ext uri="{BB962C8B-B14F-4D97-AF65-F5344CB8AC3E}">
        <p14:creationId xmlns:p14="http://schemas.microsoft.com/office/powerpoint/2010/main" val="1081506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Rectangle 119"/>
          <p:cNvSpPr/>
          <p:nvPr/>
        </p:nvSpPr>
        <p:spPr>
          <a:xfrm>
            <a:off x="6248400" y="6100872"/>
            <a:ext cx="990599" cy="304801"/>
          </a:xfrm>
          <a:prstGeom prst="rect">
            <a:avLst/>
          </a:prstGeom>
          <a:solidFill>
            <a:schemeClr val="bg1"/>
          </a:solidFill>
          <a:ln w="12700" cmpd="sng">
            <a:solidFill>
              <a:schemeClr val="tx1"/>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SU</a:t>
            </a:r>
          </a:p>
        </p:txBody>
      </p:sp>
      <p:sp>
        <p:nvSpPr>
          <p:cNvPr id="2" name="Title 1"/>
          <p:cNvSpPr>
            <a:spLocks noGrp="1"/>
          </p:cNvSpPr>
          <p:nvPr>
            <p:ph type="title"/>
          </p:nvPr>
        </p:nvSpPr>
        <p:spPr/>
        <p:txBody>
          <a:bodyPr/>
          <a:lstStyle/>
          <a:p>
            <a:r>
              <a:rPr lang="en-US" dirty="0"/>
              <a:t>EDCA rules after UL MU</a:t>
            </a:r>
          </a:p>
        </p:txBody>
      </p:sp>
      <p:sp>
        <p:nvSpPr>
          <p:cNvPr id="3" name="Content Placeholder 2"/>
          <p:cNvSpPr>
            <a:spLocks noGrp="1"/>
          </p:cNvSpPr>
          <p:nvPr>
            <p:ph idx="1"/>
          </p:nvPr>
        </p:nvSpPr>
        <p:spPr>
          <a:xfrm>
            <a:off x="685800" y="1982787"/>
            <a:ext cx="7770813" cy="4113213"/>
          </a:xfrm>
        </p:spPr>
        <p:txBody>
          <a:bodyPr>
            <a:normAutofit/>
          </a:bodyPr>
          <a:lstStyle/>
          <a:p>
            <a:r>
              <a:rPr lang="en-US" dirty="0"/>
              <a:t>After UL MU, STA could use the remaining BO timer for SU transmission as usual</a:t>
            </a:r>
            <a:endParaRPr lang="en-US" altLang="ko-KR" dirty="0"/>
          </a:p>
          <a:p>
            <a:pPr lvl="1"/>
            <a:r>
              <a:rPr lang="en-US" altLang="ko-KR" dirty="0"/>
              <a:t>The BO timer will decrease as soon as the channel gets idle</a:t>
            </a:r>
          </a:p>
          <a:p>
            <a:pPr lvl="1"/>
            <a:r>
              <a:rPr lang="en-US" altLang="ko-KR" dirty="0"/>
              <a:t>The value of BO counter and CW of the corresponding AC will follow the general EDCA rules</a:t>
            </a:r>
          </a:p>
          <a:p>
            <a:pPr lvl="2"/>
            <a:r>
              <a:rPr lang="en-US" altLang="ko-KR" dirty="0"/>
              <a:t>When the BO counter reaches zero,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sp>
        <p:nvSpPr>
          <p:cNvPr id="7" name="Rectangle: Rounded Corners 6"/>
          <p:cNvSpPr/>
          <p:nvPr/>
        </p:nvSpPr>
        <p:spPr>
          <a:xfrm>
            <a:off x="3887689" y="4755171"/>
            <a:ext cx="421161" cy="457198"/>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8" name="Rectangle 7"/>
          <p:cNvSpPr/>
          <p:nvPr/>
        </p:nvSpPr>
        <p:spPr>
          <a:xfrm>
            <a:off x="3886201" y="6109156"/>
            <a:ext cx="3048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TF</a:t>
            </a:r>
          </a:p>
        </p:txBody>
      </p:sp>
      <p:sp>
        <p:nvSpPr>
          <p:cNvPr id="9" name="Rectangle 8"/>
          <p:cNvSpPr/>
          <p:nvPr/>
        </p:nvSpPr>
        <p:spPr>
          <a:xfrm>
            <a:off x="4267201" y="610915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TID1</a:t>
            </a:r>
          </a:p>
        </p:txBody>
      </p:sp>
      <p:sp>
        <p:nvSpPr>
          <p:cNvPr id="10" name="Rectangle 9"/>
          <p:cNvSpPr/>
          <p:nvPr/>
        </p:nvSpPr>
        <p:spPr>
          <a:xfrm>
            <a:off x="4724401" y="610915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TID3</a:t>
            </a:r>
          </a:p>
        </p:txBody>
      </p:sp>
      <p:sp>
        <p:nvSpPr>
          <p:cNvPr id="11" name="Rectangle 10"/>
          <p:cNvSpPr/>
          <p:nvPr/>
        </p:nvSpPr>
        <p:spPr>
          <a:xfrm>
            <a:off x="4343401" y="610915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2" name="Rectangle 11"/>
          <p:cNvSpPr/>
          <p:nvPr/>
        </p:nvSpPr>
        <p:spPr>
          <a:xfrm>
            <a:off x="4800601" y="610915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 name="Rectangle 12"/>
          <p:cNvSpPr/>
          <p:nvPr/>
        </p:nvSpPr>
        <p:spPr>
          <a:xfrm>
            <a:off x="5257800" y="6109156"/>
            <a:ext cx="381001"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M-BA</a:t>
            </a:r>
          </a:p>
        </p:txBody>
      </p:sp>
      <p:sp>
        <p:nvSpPr>
          <p:cNvPr id="14" name="Rectangle 13"/>
          <p:cNvSpPr/>
          <p:nvPr/>
        </p:nvSpPr>
        <p:spPr>
          <a:xfrm>
            <a:off x="5638801" y="6261556"/>
            <a:ext cx="228600" cy="215444"/>
          </a:xfrm>
          <a:prstGeom prst="rect">
            <a:avLst/>
          </a:prstGeom>
        </p:spPr>
        <p:txBody>
          <a:bodyPr wrap="square" lIns="0" rIns="0">
            <a:spAutoFit/>
          </a:bodyPr>
          <a:lstStyle/>
          <a:p>
            <a:pPr algn="ctr"/>
            <a:r>
              <a:rPr lang="en-US" sz="800" dirty="0">
                <a:solidFill>
                  <a:schemeClr val="tx1"/>
                </a:solidFill>
              </a:rPr>
              <a:t>AIFS</a:t>
            </a:r>
            <a:endParaRPr lang="en-US" sz="1400" dirty="0">
              <a:solidFill>
                <a:schemeClr val="tx1"/>
              </a:solidFill>
            </a:endParaRPr>
          </a:p>
        </p:txBody>
      </p:sp>
      <p:grpSp>
        <p:nvGrpSpPr>
          <p:cNvPr id="15" name="Group 14"/>
          <p:cNvGrpSpPr/>
          <p:nvPr/>
        </p:nvGrpSpPr>
        <p:grpSpPr>
          <a:xfrm>
            <a:off x="5867401" y="6261554"/>
            <a:ext cx="152400" cy="152402"/>
            <a:chOff x="4572000" y="4190998"/>
            <a:chExt cx="152400" cy="152402"/>
          </a:xfrm>
        </p:grpSpPr>
        <p:cxnSp>
          <p:nvCxnSpPr>
            <p:cNvPr id="16" name="Straight Connector 15"/>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0" name="Group 19"/>
          <p:cNvGrpSpPr/>
          <p:nvPr/>
        </p:nvGrpSpPr>
        <p:grpSpPr>
          <a:xfrm>
            <a:off x="5943601" y="6261554"/>
            <a:ext cx="152400" cy="152402"/>
            <a:chOff x="4572000" y="4190998"/>
            <a:chExt cx="152400" cy="152402"/>
          </a:xfrm>
        </p:grpSpPr>
        <p:cxnSp>
          <p:nvCxnSpPr>
            <p:cNvPr id="21" name="Straight Connector 20"/>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5" name="Group 24"/>
          <p:cNvGrpSpPr/>
          <p:nvPr/>
        </p:nvGrpSpPr>
        <p:grpSpPr>
          <a:xfrm>
            <a:off x="6019801" y="6261554"/>
            <a:ext cx="152400" cy="152402"/>
            <a:chOff x="4572000" y="4190998"/>
            <a:chExt cx="152400" cy="152402"/>
          </a:xfrm>
        </p:grpSpPr>
        <p:cxnSp>
          <p:nvCxnSpPr>
            <p:cNvPr id="26" name="Straight Connector 25"/>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0" name="Group 29"/>
          <p:cNvGrpSpPr/>
          <p:nvPr/>
        </p:nvGrpSpPr>
        <p:grpSpPr>
          <a:xfrm>
            <a:off x="6096001" y="6261554"/>
            <a:ext cx="152400" cy="152402"/>
            <a:chOff x="4572000" y="4190998"/>
            <a:chExt cx="152400" cy="152402"/>
          </a:xfrm>
        </p:grpSpPr>
        <p:cxnSp>
          <p:nvCxnSpPr>
            <p:cNvPr id="31" name="Straight Connector 30"/>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3886201" y="4348273"/>
            <a:ext cx="432048" cy="864096"/>
            <a:chOff x="827584" y="1628800"/>
            <a:chExt cx="432048" cy="864096"/>
          </a:xfrm>
        </p:grpSpPr>
        <p:cxnSp>
          <p:nvCxnSpPr>
            <p:cNvPr id="36" name="Straight Connector 35"/>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39" name="Rectangle 38"/>
          <p:cNvSpPr/>
          <p:nvPr/>
        </p:nvSpPr>
        <p:spPr>
          <a:xfrm>
            <a:off x="3886201" y="5288570"/>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40" name="TextBox 39"/>
          <p:cNvSpPr txBox="1"/>
          <p:nvPr/>
        </p:nvSpPr>
        <p:spPr>
          <a:xfrm>
            <a:off x="3886201" y="5288570"/>
            <a:ext cx="432048" cy="92333"/>
          </a:xfrm>
          <a:prstGeom prst="rect">
            <a:avLst/>
          </a:prstGeom>
          <a:noFill/>
        </p:spPr>
        <p:txBody>
          <a:bodyPr wrap="square" lIns="0" tIns="0" rIns="0" bIns="0" rtlCol="0">
            <a:spAutoFit/>
          </a:bodyPr>
          <a:lstStyle/>
          <a:p>
            <a:pPr algn="ctr"/>
            <a:r>
              <a:rPr lang="en-US" sz="600" dirty="0">
                <a:solidFill>
                  <a:schemeClr val="tx1"/>
                </a:solidFill>
              </a:rPr>
              <a:t>BO[VO]: 4</a:t>
            </a:r>
          </a:p>
        </p:txBody>
      </p:sp>
      <p:grpSp>
        <p:nvGrpSpPr>
          <p:cNvPr id="41" name="Group 40"/>
          <p:cNvGrpSpPr/>
          <p:nvPr/>
        </p:nvGrpSpPr>
        <p:grpSpPr>
          <a:xfrm>
            <a:off x="3505201" y="6261554"/>
            <a:ext cx="152400" cy="152402"/>
            <a:chOff x="4572000" y="4190998"/>
            <a:chExt cx="152400" cy="152402"/>
          </a:xfrm>
        </p:grpSpPr>
        <p:cxnSp>
          <p:nvCxnSpPr>
            <p:cNvPr id="42" name="Straight Connector 4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a:off x="3581401" y="6261554"/>
            <a:ext cx="152400" cy="152402"/>
            <a:chOff x="4572000" y="4190998"/>
            <a:chExt cx="152400" cy="152402"/>
          </a:xfrm>
        </p:grpSpPr>
        <p:cxnSp>
          <p:nvCxnSpPr>
            <p:cNvPr id="47" name="Straight Connector 4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1" name="Group 50"/>
          <p:cNvGrpSpPr/>
          <p:nvPr/>
        </p:nvGrpSpPr>
        <p:grpSpPr>
          <a:xfrm>
            <a:off x="3657601" y="6261554"/>
            <a:ext cx="152400" cy="152402"/>
            <a:chOff x="4572000" y="4190998"/>
            <a:chExt cx="152400" cy="152402"/>
          </a:xfrm>
        </p:grpSpPr>
        <p:cxnSp>
          <p:nvCxnSpPr>
            <p:cNvPr id="52" name="Straight Connector 5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6" name="Group 55"/>
          <p:cNvGrpSpPr/>
          <p:nvPr/>
        </p:nvGrpSpPr>
        <p:grpSpPr>
          <a:xfrm>
            <a:off x="3733801" y="6261554"/>
            <a:ext cx="152400" cy="152402"/>
            <a:chOff x="4572000" y="4190998"/>
            <a:chExt cx="152400" cy="152402"/>
          </a:xfrm>
        </p:grpSpPr>
        <p:cxnSp>
          <p:nvCxnSpPr>
            <p:cNvPr id="57" name="Straight Connector 5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1" name="Group 60"/>
          <p:cNvGrpSpPr/>
          <p:nvPr/>
        </p:nvGrpSpPr>
        <p:grpSpPr>
          <a:xfrm>
            <a:off x="3505201" y="5728156"/>
            <a:ext cx="152400" cy="152402"/>
            <a:chOff x="4572000" y="4190998"/>
            <a:chExt cx="152400" cy="152402"/>
          </a:xfrm>
        </p:grpSpPr>
        <p:cxnSp>
          <p:nvCxnSpPr>
            <p:cNvPr id="62" name="Straight Connector 6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6" name="Group 65"/>
          <p:cNvGrpSpPr/>
          <p:nvPr/>
        </p:nvGrpSpPr>
        <p:grpSpPr>
          <a:xfrm>
            <a:off x="3581401" y="5728156"/>
            <a:ext cx="152400" cy="152402"/>
            <a:chOff x="4572000" y="4190998"/>
            <a:chExt cx="152400" cy="152402"/>
          </a:xfrm>
        </p:grpSpPr>
        <p:cxnSp>
          <p:nvCxnSpPr>
            <p:cNvPr id="67" name="Straight Connector 6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1" name="Group 70"/>
          <p:cNvGrpSpPr/>
          <p:nvPr/>
        </p:nvGrpSpPr>
        <p:grpSpPr>
          <a:xfrm>
            <a:off x="3657601" y="5728156"/>
            <a:ext cx="152400" cy="152402"/>
            <a:chOff x="4572000" y="4190998"/>
            <a:chExt cx="152400" cy="152402"/>
          </a:xfrm>
        </p:grpSpPr>
        <p:cxnSp>
          <p:nvCxnSpPr>
            <p:cNvPr id="72" name="Straight Connector 7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6" name="Group 75"/>
          <p:cNvGrpSpPr/>
          <p:nvPr/>
        </p:nvGrpSpPr>
        <p:grpSpPr>
          <a:xfrm>
            <a:off x="3733801" y="5728156"/>
            <a:ext cx="152400" cy="152402"/>
            <a:chOff x="4572000" y="4190998"/>
            <a:chExt cx="152400" cy="152402"/>
          </a:xfrm>
        </p:grpSpPr>
        <p:cxnSp>
          <p:nvCxnSpPr>
            <p:cNvPr id="77" name="Straight Connector 7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81" name="Group 80"/>
          <p:cNvGrpSpPr/>
          <p:nvPr/>
        </p:nvGrpSpPr>
        <p:grpSpPr>
          <a:xfrm>
            <a:off x="3810001" y="5728156"/>
            <a:ext cx="152400" cy="152402"/>
            <a:chOff x="4572000" y="4190998"/>
            <a:chExt cx="152400" cy="152402"/>
          </a:xfrm>
        </p:grpSpPr>
        <p:cxnSp>
          <p:nvCxnSpPr>
            <p:cNvPr id="82" name="Straight Connector 8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86" name="Group 85"/>
          <p:cNvGrpSpPr/>
          <p:nvPr/>
        </p:nvGrpSpPr>
        <p:grpSpPr>
          <a:xfrm>
            <a:off x="3886201" y="5728156"/>
            <a:ext cx="152400" cy="152402"/>
            <a:chOff x="4572000" y="4190998"/>
            <a:chExt cx="152400" cy="152402"/>
          </a:xfrm>
        </p:grpSpPr>
        <p:cxnSp>
          <p:nvCxnSpPr>
            <p:cNvPr id="87" name="Straight Connector 8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1" name="Group 90"/>
          <p:cNvGrpSpPr/>
          <p:nvPr/>
        </p:nvGrpSpPr>
        <p:grpSpPr>
          <a:xfrm>
            <a:off x="3962401" y="5728156"/>
            <a:ext cx="152400" cy="152402"/>
            <a:chOff x="4572000" y="4190998"/>
            <a:chExt cx="152400" cy="152402"/>
          </a:xfrm>
        </p:grpSpPr>
        <p:cxnSp>
          <p:nvCxnSpPr>
            <p:cNvPr id="92" name="Straight Connector 9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6" name="Group 95"/>
          <p:cNvGrpSpPr/>
          <p:nvPr/>
        </p:nvGrpSpPr>
        <p:grpSpPr>
          <a:xfrm>
            <a:off x="4038601" y="5728156"/>
            <a:ext cx="152400" cy="152402"/>
            <a:chOff x="4572000" y="4190998"/>
            <a:chExt cx="152400" cy="152402"/>
          </a:xfrm>
        </p:grpSpPr>
        <p:cxnSp>
          <p:nvCxnSpPr>
            <p:cNvPr id="97" name="Straight Connector 9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sp>
        <p:nvSpPr>
          <p:cNvPr id="101" name="Rectangle: Rounded Corners 100"/>
          <p:cNvSpPr/>
          <p:nvPr/>
        </p:nvSpPr>
        <p:spPr>
          <a:xfrm>
            <a:off x="3810001" y="5651956"/>
            <a:ext cx="381000" cy="304800"/>
          </a:xfrm>
          <a:prstGeom prst="round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cxnSp>
        <p:nvCxnSpPr>
          <p:cNvPr id="102" name="Connector: Elbow 101"/>
          <p:cNvCxnSpPr>
            <a:stCxn id="101" idx="3"/>
          </p:cNvCxnSpPr>
          <p:nvPr/>
        </p:nvCxnSpPr>
        <p:spPr>
          <a:xfrm>
            <a:off x="4191001" y="5804356"/>
            <a:ext cx="1878855" cy="457200"/>
          </a:xfrm>
          <a:prstGeom prst="bentConnector3">
            <a:avLst>
              <a:gd name="adj1" fmla="val 99903"/>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103" name="Group 102"/>
          <p:cNvGrpSpPr/>
          <p:nvPr/>
        </p:nvGrpSpPr>
        <p:grpSpPr>
          <a:xfrm>
            <a:off x="5638801" y="4348273"/>
            <a:ext cx="432048" cy="864096"/>
            <a:chOff x="827584" y="1628800"/>
            <a:chExt cx="432048" cy="864096"/>
          </a:xfrm>
        </p:grpSpPr>
        <p:cxnSp>
          <p:nvCxnSpPr>
            <p:cNvPr id="104" name="Straight Connector 103"/>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7" name="TextBox 106"/>
          <p:cNvSpPr txBox="1"/>
          <p:nvPr/>
        </p:nvSpPr>
        <p:spPr>
          <a:xfrm>
            <a:off x="5638801" y="4348273"/>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08" name="TextBox 107"/>
          <p:cNvSpPr txBox="1"/>
          <p:nvPr/>
        </p:nvSpPr>
        <p:spPr>
          <a:xfrm>
            <a:off x="5638801" y="5032585"/>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sp>
        <p:nvSpPr>
          <p:cNvPr id="109" name="TextBox 108"/>
          <p:cNvSpPr txBox="1"/>
          <p:nvPr/>
        </p:nvSpPr>
        <p:spPr>
          <a:xfrm>
            <a:off x="4800601" y="5209393"/>
            <a:ext cx="838200" cy="307777"/>
          </a:xfrm>
          <a:prstGeom prst="rect">
            <a:avLst/>
          </a:prstGeom>
          <a:noFill/>
        </p:spPr>
        <p:txBody>
          <a:bodyPr wrap="square" lIns="0" tIns="0" rIns="0" bIns="0" rtlCol="0">
            <a:spAutoFit/>
          </a:bodyPr>
          <a:lstStyle/>
          <a:p>
            <a:pPr algn="ctr"/>
            <a:r>
              <a:rPr lang="en-US" sz="1000" dirty="0">
                <a:solidFill>
                  <a:schemeClr val="tx1"/>
                </a:solidFill>
              </a:rPr>
              <a:t>Resume EDCA after UL MU</a:t>
            </a:r>
          </a:p>
        </p:txBody>
      </p:sp>
      <p:cxnSp>
        <p:nvCxnSpPr>
          <p:cNvPr id="110" name="Straight Connector 109"/>
          <p:cNvCxnSpPr>
            <a:endCxn id="118" idx="1"/>
          </p:cNvCxnSpPr>
          <p:nvPr/>
        </p:nvCxnSpPr>
        <p:spPr>
          <a:xfrm flipV="1">
            <a:off x="3886201" y="4425217"/>
            <a:ext cx="0" cy="198600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3429001" y="6411220"/>
            <a:ext cx="3886199" cy="2736"/>
          </a:xfrm>
          <a:prstGeom prst="line">
            <a:avLst/>
          </a:prstGeom>
          <a:ln w="12700" cmpd="sng">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a:stCxn id="14" idx="1"/>
            <a:endCxn id="107" idx="1"/>
          </p:cNvCxnSpPr>
          <p:nvPr/>
        </p:nvCxnSpPr>
        <p:spPr>
          <a:xfrm flipV="1">
            <a:off x="5638801" y="4425217"/>
            <a:ext cx="0" cy="194406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13" name="Rectangle 112"/>
          <p:cNvSpPr/>
          <p:nvPr/>
        </p:nvSpPr>
        <p:spPr>
          <a:xfrm>
            <a:off x="5638801" y="5288570"/>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14" name="TextBox 113"/>
          <p:cNvSpPr txBox="1"/>
          <p:nvPr/>
        </p:nvSpPr>
        <p:spPr>
          <a:xfrm>
            <a:off x="5638801" y="5288571"/>
            <a:ext cx="432048" cy="92333"/>
          </a:xfrm>
          <a:prstGeom prst="rect">
            <a:avLst/>
          </a:prstGeom>
          <a:noFill/>
        </p:spPr>
        <p:txBody>
          <a:bodyPr wrap="square" lIns="0" tIns="0" rIns="0" bIns="0" rtlCol="0">
            <a:spAutoFit/>
          </a:bodyPr>
          <a:lstStyle/>
          <a:p>
            <a:pPr algn="ctr"/>
            <a:r>
              <a:rPr lang="en-US" sz="600" dirty="0">
                <a:solidFill>
                  <a:schemeClr val="tx1"/>
                </a:solidFill>
              </a:rPr>
              <a:t>BO[VO]: 4</a:t>
            </a:r>
          </a:p>
        </p:txBody>
      </p:sp>
      <p:cxnSp>
        <p:nvCxnSpPr>
          <p:cNvPr id="115" name="Straight Connector 114"/>
          <p:cNvCxnSpPr/>
          <p:nvPr/>
        </p:nvCxnSpPr>
        <p:spPr>
          <a:xfrm flipV="1">
            <a:off x="6248400" y="5042356"/>
            <a:ext cx="1" cy="1368864"/>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16" name="Rectangle 115"/>
          <p:cNvSpPr/>
          <p:nvPr/>
        </p:nvSpPr>
        <p:spPr>
          <a:xfrm>
            <a:off x="6248401" y="5288570"/>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17" name="TextBox 116"/>
          <p:cNvSpPr txBox="1"/>
          <p:nvPr/>
        </p:nvSpPr>
        <p:spPr>
          <a:xfrm>
            <a:off x="6248401" y="5288571"/>
            <a:ext cx="432048" cy="92333"/>
          </a:xfrm>
          <a:prstGeom prst="rect">
            <a:avLst/>
          </a:prstGeom>
          <a:noFill/>
        </p:spPr>
        <p:txBody>
          <a:bodyPr wrap="square" lIns="0" tIns="0" rIns="0" bIns="0" rtlCol="0">
            <a:spAutoFit/>
          </a:bodyPr>
          <a:lstStyle/>
          <a:p>
            <a:pPr algn="ctr"/>
            <a:r>
              <a:rPr lang="en-US" sz="600" dirty="0">
                <a:solidFill>
                  <a:schemeClr val="tx1"/>
                </a:solidFill>
              </a:rPr>
              <a:t>BO[VO]: 0</a:t>
            </a:r>
          </a:p>
        </p:txBody>
      </p:sp>
      <p:sp>
        <p:nvSpPr>
          <p:cNvPr id="118" name="TextBox 117"/>
          <p:cNvSpPr txBox="1"/>
          <p:nvPr/>
        </p:nvSpPr>
        <p:spPr>
          <a:xfrm>
            <a:off x="3886201" y="4348273"/>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22" name="Rectangle: Rounded Corners 121"/>
          <p:cNvSpPr/>
          <p:nvPr/>
        </p:nvSpPr>
        <p:spPr>
          <a:xfrm>
            <a:off x="5644244" y="5058383"/>
            <a:ext cx="421161" cy="151010"/>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fontScale="92500" lnSpcReduction="10000"/>
          </a:bodyPr>
          <a:lstStyle/>
          <a:p>
            <a:pPr algn="ctr" latinLnBrk="0"/>
            <a:endParaRPr lang="en-US" sz="1000" dirty="0">
              <a:solidFill>
                <a:schemeClr val="tx1"/>
              </a:solidFill>
            </a:endParaRPr>
          </a:p>
        </p:txBody>
      </p:sp>
    </p:spTree>
    <p:extLst>
      <p:ext uri="{BB962C8B-B14F-4D97-AF65-F5344CB8AC3E}">
        <p14:creationId xmlns:p14="http://schemas.microsoft.com/office/powerpoint/2010/main" val="227853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CW value after UL MU</a:t>
            </a:r>
          </a:p>
        </p:txBody>
      </p:sp>
      <p:sp>
        <p:nvSpPr>
          <p:cNvPr id="3" name="Content Placeholder 2"/>
          <p:cNvSpPr>
            <a:spLocks noGrp="1"/>
          </p:cNvSpPr>
          <p:nvPr>
            <p:ph idx="1"/>
          </p:nvPr>
        </p:nvSpPr>
        <p:spPr>
          <a:xfrm>
            <a:off x="457200" y="1780196"/>
            <a:ext cx="8382000" cy="4314217"/>
          </a:xfrm>
        </p:spPr>
        <p:txBody>
          <a:bodyPr>
            <a:normAutofit/>
          </a:bodyPr>
          <a:lstStyle/>
          <a:p>
            <a:r>
              <a:rPr lang="en-US" dirty="0"/>
              <a:t>If every MSDUs of an AC are successfully transmitted in UL MU, EDCAF will run for empty queue</a:t>
            </a:r>
          </a:p>
          <a:p>
            <a:pPr lvl="1"/>
            <a:r>
              <a:rPr lang="en-US" altLang="ko-KR" dirty="0"/>
              <a:t>The BO timer will decrease as soon as the channel gets idle</a:t>
            </a:r>
          </a:p>
          <a:p>
            <a:pPr lvl="1"/>
            <a:r>
              <a:rPr lang="en-US" altLang="ko-KR" dirty="0"/>
              <a:t>The EDCAF will turn into idle state</a:t>
            </a:r>
          </a:p>
          <a:p>
            <a:pPr lvl="2"/>
            <a:r>
              <a:rPr lang="en-US" dirty="0"/>
              <a:t>When the BO timer reaches to zero</a:t>
            </a:r>
          </a:p>
          <a:p>
            <a:r>
              <a:rPr lang="en-US" dirty="0"/>
              <a:t>The CW value may not be initialized appropriately after UL MU</a:t>
            </a:r>
          </a:p>
          <a:p>
            <a:pPr lvl="1"/>
            <a:endParaRPr lang="en-US" dirty="0"/>
          </a:p>
        </p:txBody>
      </p:sp>
      <p:sp>
        <p:nvSpPr>
          <p:cNvPr id="4" name="Slide Number Placeholder 3"/>
          <p:cNvSpPr>
            <a:spLocks noGrp="1"/>
          </p:cNvSpPr>
          <p:nvPr>
            <p:ph type="sldNum" idx="12"/>
          </p:nvPr>
        </p:nvSpPr>
        <p:spPr/>
        <p:txBody>
          <a:bodyPr/>
          <a:lstStyle/>
          <a:p>
            <a:r>
              <a:rPr lang="en-GB" dirty="0">
                <a:solidFill>
                  <a:schemeClr val="tx1"/>
                </a:solidFill>
              </a:rPr>
              <a:t>Slide </a:t>
            </a:r>
            <a:fld id="{440F5867-744E-4AA6-B0ED-4C44D2DFBB7B}" type="slidenum">
              <a:rPr lang="en-GB" smtClean="0">
                <a:solidFill>
                  <a:schemeClr val="tx1"/>
                </a:solidFill>
              </a:rPr>
              <a:pPr/>
              <a:t>4</a:t>
            </a:fld>
            <a:endParaRPr lang="en-GB" dirty="0">
              <a:solidFill>
                <a:schemeClr val="tx1"/>
              </a:solidFill>
            </a:endParaRPr>
          </a:p>
        </p:txBody>
      </p:sp>
      <p:sp>
        <p:nvSpPr>
          <p:cNvPr id="5" name="Footer Placeholder 4"/>
          <p:cNvSpPr>
            <a:spLocks noGrp="1"/>
          </p:cNvSpPr>
          <p:nvPr>
            <p:ph type="ftr" idx="14"/>
          </p:nvPr>
        </p:nvSpPr>
        <p:spPr>
          <a:xfrm>
            <a:off x="5959480" y="6475413"/>
            <a:ext cx="3184520" cy="180975"/>
          </a:xfrm>
        </p:spPr>
        <p:txBody>
          <a:bodyPr/>
          <a:lstStyle/>
          <a:p>
            <a:r>
              <a:rPr lang="nl-NL">
                <a:solidFill>
                  <a:schemeClr val="tx1"/>
                </a:solidFill>
              </a:rPr>
              <a:t>Woojin Ahn et al., WILUS</a:t>
            </a:r>
            <a:endParaRPr lang="en-GB" dirty="0">
              <a:solidFill>
                <a:schemeClr val="tx1"/>
              </a:solidFill>
            </a:endParaRPr>
          </a:p>
        </p:txBody>
      </p:sp>
      <p:sp>
        <p:nvSpPr>
          <p:cNvPr id="6" name="Date Placeholder 5"/>
          <p:cNvSpPr>
            <a:spLocks noGrp="1"/>
          </p:cNvSpPr>
          <p:nvPr>
            <p:ph type="dt" idx="15"/>
          </p:nvPr>
        </p:nvSpPr>
        <p:spPr/>
        <p:txBody>
          <a:bodyPr/>
          <a:lstStyle/>
          <a:p>
            <a:r>
              <a:rPr lang="en-US" dirty="0"/>
              <a:t>September 2016</a:t>
            </a:r>
            <a:endParaRPr lang="en-GB" dirty="0"/>
          </a:p>
        </p:txBody>
      </p:sp>
      <p:sp>
        <p:nvSpPr>
          <p:cNvPr id="131" name="Rectangle: Rounded Corners 130"/>
          <p:cNvSpPr/>
          <p:nvPr/>
        </p:nvSpPr>
        <p:spPr>
          <a:xfrm>
            <a:off x="2965351" y="4850191"/>
            <a:ext cx="421161" cy="331407"/>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2" name="Rectangle 131"/>
          <p:cNvSpPr/>
          <p:nvPr/>
        </p:nvSpPr>
        <p:spPr>
          <a:xfrm>
            <a:off x="2963863" y="6078386"/>
            <a:ext cx="3048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TF</a:t>
            </a:r>
          </a:p>
        </p:txBody>
      </p:sp>
      <p:sp>
        <p:nvSpPr>
          <p:cNvPr id="133" name="Rectangle 132"/>
          <p:cNvSpPr/>
          <p:nvPr/>
        </p:nvSpPr>
        <p:spPr>
          <a:xfrm>
            <a:off x="3344863" y="607838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TID1</a:t>
            </a:r>
          </a:p>
        </p:txBody>
      </p:sp>
      <p:sp>
        <p:nvSpPr>
          <p:cNvPr id="134" name="Rectangle 133"/>
          <p:cNvSpPr/>
          <p:nvPr/>
        </p:nvSpPr>
        <p:spPr>
          <a:xfrm>
            <a:off x="3802063" y="607838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TID3</a:t>
            </a:r>
          </a:p>
        </p:txBody>
      </p:sp>
      <p:sp>
        <p:nvSpPr>
          <p:cNvPr id="135" name="Rectangle 134"/>
          <p:cNvSpPr/>
          <p:nvPr/>
        </p:nvSpPr>
        <p:spPr>
          <a:xfrm>
            <a:off x="3421063" y="607838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6" name="Rectangle 135"/>
          <p:cNvSpPr/>
          <p:nvPr/>
        </p:nvSpPr>
        <p:spPr>
          <a:xfrm>
            <a:off x="3878263" y="607838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7" name="Rectangle 136"/>
          <p:cNvSpPr/>
          <p:nvPr/>
        </p:nvSpPr>
        <p:spPr>
          <a:xfrm>
            <a:off x="4335462" y="6078386"/>
            <a:ext cx="381001"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M-BA</a:t>
            </a:r>
          </a:p>
        </p:txBody>
      </p:sp>
      <p:sp>
        <p:nvSpPr>
          <p:cNvPr id="138" name="Rectangle 137"/>
          <p:cNvSpPr/>
          <p:nvPr/>
        </p:nvSpPr>
        <p:spPr>
          <a:xfrm>
            <a:off x="4716463" y="6230786"/>
            <a:ext cx="228600" cy="215444"/>
          </a:xfrm>
          <a:prstGeom prst="rect">
            <a:avLst/>
          </a:prstGeom>
        </p:spPr>
        <p:txBody>
          <a:bodyPr wrap="square" lIns="0" rIns="0">
            <a:spAutoFit/>
          </a:bodyPr>
          <a:lstStyle/>
          <a:p>
            <a:pPr algn="ctr"/>
            <a:r>
              <a:rPr lang="en-US" sz="800" dirty="0">
                <a:solidFill>
                  <a:schemeClr val="tx1"/>
                </a:solidFill>
              </a:rPr>
              <a:t>AIFS</a:t>
            </a:r>
            <a:endParaRPr lang="en-US" sz="1400" dirty="0">
              <a:solidFill>
                <a:schemeClr val="tx1"/>
              </a:solidFill>
            </a:endParaRPr>
          </a:p>
        </p:txBody>
      </p:sp>
      <p:grpSp>
        <p:nvGrpSpPr>
          <p:cNvPr id="139" name="Group 138"/>
          <p:cNvGrpSpPr/>
          <p:nvPr/>
        </p:nvGrpSpPr>
        <p:grpSpPr>
          <a:xfrm>
            <a:off x="4945063" y="6230784"/>
            <a:ext cx="152400" cy="152402"/>
            <a:chOff x="4572000" y="4190998"/>
            <a:chExt cx="152400" cy="152402"/>
          </a:xfrm>
        </p:grpSpPr>
        <p:cxnSp>
          <p:nvCxnSpPr>
            <p:cNvPr id="140" name="Straight Connector 139"/>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44" name="Group 143"/>
          <p:cNvGrpSpPr/>
          <p:nvPr/>
        </p:nvGrpSpPr>
        <p:grpSpPr>
          <a:xfrm>
            <a:off x="5021263" y="6230784"/>
            <a:ext cx="152400" cy="152402"/>
            <a:chOff x="4572000" y="4190998"/>
            <a:chExt cx="152400" cy="152402"/>
          </a:xfrm>
        </p:grpSpPr>
        <p:cxnSp>
          <p:nvCxnSpPr>
            <p:cNvPr id="145" name="Straight Connector 144"/>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49" name="Group 148"/>
          <p:cNvGrpSpPr/>
          <p:nvPr/>
        </p:nvGrpSpPr>
        <p:grpSpPr>
          <a:xfrm>
            <a:off x="5097463" y="6230784"/>
            <a:ext cx="152400" cy="152402"/>
            <a:chOff x="4572000" y="4190998"/>
            <a:chExt cx="152400" cy="152402"/>
          </a:xfrm>
        </p:grpSpPr>
        <p:cxnSp>
          <p:nvCxnSpPr>
            <p:cNvPr id="150" name="Straight Connector 149"/>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54" name="Group 153"/>
          <p:cNvGrpSpPr/>
          <p:nvPr/>
        </p:nvGrpSpPr>
        <p:grpSpPr>
          <a:xfrm>
            <a:off x="5173663" y="6230784"/>
            <a:ext cx="152400" cy="152402"/>
            <a:chOff x="4572000" y="4190998"/>
            <a:chExt cx="152400" cy="152402"/>
          </a:xfrm>
        </p:grpSpPr>
        <p:cxnSp>
          <p:nvCxnSpPr>
            <p:cNvPr id="155" name="Straight Connector 154"/>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59" name="Group 158"/>
          <p:cNvGrpSpPr/>
          <p:nvPr/>
        </p:nvGrpSpPr>
        <p:grpSpPr>
          <a:xfrm>
            <a:off x="2963863" y="4317503"/>
            <a:ext cx="432048" cy="864096"/>
            <a:chOff x="827584" y="1628800"/>
            <a:chExt cx="432048" cy="864096"/>
          </a:xfrm>
        </p:grpSpPr>
        <p:cxnSp>
          <p:nvCxnSpPr>
            <p:cNvPr id="160" name="Straight Connector 159"/>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63" name="Rectangle 162"/>
          <p:cNvSpPr/>
          <p:nvPr/>
        </p:nvSpPr>
        <p:spPr>
          <a:xfrm>
            <a:off x="2963863" y="5257800"/>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65" name="TextBox 164"/>
          <p:cNvSpPr txBox="1"/>
          <p:nvPr/>
        </p:nvSpPr>
        <p:spPr>
          <a:xfrm>
            <a:off x="2963863" y="5257801"/>
            <a:ext cx="432048"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dirty="0">
                <a:solidFill>
                  <a:schemeClr val="tx1"/>
                </a:solidFill>
              </a:rPr>
              <a:t>CW[VO]:127</a:t>
            </a:r>
          </a:p>
        </p:txBody>
      </p:sp>
      <p:grpSp>
        <p:nvGrpSpPr>
          <p:cNvPr id="166" name="Group 165"/>
          <p:cNvGrpSpPr/>
          <p:nvPr/>
        </p:nvGrpSpPr>
        <p:grpSpPr>
          <a:xfrm>
            <a:off x="2582863" y="6230784"/>
            <a:ext cx="152400" cy="152402"/>
            <a:chOff x="4572000" y="4190998"/>
            <a:chExt cx="152400" cy="152402"/>
          </a:xfrm>
        </p:grpSpPr>
        <p:cxnSp>
          <p:nvCxnSpPr>
            <p:cNvPr id="167" name="Straight Connector 16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71" name="Group 170"/>
          <p:cNvGrpSpPr/>
          <p:nvPr/>
        </p:nvGrpSpPr>
        <p:grpSpPr>
          <a:xfrm>
            <a:off x="2659063" y="6230784"/>
            <a:ext cx="152400" cy="152402"/>
            <a:chOff x="4572000" y="4190998"/>
            <a:chExt cx="152400" cy="152402"/>
          </a:xfrm>
        </p:grpSpPr>
        <p:cxnSp>
          <p:nvCxnSpPr>
            <p:cNvPr id="172" name="Straight Connector 17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76" name="Group 175"/>
          <p:cNvGrpSpPr/>
          <p:nvPr/>
        </p:nvGrpSpPr>
        <p:grpSpPr>
          <a:xfrm>
            <a:off x="2735263" y="6230784"/>
            <a:ext cx="152400" cy="152402"/>
            <a:chOff x="4572000" y="4190998"/>
            <a:chExt cx="152400" cy="152402"/>
          </a:xfrm>
        </p:grpSpPr>
        <p:cxnSp>
          <p:nvCxnSpPr>
            <p:cNvPr id="177" name="Straight Connector 17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9" name="Straight Connector 17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81" name="Group 180"/>
          <p:cNvGrpSpPr/>
          <p:nvPr/>
        </p:nvGrpSpPr>
        <p:grpSpPr>
          <a:xfrm>
            <a:off x="2811463" y="6230784"/>
            <a:ext cx="152400" cy="152402"/>
            <a:chOff x="4572000" y="4190998"/>
            <a:chExt cx="152400" cy="152402"/>
          </a:xfrm>
        </p:grpSpPr>
        <p:cxnSp>
          <p:nvCxnSpPr>
            <p:cNvPr id="182" name="Straight Connector 18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86" name="Group 185"/>
          <p:cNvGrpSpPr/>
          <p:nvPr/>
        </p:nvGrpSpPr>
        <p:grpSpPr>
          <a:xfrm>
            <a:off x="2582863" y="5697386"/>
            <a:ext cx="152400" cy="152402"/>
            <a:chOff x="4572000" y="4190998"/>
            <a:chExt cx="152400" cy="152402"/>
          </a:xfrm>
        </p:grpSpPr>
        <p:cxnSp>
          <p:nvCxnSpPr>
            <p:cNvPr id="187" name="Straight Connector 18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91" name="Group 190"/>
          <p:cNvGrpSpPr/>
          <p:nvPr/>
        </p:nvGrpSpPr>
        <p:grpSpPr>
          <a:xfrm>
            <a:off x="2659063" y="5697386"/>
            <a:ext cx="152400" cy="152402"/>
            <a:chOff x="4572000" y="4190998"/>
            <a:chExt cx="152400" cy="152402"/>
          </a:xfrm>
        </p:grpSpPr>
        <p:cxnSp>
          <p:nvCxnSpPr>
            <p:cNvPr id="192" name="Straight Connector 19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5" name="Straight Connector 19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96" name="Group 195"/>
          <p:cNvGrpSpPr/>
          <p:nvPr/>
        </p:nvGrpSpPr>
        <p:grpSpPr>
          <a:xfrm>
            <a:off x="2735263" y="5697386"/>
            <a:ext cx="152400" cy="152402"/>
            <a:chOff x="4572000" y="4190998"/>
            <a:chExt cx="152400" cy="152402"/>
          </a:xfrm>
        </p:grpSpPr>
        <p:cxnSp>
          <p:nvCxnSpPr>
            <p:cNvPr id="197" name="Straight Connector 19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01" name="Group 200"/>
          <p:cNvGrpSpPr/>
          <p:nvPr/>
        </p:nvGrpSpPr>
        <p:grpSpPr>
          <a:xfrm>
            <a:off x="2811463" y="5697386"/>
            <a:ext cx="152400" cy="152402"/>
            <a:chOff x="4572000" y="4190998"/>
            <a:chExt cx="152400" cy="152402"/>
          </a:xfrm>
        </p:grpSpPr>
        <p:cxnSp>
          <p:nvCxnSpPr>
            <p:cNvPr id="202" name="Straight Connector 20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06" name="Group 205"/>
          <p:cNvGrpSpPr/>
          <p:nvPr/>
        </p:nvGrpSpPr>
        <p:grpSpPr>
          <a:xfrm>
            <a:off x="2887663" y="5697386"/>
            <a:ext cx="152400" cy="152402"/>
            <a:chOff x="4572000" y="4190998"/>
            <a:chExt cx="152400" cy="152402"/>
          </a:xfrm>
        </p:grpSpPr>
        <p:cxnSp>
          <p:nvCxnSpPr>
            <p:cNvPr id="207" name="Straight Connector 20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2963863" y="5697386"/>
            <a:ext cx="152400" cy="152402"/>
            <a:chOff x="4572000" y="4190998"/>
            <a:chExt cx="152400" cy="152402"/>
          </a:xfrm>
        </p:grpSpPr>
        <p:cxnSp>
          <p:nvCxnSpPr>
            <p:cNvPr id="212" name="Straight Connector 21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216" name="Group 215"/>
          <p:cNvGrpSpPr/>
          <p:nvPr/>
        </p:nvGrpSpPr>
        <p:grpSpPr>
          <a:xfrm>
            <a:off x="3040063" y="5697386"/>
            <a:ext cx="152400" cy="152402"/>
            <a:chOff x="4572000" y="4190998"/>
            <a:chExt cx="152400" cy="152402"/>
          </a:xfrm>
        </p:grpSpPr>
        <p:cxnSp>
          <p:nvCxnSpPr>
            <p:cNvPr id="217" name="Straight Connector 21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221" name="Group 220"/>
          <p:cNvGrpSpPr/>
          <p:nvPr/>
        </p:nvGrpSpPr>
        <p:grpSpPr>
          <a:xfrm>
            <a:off x="3116263" y="5697386"/>
            <a:ext cx="152400" cy="152402"/>
            <a:chOff x="4572000" y="4190998"/>
            <a:chExt cx="152400" cy="152402"/>
          </a:xfrm>
        </p:grpSpPr>
        <p:cxnSp>
          <p:nvCxnSpPr>
            <p:cNvPr id="222" name="Straight Connector 22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sp>
        <p:nvSpPr>
          <p:cNvPr id="226" name="Rectangle: Rounded Corners 225"/>
          <p:cNvSpPr/>
          <p:nvPr/>
        </p:nvSpPr>
        <p:spPr>
          <a:xfrm>
            <a:off x="2887663" y="5621186"/>
            <a:ext cx="381000" cy="304800"/>
          </a:xfrm>
          <a:prstGeom prst="round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cxnSp>
        <p:nvCxnSpPr>
          <p:cNvPr id="227" name="Connector: Elbow 226"/>
          <p:cNvCxnSpPr>
            <a:stCxn id="226" idx="3"/>
          </p:cNvCxnSpPr>
          <p:nvPr/>
        </p:nvCxnSpPr>
        <p:spPr>
          <a:xfrm>
            <a:off x="3268663" y="5773586"/>
            <a:ext cx="1878855" cy="457200"/>
          </a:xfrm>
          <a:prstGeom prst="bentConnector3">
            <a:avLst>
              <a:gd name="adj1" fmla="val 99903"/>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28" name="Rectangle 227"/>
          <p:cNvSpPr/>
          <p:nvPr/>
        </p:nvSpPr>
        <p:spPr>
          <a:xfrm>
            <a:off x="5326062" y="6078385"/>
            <a:ext cx="990599" cy="304801"/>
          </a:xfrm>
          <a:prstGeom prst="rect">
            <a:avLst/>
          </a:prstGeom>
          <a:solidFill>
            <a:schemeClr val="bg1">
              <a:lumMod val="85000"/>
            </a:schemeClr>
          </a:solidFill>
          <a:ln w="12700" cmpd="sng">
            <a:no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Idle</a:t>
            </a:r>
          </a:p>
        </p:txBody>
      </p:sp>
      <p:grpSp>
        <p:nvGrpSpPr>
          <p:cNvPr id="229" name="Group 228"/>
          <p:cNvGrpSpPr/>
          <p:nvPr/>
        </p:nvGrpSpPr>
        <p:grpSpPr>
          <a:xfrm>
            <a:off x="4716463" y="4317503"/>
            <a:ext cx="432048" cy="864096"/>
            <a:chOff x="827584" y="1628800"/>
            <a:chExt cx="432048" cy="864096"/>
          </a:xfrm>
        </p:grpSpPr>
        <p:cxnSp>
          <p:nvCxnSpPr>
            <p:cNvPr id="230" name="Straight Connector 229"/>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233" name="TextBox 232"/>
          <p:cNvSpPr txBox="1"/>
          <p:nvPr/>
        </p:nvSpPr>
        <p:spPr>
          <a:xfrm>
            <a:off x="4716463" y="4317503"/>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234" name="TextBox 233"/>
          <p:cNvSpPr txBox="1"/>
          <p:nvPr/>
        </p:nvSpPr>
        <p:spPr>
          <a:xfrm>
            <a:off x="4716463" y="5001815"/>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sp>
        <p:nvSpPr>
          <p:cNvPr id="235" name="TextBox 234"/>
          <p:cNvSpPr txBox="1"/>
          <p:nvPr/>
        </p:nvSpPr>
        <p:spPr>
          <a:xfrm>
            <a:off x="3878263" y="5178623"/>
            <a:ext cx="838200" cy="307777"/>
          </a:xfrm>
          <a:prstGeom prst="rect">
            <a:avLst/>
          </a:prstGeom>
          <a:noFill/>
        </p:spPr>
        <p:txBody>
          <a:bodyPr wrap="square" lIns="0" tIns="0" rIns="0" bIns="0" rtlCol="0">
            <a:spAutoFit/>
          </a:bodyPr>
          <a:lstStyle/>
          <a:p>
            <a:pPr algn="ctr"/>
            <a:r>
              <a:rPr lang="en-US" sz="1000" dirty="0">
                <a:solidFill>
                  <a:schemeClr val="tx1"/>
                </a:solidFill>
              </a:rPr>
              <a:t>Resume EDCA after UL MU</a:t>
            </a:r>
          </a:p>
        </p:txBody>
      </p:sp>
      <p:cxnSp>
        <p:nvCxnSpPr>
          <p:cNvPr id="243" name="Straight Connector 242"/>
          <p:cNvCxnSpPr>
            <a:endCxn id="164" idx="1"/>
          </p:cNvCxnSpPr>
          <p:nvPr/>
        </p:nvCxnSpPr>
        <p:spPr>
          <a:xfrm flipV="1">
            <a:off x="2963863" y="4394447"/>
            <a:ext cx="0" cy="198600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flipV="1">
            <a:off x="2506663" y="6375238"/>
            <a:ext cx="3894137" cy="5212"/>
          </a:xfrm>
          <a:prstGeom prst="line">
            <a:avLst/>
          </a:prstGeom>
          <a:ln w="12700" cmpd="sng">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a:stCxn id="138" idx="1"/>
            <a:endCxn id="233" idx="1"/>
          </p:cNvCxnSpPr>
          <p:nvPr/>
        </p:nvCxnSpPr>
        <p:spPr>
          <a:xfrm flipV="1">
            <a:off x="4716463" y="4394447"/>
            <a:ext cx="0" cy="194406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248" name="Rectangle 247"/>
          <p:cNvSpPr/>
          <p:nvPr/>
        </p:nvSpPr>
        <p:spPr>
          <a:xfrm>
            <a:off x="4716463" y="5257801"/>
            <a:ext cx="457200" cy="18394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249" name="TextBox 248"/>
          <p:cNvSpPr txBox="1"/>
          <p:nvPr/>
        </p:nvSpPr>
        <p:spPr>
          <a:xfrm>
            <a:off x="4716462" y="5257801"/>
            <a:ext cx="482351"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b="1" dirty="0">
                <a:solidFill>
                  <a:schemeClr val="tx1"/>
                </a:solidFill>
              </a:rPr>
              <a:t>CW[VO]:127</a:t>
            </a:r>
          </a:p>
        </p:txBody>
      </p:sp>
      <p:cxnSp>
        <p:nvCxnSpPr>
          <p:cNvPr id="250" name="Straight Connector 249"/>
          <p:cNvCxnSpPr/>
          <p:nvPr/>
        </p:nvCxnSpPr>
        <p:spPr>
          <a:xfrm flipV="1">
            <a:off x="5326062" y="5011586"/>
            <a:ext cx="1" cy="1368864"/>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64" name="TextBox 163"/>
          <p:cNvSpPr txBox="1"/>
          <p:nvPr/>
        </p:nvSpPr>
        <p:spPr>
          <a:xfrm>
            <a:off x="2963863" y="4317503"/>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258" name="Rectangle 257"/>
          <p:cNvSpPr/>
          <p:nvPr/>
        </p:nvSpPr>
        <p:spPr>
          <a:xfrm>
            <a:off x="5334001" y="5257800"/>
            <a:ext cx="457200" cy="18394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259" name="TextBox 258"/>
          <p:cNvSpPr txBox="1"/>
          <p:nvPr/>
        </p:nvSpPr>
        <p:spPr>
          <a:xfrm>
            <a:off x="5334000" y="5257800"/>
            <a:ext cx="482351" cy="184666"/>
          </a:xfrm>
          <a:prstGeom prst="rect">
            <a:avLst/>
          </a:prstGeom>
          <a:noFill/>
        </p:spPr>
        <p:txBody>
          <a:bodyPr wrap="square" lIns="0" tIns="0" rIns="0" bIns="0" rtlCol="0">
            <a:spAutoFit/>
          </a:bodyPr>
          <a:lstStyle/>
          <a:p>
            <a:pPr algn="ctr"/>
            <a:r>
              <a:rPr lang="en-US" sz="600" dirty="0">
                <a:solidFill>
                  <a:schemeClr val="tx1"/>
                </a:solidFill>
              </a:rPr>
              <a:t>BO[VO]: 0</a:t>
            </a:r>
          </a:p>
          <a:p>
            <a:pPr algn="ctr"/>
            <a:r>
              <a:rPr lang="en-US" sz="600" b="1" dirty="0">
                <a:solidFill>
                  <a:schemeClr val="tx1"/>
                </a:solidFill>
              </a:rPr>
              <a:t>CW[VO]:127</a:t>
            </a:r>
          </a:p>
        </p:txBody>
      </p:sp>
    </p:spTree>
    <p:extLst>
      <p:ext uri="{BB962C8B-B14F-4D97-AF65-F5344CB8AC3E}">
        <p14:creationId xmlns:p14="http://schemas.microsoft.com/office/powerpoint/2010/main" val="365700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CW value after UL MU</a:t>
            </a:r>
          </a:p>
        </p:txBody>
      </p:sp>
      <p:sp>
        <p:nvSpPr>
          <p:cNvPr id="3" name="Content Placeholder 2"/>
          <p:cNvSpPr>
            <a:spLocks noGrp="1"/>
          </p:cNvSpPr>
          <p:nvPr>
            <p:ph idx="1"/>
          </p:nvPr>
        </p:nvSpPr>
        <p:spPr/>
        <p:txBody>
          <a:bodyPr/>
          <a:lstStyle/>
          <a:p>
            <a:r>
              <a:rPr lang="en-US" dirty="0"/>
              <a:t>It is necessary to define rules and conditions for CW initialization after UL MU procedure</a:t>
            </a:r>
          </a:p>
          <a:p>
            <a:pPr lvl="1"/>
            <a:r>
              <a:rPr lang="en-US" dirty="0"/>
              <a:t>It is better to initialize CW[AC] value when the EDCAF enters into the idle state</a:t>
            </a:r>
          </a:p>
          <a:p>
            <a:pPr lvl="1"/>
            <a:r>
              <a:rPr lang="en-US" dirty="0"/>
              <a:t>Unless, the STA may draw longer BO counter when the EDCA backoff procedure is invoked by new MSDUs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sp>
        <p:nvSpPr>
          <p:cNvPr id="7" name="Rectangle: Rounded Corners 6"/>
          <p:cNvSpPr/>
          <p:nvPr/>
        </p:nvSpPr>
        <p:spPr>
          <a:xfrm>
            <a:off x="2439888" y="4799888"/>
            <a:ext cx="421161" cy="331407"/>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8" name="Rectangle 7"/>
          <p:cNvSpPr/>
          <p:nvPr/>
        </p:nvSpPr>
        <p:spPr>
          <a:xfrm>
            <a:off x="2438400" y="6028083"/>
            <a:ext cx="3048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TF</a:t>
            </a:r>
          </a:p>
        </p:txBody>
      </p:sp>
      <p:sp>
        <p:nvSpPr>
          <p:cNvPr id="9" name="Rectangle 8"/>
          <p:cNvSpPr/>
          <p:nvPr/>
        </p:nvSpPr>
        <p:spPr>
          <a:xfrm>
            <a:off x="2819400" y="6028083"/>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TID1</a:t>
            </a:r>
          </a:p>
        </p:txBody>
      </p:sp>
      <p:sp>
        <p:nvSpPr>
          <p:cNvPr id="10" name="Rectangle 9"/>
          <p:cNvSpPr/>
          <p:nvPr/>
        </p:nvSpPr>
        <p:spPr>
          <a:xfrm>
            <a:off x="3276600" y="6028083"/>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TID3</a:t>
            </a:r>
          </a:p>
        </p:txBody>
      </p:sp>
      <p:sp>
        <p:nvSpPr>
          <p:cNvPr id="11" name="Rectangle 10"/>
          <p:cNvSpPr/>
          <p:nvPr/>
        </p:nvSpPr>
        <p:spPr>
          <a:xfrm>
            <a:off x="2895600" y="6028083"/>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2" name="Rectangle 11"/>
          <p:cNvSpPr/>
          <p:nvPr/>
        </p:nvSpPr>
        <p:spPr>
          <a:xfrm>
            <a:off x="3352800" y="6028083"/>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 name="Rectangle 12"/>
          <p:cNvSpPr/>
          <p:nvPr/>
        </p:nvSpPr>
        <p:spPr>
          <a:xfrm>
            <a:off x="3809999" y="6028083"/>
            <a:ext cx="381001"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M-BA</a:t>
            </a:r>
          </a:p>
        </p:txBody>
      </p:sp>
      <p:sp>
        <p:nvSpPr>
          <p:cNvPr id="14" name="Rectangle 13"/>
          <p:cNvSpPr/>
          <p:nvPr/>
        </p:nvSpPr>
        <p:spPr>
          <a:xfrm>
            <a:off x="4191000" y="6172200"/>
            <a:ext cx="228600" cy="215444"/>
          </a:xfrm>
          <a:prstGeom prst="rect">
            <a:avLst/>
          </a:prstGeom>
        </p:spPr>
        <p:txBody>
          <a:bodyPr wrap="square" lIns="0" rIns="0">
            <a:spAutoFit/>
          </a:bodyPr>
          <a:lstStyle/>
          <a:p>
            <a:pPr algn="ctr"/>
            <a:r>
              <a:rPr lang="en-US" sz="800" dirty="0">
                <a:solidFill>
                  <a:schemeClr val="tx1"/>
                </a:solidFill>
              </a:rPr>
              <a:t>AIFS</a:t>
            </a:r>
            <a:endParaRPr lang="en-US" sz="1400" dirty="0">
              <a:solidFill>
                <a:schemeClr val="tx1"/>
              </a:solidFill>
            </a:endParaRPr>
          </a:p>
        </p:txBody>
      </p:sp>
      <p:grpSp>
        <p:nvGrpSpPr>
          <p:cNvPr id="15" name="Group 14"/>
          <p:cNvGrpSpPr/>
          <p:nvPr/>
        </p:nvGrpSpPr>
        <p:grpSpPr>
          <a:xfrm>
            <a:off x="4419600" y="6180481"/>
            <a:ext cx="152400" cy="152402"/>
            <a:chOff x="4572000" y="4190998"/>
            <a:chExt cx="152400" cy="152402"/>
          </a:xfrm>
        </p:grpSpPr>
        <p:cxnSp>
          <p:nvCxnSpPr>
            <p:cNvPr id="16" name="Straight Connector 15"/>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0" name="Group 19"/>
          <p:cNvGrpSpPr/>
          <p:nvPr/>
        </p:nvGrpSpPr>
        <p:grpSpPr>
          <a:xfrm>
            <a:off x="4495800" y="6180481"/>
            <a:ext cx="152400" cy="152402"/>
            <a:chOff x="4572000" y="4190998"/>
            <a:chExt cx="152400" cy="152402"/>
          </a:xfrm>
        </p:grpSpPr>
        <p:cxnSp>
          <p:nvCxnSpPr>
            <p:cNvPr id="21" name="Straight Connector 20"/>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5" name="Group 24"/>
          <p:cNvGrpSpPr/>
          <p:nvPr/>
        </p:nvGrpSpPr>
        <p:grpSpPr>
          <a:xfrm>
            <a:off x="4572000" y="6180481"/>
            <a:ext cx="152400" cy="152402"/>
            <a:chOff x="4572000" y="4190998"/>
            <a:chExt cx="152400" cy="152402"/>
          </a:xfrm>
        </p:grpSpPr>
        <p:cxnSp>
          <p:nvCxnSpPr>
            <p:cNvPr id="26" name="Straight Connector 25"/>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0" name="Group 29"/>
          <p:cNvGrpSpPr/>
          <p:nvPr/>
        </p:nvGrpSpPr>
        <p:grpSpPr>
          <a:xfrm>
            <a:off x="4648200" y="6180481"/>
            <a:ext cx="152400" cy="152402"/>
            <a:chOff x="4572000" y="4190998"/>
            <a:chExt cx="152400" cy="152402"/>
          </a:xfrm>
        </p:grpSpPr>
        <p:cxnSp>
          <p:nvCxnSpPr>
            <p:cNvPr id="31" name="Straight Connector 30"/>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2438400" y="4267200"/>
            <a:ext cx="432048" cy="864096"/>
            <a:chOff x="827584" y="1628800"/>
            <a:chExt cx="432048" cy="864096"/>
          </a:xfrm>
        </p:grpSpPr>
        <p:cxnSp>
          <p:nvCxnSpPr>
            <p:cNvPr id="36" name="Straight Connector 35"/>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39" name="Rectangle 38"/>
          <p:cNvSpPr/>
          <p:nvPr/>
        </p:nvSpPr>
        <p:spPr>
          <a:xfrm>
            <a:off x="2438400" y="5207497"/>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40" name="TextBox 39"/>
          <p:cNvSpPr txBox="1"/>
          <p:nvPr/>
        </p:nvSpPr>
        <p:spPr>
          <a:xfrm>
            <a:off x="2438400" y="5207498"/>
            <a:ext cx="432048"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dirty="0">
                <a:solidFill>
                  <a:schemeClr val="tx1"/>
                </a:solidFill>
              </a:rPr>
              <a:t>CW[VO]:127</a:t>
            </a:r>
          </a:p>
        </p:txBody>
      </p:sp>
      <p:grpSp>
        <p:nvGrpSpPr>
          <p:cNvPr id="41" name="Group 40"/>
          <p:cNvGrpSpPr/>
          <p:nvPr/>
        </p:nvGrpSpPr>
        <p:grpSpPr>
          <a:xfrm>
            <a:off x="2057400" y="6180481"/>
            <a:ext cx="152400" cy="152402"/>
            <a:chOff x="4572000" y="4190998"/>
            <a:chExt cx="152400" cy="152402"/>
          </a:xfrm>
        </p:grpSpPr>
        <p:cxnSp>
          <p:nvCxnSpPr>
            <p:cNvPr id="42" name="Straight Connector 4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46" name="Group 45"/>
          <p:cNvGrpSpPr/>
          <p:nvPr/>
        </p:nvGrpSpPr>
        <p:grpSpPr>
          <a:xfrm>
            <a:off x="2133600" y="6180481"/>
            <a:ext cx="152400" cy="152402"/>
            <a:chOff x="4572000" y="4190998"/>
            <a:chExt cx="152400" cy="152402"/>
          </a:xfrm>
        </p:grpSpPr>
        <p:cxnSp>
          <p:nvCxnSpPr>
            <p:cNvPr id="47" name="Straight Connector 4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1" name="Group 50"/>
          <p:cNvGrpSpPr/>
          <p:nvPr/>
        </p:nvGrpSpPr>
        <p:grpSpPr>
          <a:xfrm>
            <a:off x="2209800" y="6180481"/>
            <a:ext cx="152400" cy="152402"/>
            <a:chOff x="4572000" y="4190998"/>
            <a:chExt cx="152400" cy="152402"/>
          </a:xfrm>
        </p:grpSpPr>
        <p:cxnSp>
          <p:nvCxnSpPr>
            <p:cNvPr id="52" name="Straight Connector 5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6" name="Group 55"/>
          <p:cNvGrpSpPr/>
          <p:nvPr/>
        </p:nvGrpSpPr>
        <p:grpSpPr>
          <a:xfrm>
            <a:off x="2286000" y="6180481"/>
            <a:ext cx="152400" cy="152402"/>
            <a:chOff x="4572000" y="4190998"/>
            <a:chExt cx="152400" cy="152402"/>
          </a:xfrm>
        </p:grpSpPr>
        <p:cxnSp>
          <p:nvCxnSpPr>
            <p:cNvPr id="57" name="Straight Connector 5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1" name="Group 60"/>
          <p:cNvGrpSpPr/>
          <p:nvPr/>
        </p:nvGrpSpPr>
        <p:grpSpPr>
          <a:xfrm>
            <a:off x="2057400" y="5647083"/>
            <a:ext cx="152400" cy="152402"/>
            <a:chOff x="4572000" y="4190998"/>
            <a:chExt cx="152400" cy="152402"/>
          </a:xfrm>
        </p:grpSpPr>
        <p:cxnSp>
          <p:nvCxnSpPr>
            <p:cNvPr id="62" name="Straight Connector 6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6" name="Group 65"/>
          <p:cNvGrpSpPr/>
          <p:nvPr/>
        </p:nvGrpSpPr>
        <p:grpSpPr>
          <a:xfrm>
            <a:off x="2133600" y="5647083"/>
            <a:ext cx="152400" cy="152402"/>
            <a:chOff x="4572000" y="4190998"/>
            <a:chExt cx="152400" cy="152402"/>
          </a:xfrm>
        </p:grpSpPr>
        <p:cxnSp>
          <p:nvCxnSpPr>
            <p:cNvPr id="67" name="Straight Connector 6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1" name="Group 70"/>
          <p:cNvGrpSpPr/>
          <p:nvPr/>
        </p:nvGrpSpPr>
        <p:grpSpPr>
          <a:xfrm>
            <a:off x="2209800" y="5647083"/>
            <a:ext cx="152400" cy="152402"/>
            <a:chOff x="4572000" y="4190998"/>
            <a:chExt cx="152400" cy="152402"/>
          </a:xfrm>
        </p:grpSpPr>
        <p:cxnSp>
          <p:nvCxnSpPr>
            <p:cNvPr id="72" name="Straight Connector 7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6" name="Group 75"/>
          <p:cNvGrpSpPr/>
          <p:nvPr/>
        </p:nvGrpSpPr>
        <p:grpSpPr>
          <a:xfrm>
            <a:off x="2286000" y="5647083"/>
            <a:ext cx="152400" cy="152402"/>
            <a:chOff x="4572000" y="4190998"/>
            <a:chExt cx="152400" cy="152402"/>
          </a:xfrm>
        </p:grpSpPr>
        <p:cxnSp>
          <p:nvCxnSpPr>
            <p:cNvPr id="77" name="Straight Connector 7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81" name="Group 80"/>
          <p:cNvGrpSpPr/>
          <p:nvPr/>
        </p:nvGrpSpPr>
        <p:grpSpPr>
          <a:xfrm>
            <a:off x="2362200" y="5647083"/>
            <a:ext cx="152400" cy="152402"/>
            <a:chOff x="4572000" y="4190998"/>
            <a:chExt cx="152400" cy="152402"/>
          </a:xfrm>
        </p:grpSpPr>
        <p:cxnSp>
          <p:nvCxnSpPr>
            <p:cNvPr id="82" name="Straight Connector 8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86" name="Group 85"/>
          <p:cNvGrpSpPr/>
          <p:nvPr/>
        </p:nvGrpSpPr>
        <p:grpSpPr>
          <a:xfrm>
            <a:off x="2438400" y="5647083"/>
            <a:ext cx="152400" cy="152402"/>
            <a:chOff x="4572000" y="4190998"/>
            <a:chExt cx="152400" cy="152402"/>
          </a:xfrm>
        </p:grpSpPr>
        <p:cxnSp>
          <p:nvCxnSpPr>
            <p:cNvPr id="87" name="Straight Connector 8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1" name="Group 90"/>
          <p:cNvGrpSpPr/>
          <p:nvPr/>
        </p:nvGrpSpPr>
        <p:grpSpPr>
          <a:xfrm>
            <a:off x="2514600" y="5647083"/>
            <a:ext cx="152400" cy="152402"/>
            <a:chOff x="4572000" y="4190998"/>
            <a:chExt cx="152400" cy="152402"/>
          </a:xfrm>
        </p:grpSpPr>
        <p:cxnSp>
          <p:nvCxnSpPr>
            <p:cNvPr id="92" name="Straight Connector 91"/>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6" name="Group 95"/>
          <p:cNvGrpSpPr/>
          <p:nvPr/>
        </p:nvGrpSpPr>
        <p:grpSpPr>
          <a:xfrm>
            <a:off x="2590800" y="5647083"/>
            <a:ext cx="152400" cy="152402"/>
            <a:chOff x="4572000" y="4190998"/>
            <a:chExt cx="152400" cy="152402"/>
          </a:xfrm>
        </p:grpSpPr>
        <p:cxnSp>
          <p:nvCxnSpPr>
            <p:cNvPr id="97" name="Straight Connector 96"/>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sp>
        <p:nvSpPr>
          <p:cNvPr id="101" name="Rectangle: Rounded Corners 100"/>
          <p:cNvSpPr/>
          <p:nvPr/>
        </p:nvSpPr>
        <p:spPr>
          <a:xfrm>
            <a:off x="2362200" y="5570883"/>
            <a:ext cx="381000" cy="304800"/>
          </a:xfrm>
          <a:prstGeom prst="round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cxnSp>
        <p:nvCxnSpPr>
          <p:cNvPr id="102" name="Connector: Elbow 101"/>
          <p:cNvCxnSpPr>
            <a:stCxn id="101" idx="3"/>
          </p:cNvCxnSpPr>
          <p:nvPr/>
        </p:nvCxnSpPr>
        <p:spPr>
          <a:xfrm>
            <a:off x="2743200" y="5723283"/>
            <a:ext cx="1878855" cy="457200"/>
          </a:xfrm>
          <a:prstGeom prst="bentConnector3">
            <a:avLst>
              <a:gd name="adj1" fmla="val 99903"/>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03" name="Rectangle 102"/>
          <p:cNvSpPr/>
          <p:nvPr/>
        </p:nvSpPr>
        <p:spPr>
          <a:xfrm>
            <a:off x="4800599" y="6028082"/>
            <a:ext cx="990599" cy="304801"/>
          </a:xfrm>
          <a:prstGeom prst="rect">
            <a:avLst/>
          </a:prstGeom>
          <a:solidFill>
            <a:schemeClr val="bg1">
              <a:lumMod val="85000"/>
            </a:schemeClr>
          </a:solidFill>
          <a:ln w="12700" cmpd="sng">
            <a:no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Idle</a:t>
            </a:r>
          </a:p>
        </p:txBody>
      </p:sp>
      <p:grpSp>
        <p:nvGrpSpPr>
          <p:cNvPr id="104" name="Group 103"/>
          <p:cNvGrpSpPr/>
          <p:nvPr/>
        </p:nvGrpSpPr>
        <p:grpSpPr>
          <a:xfrm>
            <a:off x="4191000" y="4267200"/>
            <a:ext cx="432048" cy="864096"/>
            <a:chOff x="827584" y="1628800"/>
            <a:chExt cx="432048" cy="864096"/>
          </a:xfrm>
        </p:grpSpPr>
        <p:cxnSp>
          <p:nvCxnSpPr>
            <p:cNvPr id="105" name="Straight Connector 104"/>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8" name="TextBox 107"/>
          <p:cNvSpPr txBox="1"/>
          <p:nvPr/>
        </p:nvSpPr>
        <p:spPr>
          <a:xfrm>
            <a:off x="4191000" y="4267200"/>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09" name="TextBox 108"/>
          <p:cNvSpPr txBox="1"/>
          <p:nvPr/>
        </p:nvSpPr>
        <p:spPr>
          <a:xfrm>
            <a:off x="4191000" y="4951512"/>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sp>
        <p:nvSpPr>
          <p:cNvPr id="110" name="TextBox 109"/>
          <p:cNvSpPr txBox="1"/>
          <p:nvPr/>
        </p:nvSpPr>
        <p:spPr>
          <a:xfrm>
            <a:off x="3352800" y="5128320"/>
            <a:ext cx="838200" cy="307777"/>
          </a:xfrm>
          <a:prstGeom prst="rect">
            <a:avLst/>
          </a:prstGeom>
          <a:noFill/>
        </p:spPr>
        <p:txBody>
          <a:bodyPr wrap="square" lIns="0" tIns="0" rIns="0" bIns="0" rtlCol="0">
            <a:spAutoFit/>
          </a:bodyPr>
          <a:lstStyle/>
          <a:p>
            <a:pPr algn="ctr"/>
            <a:r>
              <a:rPr lang="en-US" sz="1000" dirty="0">
                <a:solidFill>
                  <a:schemeClr val="tx1"/>
                </a:solidFill>
              </a:rPr>
              <a:t>Resume EDCA after UL MU</a:t>
            </a:r>
          </a:p>
        </p:txBody>
      </p:sp>
      <p:sp>
        <p:nvSpPr>
          <p:cNvPr id="111" name="Rectangle 110"/>
          <p:cNvSpPr/>
          <p:nvPr/>
        </p:nvSpPr>
        <p:spPr>
          <a:xfrm>
            <a:off x="5791200" y="6028083"/>
            <a:ext cx="1600200" cy="304801"/>
          </a:xfrm>
          <a:prstGeom prst="rect">
            <a:avLst/>
          </a:prstGeom>
          <a:solidFill>
            <a:schemeClr val="bg1">
              <a:lumMod val="50000"/>
            </a:schemeClr>
          </a:solidFill>
          <a:ln w="12700" cmpd="sng">
            <a:no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Busy</a:t>
            </a:r>
          </a:p>
        </p:txBody>
      </p:sp>
      <p:grpSp>
        <p:nvGrpSpPr>
          <p:cNvPr id="112" name="Group 111"/>
          <p:cNvGrpSpPr/>
          <p:nvPr/>
        </p:nvGrpSpPr>
        <p:grpSpPr>
          <a:xfrm>
            <a:off x="6121152" y="4267200"/>
            <a:ext cx="432048" cy="864096"/>
            <a:chOff x="827584" y="1628800"/>
            <a:chExt cx="432048" cy="864096"/>
          </a:xfrm>
        </p:grpSpPr>
        <p:cxnSp>
          <p:nvCxnSpPr>
            <p:cNvPr id="113" name="Straight Connector 112"/>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16" name="TextBox 115"/>
          <p:cNvSpPr txBox="1"/>
          <p:nvPr/>
        </p:nvSpPr>
        <p:spPr>
          <a:xfrm>
            <a:off x="6121152" y="4267200"/>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17" name="TextBox 116"/>
          <p:cNvSpPr txBox="1"/>
          <p:nvPr/>
        </p:nvSpPr>
        <p:spPr>
          <a:xfrm>
            <a:off x="6121152" y="4951512"/>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cxnSp>
        <p:nvCxnSpPr>
          <p:cNvPr id="118" name="Straight Connector 117"/>
          <p:cNvCxnSpPr>
            <a:endCxn id="128" idx="1"/>
          </p:cNvCxnSpPr>
          <p:nvPr/>
        </p:nvCxnSpPr>
        <p:spPr>
          <a:xfrm flipV="1">
            <a:off x="2438400" y="4344144"/>
            <a:ext cx="0" cy="198600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a:endCxn id="116" idx="1"/>
          </p:cNvCxnSpPr>
          <p:nvPr/>
        </p:nvCxnSpPr>
        <p:spPr>
          <a:xfrm flipV="1">
            <a:off x="6121152" y="4344144"/>
            <a:ext cx="0" cy="198600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1981200" y="6330147"/>
            <a:ext cx="5486400" cy="2736"/>
          </a:xfrm>
          <a:prstGeom prst="line">
            <a:avLst/>
          </a:prstGeom>
          <a:ln w="12700" cmpd="sng">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a:endCxn id="108" idx="1"/>
          </p:cNvCxnSpPr>
          <p:nvPr/>
        </p:nvCxnSpPr>
        <p:spPr>
          <a:xfrm flipV="1">
            <a:off x="4191000" y="4344144"/>
            <a:ext cx="0" cy="194406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22" name="Rectangle: Rounded Corners 121"/>
          <p:cNvSpPr/>
          <p:nvPr/>
        </p:nvSpPr>
        <p:spPr>
          <a:xfrm>
            <a:off x="6121152" y="4674097"/>
            <a:ext cx="432048" cy="457200"/>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23" name="Rectangle 122"/>
          <p:cNvSpPr/>
          <p:nvPr/>
        </p:nvSpPr>
        <p:spPr>
          <a:xfrm>
            <a:off x="4191000" y="5207498"/>
            <a:ext cx="457200" cy="18394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24" name="TextBox 123"/>
          <p:cNvSpPr txBox="1"/>
          <p:nvPr/>
        </p:nvSpPr>
        <p:spPr>
          <a:xfrm>
            <a:off x="4190999" y="5207498"/>
            <a:ext cx="482351"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b="1" dirty="0">
                <a:solidFill>
                  <a:schemeClr val="tx1"/>
                </a:solidFill>
              </a:rPr>
              <a:t>CW[VO]:127</a:t>
            </a:r>
          </a:p>
        </p:txBody>
      </p:sp>
      <p:cxnSp>
        <p:nvCxnSpPr>
          <p:cNvPr id="125" name="Straight Connector 124"/>
          <p:cNvCxnSpPr/>
          <p:nvPr/>
        </p:nvCxnSpPr>
        <p:spPr>
          <a:xfrm flipV="1">
            <a:off x="4800599" y="4961283"/>
            <a:ext cx="1" cy="1368864"/>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28" name="TextBox 127"/>
          <p:cNvSpPr txBox="1"/>
          <p:nvPr/>
        </p:nvSpPr>
        <p:spPr>
          <a:xfrm>
            <a:off x="2438400" y="4267200"/>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29" name="Rectangle 128"/>
          <p:cNvSpPr/>
          <p:nvPr/>
        </p:nvSpPr>
        <p:spPr>
          <a:xfrm>
            <a:off x="6154987" y="5207497"/>
            <a:ext cx="457200" cy="18394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b="1" dirty="0">
              <a:solidFill>
                <a:schemeClr val="tx1"/>
              </a:solidFill>
            </a:endParaRPr>
          </a:p>
        </p:txBody>
      </p:sp>
      <p:sp>
        <p:nvSpPr>
          <p:cNvPr id="130" name="TextBox 129"/>
          <p:cNvSpPr txBox="1"/>
          <p:nvPr/>
        </p:nvSpPr>
        <p:spPr>
          <a:xfrm>
            <a:off x="6154986" y="5207497"/>
            <a:ext cx="482351" cy="184666"/>
          </a:xfrm>
          <a:prstGeom prst="rect">
            <a:avLst/>
          </a:prstGeom>
          <a:noFill/>
        </p:spPr>
        <p:txBody>
          <a:bodyPr wrap="square" lIns="0" tIns="0" rIns="0" bIns="0" rtlCol="0">
            <a:spAutoFit/>
          </a:bodyPr>
          <a:lstStyle/>
          <a:p>
            <a:pPr algn="ctr"/>
            <a:r>
              <a:rPr lang="en-US" sz="600" b="1" dirty="0">
                <a:solidFill>
                  <a:schemeClr val="tx1"/>
                </a:solidFill>
              </a:rPr>
              <a:t>BO[VO]: 67</a:t>
            </a:r>
          </a:p>
          <a:p>
            <a:pPr algn="ctr"/>
            <a:r>
              <a:rPr lang="en-US" sz="600" b="1" dirty="0">
                <a:solidFill>
                  <a:schemeClr val="tx1"/>
                </a:solidFill>
              </a:rPr>
              <a:t>CW[VO]:127</a:t>
            </a:r>
          </a:p>
        </p:txBody>
      </p:sp>
    </p:spTree>
    <p:extLst>
      <p:ext uri="{BB962C8B-B14F-4D97-AF65-F5344CB8AC3E}">
        <p14:creationId xmlns:p14="http://schemas.microsoft.com/office/powerpoint/2010/main" val="336452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a:t>
            </a:r>
          </a:p>
        </p:txBody>
      </p:sp>
      <p:sp>
        <p:nvSpPr>
          <p:cNvPr id="3" name="Content Placeholder 2"/>
          <p:cNvSpPr>
            <a:spLocks noGrp="1"/>
          </p:cNvSpPr>
          <p:nvPr>
            <p:ph idx="1"/>
          </p:nvPr>
        </p:nvSpPr>
        <p:spPr>
          <a:xfrm>
            <a:off x="685800" y="1752600"/>
            <a:ext cx="7770813" cy="4191000"/>
          </a:xfrm>
        </p:spPr>
        <p:txBody>
          <a:bodyPr>
            <a:normAutofit/>
          </a:bodyPr>
          <a:lstStyle/>
          <a:p>
            <a:r>
              <a:rPr lang="en-US" altLang="ko-KR" dirty="0"/>
              <a:t>We</a:t>
            </a:r>
            <a:r>
              <a:rPr lang="ko-KR" altLang="en-US" dirty="0"/>
              <a:t> </a:t>
            </a:r>
            <a:r>
              <a:rPr lang="en-US" altLang="ko-KR" dirty="0"/>
              <a:t>propose to initialize CW[AC] when the remaining BO counter reaches zero and the channel gets idle and the EDCA queue[AC] is empty after UL MU procedure</a:t>
            </a:r>
          </a:p>
          <a:p>
            <a:pPr lvl="1"/>
            <a:r>
              <a:rPr lang="en-US" altLang="ko-KR" dirty="0"/>
              <a:t>If any leftover or new MSDUs are enqueued, then EDCAF follows the baseline backoff procedure</a:t>
            </a:r>
          </a:p>
          <a:p>
            <a:pPr lvl="1"/>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sp>
        <p:nvSpPr>
          <p:cNvPr id="8" name="Rectangle: Rounded Corners 7"/>
          <p:cNvSpPr/>
          <p:nvPr/>
        </p:nvSpPr>
        <p:spPr>
          <a:xfrm>
            <a:off x="2135089" y="4558547"/>
            <a:ext cx="421161" cy="331407"/>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9" name="Rectangle 8"/>
          <p:cNvSpPr/>
          <p:nvPr/>
        </p:nvSpPr>
        <p:spPr>
          <a:xfrm>
            <a:off x="2133601" y="6109156"/>
            <a:ext cx="3048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TF</a:t>
            </a:r>
          </a:p>
        </p:txBody>
      </p:sp>
      <p:sp>
        <p:nvSpPr>
          <p:cNvPr id="10" name="Rectangle 9"/>
          <p:cNvSpPr/>
          <p:nvPr/>
        </p:nvSpPr>
        <p:spPr>
          <a:xfrm>
            <a:off x="2514601" y="610915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TID1</a:t>
            </a:r>
          </a:p>
        </p:txBody>
      </p:sp>
      <p:sp>
        <p:nvSpPr>
          <p:cNvPr id="11" name="Rectangle 10"/>
          <p:cNvSpPr/>
          <p:nvPr/>
        </p:nvSpPr>
        <p:spPr>
          <a:xfrm>
            <a:off x="2971801" y="6109156"/>
            <a:ext cx="457200"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   TID3</a:t>
            </a:r>
          </a:p>
        </p:txBody>
      </p:sp>
      <p:sp>
        <p:nvSpPr>
          <p:cNvPr id="12" name="Rectangle 11"/>
          <p:cNvSpPr/>
          <p:nvPr/>
        </p:nvSpPr>
        <p:spPr>
          <a:xfrm>
            <a:off x="2590801" y="610915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3" name="Rectangle 12"/>
          <p:cNvSpPr/>
          <p:nvPr/>
        </p:nvSpPr>
        <p:spPr>
          <a:xfrm>
            <a:off x="3048001" y="6109156"/>
            <a:ext cx="76200" cy="304800"/>
          </a:xfrm>
          <a:prstGeom prst="rect">
            <a:avLst/>
          </a:prstGeom>
          <a:solidFill>
            <a:schemeClr val="bg1">
              <a:lumMod val="5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4" name="Rectangle 13"/>
          <p:cNvSpPr/>
          <p:nvPr/>
        </p:nvSpPr>
        <p:spPr>
          <a:xfrm>
            <a:off x="3505200" y="6109156"/>
            <a:ext cx="381001" cy="304800"/>
          </a:xfrm>
          <a:prstGeom prst="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r>
              <a:rPr lang="en-US" sz="1000" dirty="0">
                <a:solidFill>
                  <a:schemeClr val="tx1"/>
                </a:solidFill>
              </a:rPr>
              <a:t>M-BA</a:t>
            </a:r>
          </a:p>
        </p:txBody>
      </p:sp>
      <p:sp>
        <p:nvSpPr>
          <p:cNvPr id="15" name="Rectangle 14"/>
          <p:cNvSpPr/>
          <p:nvPr/>
        </p:nvSpPr>
        <p:spPr>
          <a:xfrm>
            <a:off x="3886201" y="6261556"/>
            <a:ext cx="228600" cy="215444"/>
          </a:xfrm>
          <a:prstGeom prst="rect">
            <a:avLst/>
          </a:prstGeom>
        </p:spPr>
        <p:txBody>
          <a:bodyPr wrap="square" lIns="0" rIns="0">
            <a:spAutoFit/>
          </a:bodyPr>
          <a:lstStyle/>
          <a:p>
            <a:pPr algn="ctr"/>
            <a:r>
              <a:rPr lang="en-US" sz="800" dirty="0">
                <a:solidFill>
                  <a:schemeClr val="tx1"/>
                </a:solidFill>
              </a:rPr>
              <a:t>AIFS</a:t>
            </a:r>
            <a:endParaRPr lang="en-US" sz="1400" dirty="0">
              <a:solidFill>
                <a:schemeClr val="tx1"/>
              </a:solidFill>
            </a:endParaRPr>
          </a:p>
        </p:txBody>
      </p:sp>
      <p:grpSp>
        <p:nvGrpSpPr>
          <p:cNvPr id="16" name="Group 15"/>
          <p:cNvGrpSpPr/>
          <p:nvPr/>
        </p:nvGrpSpPr>
        <p:grpSpPr>
          <a:xfrm>
            <a:off x="4114801" y="6261554"/>
            <a:ext cx="152400" cy="152402"/>
            <a:chOff x="4572000" y="4190998"/>
            <a:chExt cx="152400" cy="152402"/>
          </a:xfrm>
        </p:grpSpPr>
        <p:cxnSp>
          <p:nvCxnSpPr>
            <p:cNvPr id="17" name="Straight Connector 1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1" name="Group 20"/>
          <p:cNvGrpSpPr/>
          <p:nvPr/>
        </p:nvGrpSpPr>
        <p:grpSpPr>
          <a:xfrm>
            <a:off x="4191001" y="6261554"/>
            <a:ext cx="152400" cy="152402"/>
            <a:chOff x="4572000" y="4190998"/>
            <a:chExt cx="152400" cy="152402"/>
          </a:xfrm>
        </p:grpSpPr>
        <p:cxnSp>
          <p:nvCxnSpPr>
            <p:cNvPr id="22" name="Straight Connector 2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4267201" y="6261554"/>
            <a:ext cx="152400" cy="152402"/>
            <a:chOff x="4572000" y="4190998"/>
            <a:chExt cx="152400" cy="152402"/>
          </a:xfrm>
        </p:grpSpPr>
        <p:cxnSp>
          <p:nvCxnSpPr>
            <p:cNvPr id="27" name="Straight Connector 26"/>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1" name="Group 30"/>
          <p:cNvGrpSpPr/>
          <p:nvPr/>
        </p:nvGrpSpPr>
        <p:grpSpPr>
          <a:xfrm>
            <a:off x="4343401" y="6261554"/>
            <a:ext cx="152400" cy="152402"/>
            <a:chOff x="4572000" y="4190998"/>
            <a:chExt cx="152400" cy="152402"/>
          </a:xfrm>
        </p:grpSpPr>
        <p:cxnSp>
          <p:nvCxnSpPr>
            <p:cNvPr id="32" name="Straight Connector 31"/>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36" name="Group 35"/>
          <p:cNvGrpSpPr/>
          <p:nvPr/>
        </p:nvGrpSpPr>
        <p:grpSpPr>
          <a:xfrm>
            <a:off x="2133601" y="4025859"/>
            <a:ext cx="432048" cy="864096"/>
            <a:chOff x="827584" y="1628800"/>
            <a:chExt cx="432048" cy="864096"/>
          </a:xfrm>
        </p:grpSpPr>
        <p:cxnSp>
          <p:nvCxnSpPr>
            <p:cNvPr id="37" name="Straight Connector 36"/>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40" name="Rectangle 39"/>
          <p:cNvSpPr/>
          <p:nvPr/>
        </p:nvSpPr>
        <p:spPr>
          <a:xfrm>
            <a:off x="2133601" y="4966156"/>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41" name="TextBox 40"/>
          <p:cNvSpPr txBox="1"/>
          <p:nvPr/>
        </p:nvSpPr>
        <p:spPr>
          <a:xfrm>
            <a:off x="2133601" y="4025859"/>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42" name="TextBox 41"/>
          <p:cNvSpPr txBox="1"/>
          <p:nvPr/>
        </p:nvSpPr>
        <p:spPr>
          <a:xfrm>
            <a:off x="2133601" y="4966157"/>
            <a:ext cx="432048"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dirty="0">
                <a:solidFill>
                  <a:schemeClr val="tx1"/>
                </a:solidFill>
              </a:rPr>
              <a:t>CW[VO]:127</a:t>
            </a:r>
          </a:p>
        </p:txBody>
      </p:sp>
      <p:grpSp>
        <p:nvGrpSpPr>
          <p:cNvPr id="43" name="Group 42"/>
          <p:cNvGrpSpPr/>
          <p:nvPr/>
        </p:nvGrpSpPr>
        <p:grpSpPr>
          <a:xfrm>
            <a:off x="1752601" y="6261554"/>
            <a:ext cx="152400" cy="152402"/>
            <a:chOff x="4572000" y="4190998"/>
            <a:chExt cx="152400" cy="152402"/>
          </a:xfrm>
        </p:grpSpPr>
        <p:cxnSp>
          <p:nvCxnSpPr>
            <p:cNvPr id="44" name="Straight Connector 43"/>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48" name="Group 47"/>
          <p:cNvGrpSpPr/>
          <p:nvPr/>
        </p:nvGrpSpPr>
        <p:grpSpPr>
          <a:xfrm>
            <a:off x="1828801" y="6261554"/>
            <a:ext cx="152400" cy="152402"/>
            <a:chOff x="4572000" y="4190998"/>
            <a:chExt cx="152400" cy="152402"/>
          </a:xfrm>
        </p:grpSpPr>
        <p:cxnSp>
          <p:nvCxnSpPr>
            <p:cNvPr id="49" name="Straight Connector 48"/>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3" name="Group 52"/>
          <p:cNvGrpSpPr/>
          <p:nvPr/>
        </p:nvGrpSpPr>
        <p:grpSpPr>
          <a:xfrm>
            <a:off x="1905001" y="6261554"/>
            <a:ext cx="152400" cy="152402"/>
            <a:chOff x="4572000" y="4190998"/>
            <a:chExt cx="152400" cy="152402"/>
          </a:xfrm>
        </p:grpSpPr>
        <p:cxnSp>
          <p:nvCxnSpPr>
            <p:cNvPr id="54" name="Straight Connector 53"/>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58" name="Group 57"/>
          <p:cNvGrpSpPr/>
          <p:nvPr/>
        </p:nvGrpSpPr>
        <p:grpSpPr>
          <a:xfrm>
            <a:off x="1981201" y="6261554"/>
            <a:ext cx="152400" cy="152402"/>
            <a:chOff x="4572000" y="4190998"/>
            <a:chExt cx="152400" cy="152402"/>
          </a:xfrm>
        </p:grpSpPr>
        <p:cxnSp>
          <p:nvCxnSpPr>
            <p:cNvPr id="59" name="Straight Connector 58"/>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3" name="Group 62"/>
          <p:cNvGrpSpPr/>
          <p:nvPr/>
        </p:nvGrpSpPr>
        <p:grpSpPr>
          <a:xfrm>
            <a:off x="1752601" y="5728156"/>
            <a:ext cx="152400" cy="152402"/>
            <a:chOff x="4572000" y="4190998"/>
            <a:chExt cx="152400" cy="152402"/>
          </a:xfrm>
        </p:grpSpPr>
        <p:cxnSp>
          <p:nvCxnSpPr>
            <p:cNvPr id="64" name="Straight Connector 63"/>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68" name="Group 67"/>
          <p:cNvGrpSpPr/>
          <p:nvPr/>
        </p:nvGrpSpPr>
        <p:grpSpPr>
          <a:xfrm>
            <a:off x="1828801" y="5728156"/>
            <a:ext cx="152400" cy="152402"/>
            <a:chOff x="4572000" y="4190998"/>
            <a:chExt cx="152400" cy="152402"/>
          </a:xfrm>
        </p:grpSpPr>
        <p:cxnSp>
          <p:nvCxnSpPr>
            <p:cNvPr id="69" name="Straight Connector 68"/>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3" name="Group 72"/>
          <p:cNvGrpSpPr/>
          <p:nvPr/>
        </p:nvGrpSpPr>
        <p:grpSpPr>
          <a:xfrm>
            <a:off x="1905001" y="5728156"/>
            <a:ext cx="152400" cy="152402"/>
            <a:chOff x="4572000" y="4190998"/>
            <a:chExt cx="152400" cy="152402"/>
          </a:xfrm>
        </p:grpSpPr>
        <p:cxnSp>
          <p:nvCxnSpPr>
            <p:cNvPr id="74" name="Straight Connector 73"/>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78" name="Group 77"/>
          <p:cNvGrpSpPr/>
          <p:nvPr/>
        </p:nvGrpSpPr>
        <p:grpSpPr>
          <a:xfrm>
            <a:off x="1981201" y="5728156"/>
            <a:ext cx="152400" cy="152402"/>
            <a:chOff x="4572000" y="4190998"/>
            <a:chExt cx="152400" cy="152402"/>
          </a:xfrm>
        </p:grpSpPr>
        <p:cxnSp>
          <p:nvCxnSpPr>
            <p:cNvPr id="79" name="Straight Connector 78"/>
            <p:cNvCxnSpPr/>
            <p:nvPr/>
          </p:nvCxnSpPr>
          <p:spPr>
            <a:xfrm>
              <a:off x="4572000" y="4343400"/>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648200" y="4190999"/>
              <a:ext cx="76200" cy="0"/>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flipH="1">
              <a:off x="4572000" y="4190999"/>
              <a:ext cx="76200" cy="152401"/>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flipH="1">
              <a:off x="4648200" y="4190998"/>
              <a:ext cx="76200" cy="152402"/>
            </a:xfrm>
            <a:prstGeom prst="line">
              <a:avLst/>
            </a:prstGeom>
            <a:ln w="12700" cmpd="sng">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83" name="Group 82"/>
          <p:cNvGrpSpPr/>
          <p:nvPr/>
        </p:nvGrpSpPr>
        <p:grpSpPr>
          <a:xfrm>
            <a:off x="2057401" y="5728156"/>
            <a:ext cx="152400" cy="152402"/>
            <a:chOff x="4572000" y="4190998"/>
            <a:chExt cx="152400" cy="152402"/>
          </a:xfrm>
        </p:grpSpPr>
        <p:cxnSp>
          <p:nvCxnSpPr>
            <p:cNvPr id="84" name="Straight Connector 83"/>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88" name="Group 87"/>
          <p:cNvGrpSpPr/>
          <p:nvPr/>
        </p:nvGrpSpPr>
        <p:grpSpPr>
          <a:xfrm>
            <a:off x="2133601" y="5728156"/>
            <a:ext cx="152400" cy="152402"/>
            <a:chOff x="4572000" y="4190998"/>
            <a:chExt cx="152400" cy="152402"/>
          </a:xfrm>
        </p:grpSpPr>
        <p:cxnSp>
          <p:nvCxnSpPr>
            <p:cNvPr id="89" name="Straight Connector 88"/>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3" name="Group 92"/>
          <p:cNvGrpSpPr/>
          <p:nvPr/>
        </p:nvGrpSpPr>
        <p:grpSpPr>
          <a:xfrm>
            <a:off x="2209801" y="5728156"/>
            <a:ext cx="152400" cy="152402"/>
            <a:chOff x="4572000" y="4190998"/>
            <a:chExt cx="152400" cy="152402"/>
          </a:xfrm>
        </p:grpSpPr>
        <p:cxnSp>
          <p:nvCxnSpPr>
            <p:cNvPr id="94" name="Straight Connector 93"/>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grpSp>
        <p:nvGrpSpPr>
          <p:cNvPr id="98" name="Group 97"/>
          <p:cNvGrpSpPr/>
          <p:nvPr/>
        </p:nvGrpSpPr>
        <p:grpSpPr>
          <a:xfrm>
            <a:off x="2286001" y="5728156"/>
            <a:ext cx="152400" cy="152402"/>
            <a:chOff x="4572000" y="4190998"/>
            <a:chExt cx="152400" cy="152402"/>
          </a:xfrm>
        </p:grpSpPr>
        <p:cxnSp>
          <p:nvCxnSpPr>
            <p:cNvPr id="99" name="Straight Connector 98"/>
            <p:cNvCxnSpPr/>
            <p:nvPr/>
          </p:nvCxnSpPr>
          <p:spPr>
            <a:xfrm>
              <a:off x="4572000" y="4343400"/>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4648200" y="4190999"/>
              <a:ext cx="76200" cy="0"/>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flipH="1">
              <a:off x="4572000" y="4190999"/>
              <a:ext cx="76200" cy="152401"/>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flipH="1">
              <a:off x="4648200" y="4190998"/>
              <a:ext cx="76200" cy="152402"/>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grpSp>
      <p:sp>
        <p:nvSpPr>
          <p:cNvPr id="103" name="Rectangle: Rounded Corners 102"/>
          <p:cNvSpPr/>
          <p:nvPr/>
        </p:nvSpPr>
        <p:spPr>
          <a:xfrm>
            <a:off x="2057401" y="5651956"/>
            <a:ext cx="381000" cy="304800"/>
          </a:xfrm>
          <a:prstGeom prst="roundRect">
            <a:avLst/>
          </a:prstGeom>
          <a:no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cxnSp>
        <p:nvCxnSpPr>
          <p:cNvPr id="104" name="Connector: Elbow 103"/>
          <p:cNvCxnSpPr>
            <a:stCxn id="103" idx="3"/>
          </p:cNvCxnSpPr>
          <p:nvPr/>
        </p:nvCxnSpPr>
        <p:spPr>
          <a:xfrm>
            <a:off x="2438401" y="5804356"/>
            <a:ext cx="1878855" cy="457200"/>
          </a:xfrm>
          <a:prstGeom prst="bentConnector3">
            <a:avLst>
              <a:gd name="adj1" fmla="val 99903"/>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05" name="Rectangle 104"/>
          <p:cNvSpPr/>
          <p:nvPr/>
        </p:nvSpPr>
        <p:spPr>
          <a:xfrm>
            <a:off x="4495800" y="6109155"/>
            <a:ext cx="990599" cy="304801"/>
          </a:xfrm>
          <a:prstGeom prst="rect">
            <a:avLst/>
          </a:prstGeom>
          <a:solidFill>
            <a:schemeClr val="bg1">
              <a:lumMod val="85000"/>
            </a:schemeClr>
          </a:solidFill>
          <a:ln w="12700" cmpd="sng">
            <a:no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Idle</a:t>
            </a:r>
          </a:p>
        </p:txBody>
      </p:sp>
      <p:grpSp>
        <p:nvGrpSpPr>
          <p:cNvPr id="106" name="Group 105"/>
          <p:cNvGrpSpPr/>
          <p:nvPr/>
        </p:nvGrpSpPr>
        <p:grpSpPr>
          <a:xfrm>
            <a:off x="3886201" y="4025859"/>
            <a:ext cx="432048" cy="864096"/>
            <a:chOff x="827584" y="1628800"/>
            <a:chExt cx="432048" cy="864096"/>
          </a:xfrm>
        </p:grpSpPr>
        <p:cxnSp>
          <p:nvCxnSpPr>
            <p:cNvPr id="107" name="Straight Connector 106"/>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10" name="TextBox 109"/>
          <p:cNvSpPr txBox="1"/>
          <p:nvPr/>
        </p:nvSpPr>
        <p:spPr>
          <a:xfrm>
            <a:off x="3886201" y="4025859"/>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11" name="TextBox 110"/>
          <p:cNvSpPr txBox="1"/>
          <p:nvPr/>
        </p:nvSpPr>
        <p:spPr>
          <a:xfrm>
            <a:off x="3886201" y="4710171"/>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sp>
        <p:nvSpPr>
          <p:cNvPr id="112" name="TextBox 111"/>
          <p:cNvSpPr txBox="1"/>
          <p:nvPr/>
        </p:nvSpPr>
        <p:spPr>
          <a:xfrm>
            <a:off x="4495801" y="5270956"/>
            <a:ext cx="609600" cy="307777"/>
          </a:xfrm>
          <a:prstGeom prst="rect">
            <a:avLst/>
          </a:prstGeom>
          <a:noFill/>
        </p:spPr>
        <p:txBody>
          <a:bodyPr wrap="square" lIns="0" tIns="0" rIns="0" bIns="0" rtlCol="0">
            <a:spAutoFit/>
          </a:bodyPr>
          <a:lstStyle/>
          <a:p>
            <a:pPr algn="ctr"/>
            <a:r>
              <a:rPr lang="en-US" sz="1000" dirty="0">
                <a:solidFill>
                  <a:schemeClr val="tx1"/>
                </a:solidFill>
              </a:rPr>
              <a:t>Reset CW </a:t>
            </a:r>
            <a:br>
              <a:rPr lang="en-US" sz="1000" dirty="0">
                <a:solidFill>
                  <a:schemeClr val="tx1"/>
                </a:solidFill>
              </a:rPr>
            </a:br>
            <a:r>
              <a:rPr lang="en-US" sz="1000" dirty="0">
                <a:solidFill>
                  <a:schemeClr val="tx1"/>
                </a:solidFill>
              </a:rPr>
              <a:t>to CW</a:t>
            </a:r>
            <a:r>
              <a:rPr lang="en-US" sz="1000" baseline="-25000" dirty="0">
                <a:solidFill>
                  <a:schemeClr val="tx1"/>
                </a:solidFill>
              </a:rPr>
              <a:t>min</a:t>
            </a:r>
          </a:p>
        </p:txBody>
      </p:sp>
      <p:sp>
        <p:nvSpPr>
          <p:cNvPr id="113" name="Rectangle 112"/>
          <p:cNvSpPr/>
          <p:nvPr/>
        </p:nvSpPr>
        <p:spPr>
          <a:xfrm>
            <a:off x="5486401" y="6109156"/>
            <a:ext cx="1600200" cy="304801"/>
          </a:xfrm>
          <a:prstGeom prst="rect">
            <a:avLst/>
          </a:prstGeom>
          <a:solidFill>
            <a:schemeClr val="bg1">
              <a:lumMod val="50000"/>
            </a:schemeClr>
          </a:solidFill>
          <a:ln w="12700" cmpd="sng">
            <a:no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Busy</a:t>
            </a:r>
          </a:p>
        </p:txBody>
      </p:sp>
      <p:grpSp>
        <p:nvGrpSpPr>
          <p:cNvPr id="114" name="Group 113"/>
          <p:cNvGrpSpPr/>
          <p:nvPr/>
        </p:nvGrpSpPr>
        <p:grpSpPr>
          <a:xfrm>
            <a:off x="5816353" y="4025859"/>
            <a:ext cx="432048" cy="864096"/>
            <a:chOff x="827584" y="1628800"/>
            <a:chExt cx="432048" cy="864096"/>
          </a:xfrm>
        </p:grpSpPr>
        <p:cxnSp>
          <p:nvCxnSpPr>
            <p:cNvPr id="115" name="Straight Connector 114"/>
            <p:cNvCxnSpPr/>
            <p:nvPr/>
          </p:nvCxnSpPr>
          <p:spPr>
            <a:xfrm>
              <a:off x="827584" y="2492896"/>
              <a:ext cx="43204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flipV="1">
              <a:off x="827584"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flipV="1">
              <a:off x="1259632" y="1628800"/>
              <a:ext cx="0" cy="864096"/>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18" name="TextBox 117"/>
          <p:cNvSpPr txBox="1"/>
          <p:nvPr/>
        </p:nvSpPr>
        <p:spPr>
          <a:xfrm>
            <a:off x="5816353" y="4025859"/>
            <a:ext cx="432048" cy="153888"/>
          </a:xfrm>
          <a:prstGeom prst="rect">
            <a:avLst/>
          </a:prstGeom>
          <a:noFill/>
        </p:spPr>
        <p:txBody>
          <a:bodyPr wrap="square" lIns="0" tIns="0" rIns="0" bIns="0" rtlCol="0">
            <a:spAutoFit/>
          </a:bodyPr>
          <a:lstStyle/>
          <a:p>
            <a:pPr algn="ctr"/>
            <a:r>
              <a:rPr lang="en-US" sz="1000" dirty="0">
                <a:solidFill>
                  <a:schemeClr val="tx1"/>
                </a:solidFill>
              </a:rPr>
              <a:t>AC VO</a:t>
            </a:r>
          </a:p>
        </p:txBody>
      </p:sp>
      <p:sp>
        <p:nvSpPr>
          <p:cNvPr id="119" name="TextBox 118"/>
          <p:cNvSpPr txBox="1"/>
          <p:nvPr/>
        </p:nvSpPr>
        <p:spPr>
          <a:xfrm>
            <a:off x="5816353" y="4710171"/>
            <a:ext cx="432048" cy="153888"/>
          </a:xfrm>
          <a:prstGeom prst="rect">
            <a:avLst/>
          </a:prstGeom>
          <a:noFill/>
        </p:spPr>
        <p:txBody>
          <a:bodyPr wrap="square" lIns="0" tIns="0" rIns="0" bIns="0" rtlCol="0">
            <a:spAutoFit/>
          </a:bodyPr>
          <a:lstStyle/>
          <a:p>
            <a:pPr algn="ctr"/>
            <a:r>
              <a:rPr lang="en-US" sz="1000" dirty="0">
                <a:solidFill>
                  <a:schemeClr val="tx1"/>
                </a:solidFill>
              </a:rPr>
              <a:t>empty</a:t>
            </a:r>
          </a:p>
        </p:txBody>
      </p:sp>
      <p:cxnSp>
        <p:nvCxnSpPr>
          <p:cNvPr id="120" name="Straight Connector 119"/>
          <p:cNvCxnSpPr>
            <a:endCxn id="41" idx="1"/>
          </p:cNvCxnSpPr>
          <p:nvPr/>
        </p:nvCxnSpPr>
        <p:spPr>
          <a:xfrm flipV="1">
            <a:off x="2133601" y="4102803"/>
            <a:ext cx="0" cy="231115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a:endCxn id="118" idx="1"/>
          </p:cNvCxnSpPr>
          <p:nvPr/>
        </p:nvCxnSpPr>
        <p:spPr>
          <a:xfrm flipV="1">
            <a:off x="5816353" y="4102803"/>
            <a:ext cx="0" cy="2311153"/>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1828801" y="6413956"/>
            <a:ext cx="5334000" cy="0"/>
          </a:xfrm>
          <a:prstGeom prst="line">
            <a:avLst/>
          </a:prstGeom>
          <a:ln w="12700" cmpd="sng">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a:endCxn id="110" idx="1"/>
          </p:cNvCxnSpPr>
          <p:nvPr/>
        </p:nvCxnSpPr>
        <p:spPr>
          <a:xfrm flipV="1">
            <a:off x="3886201" y="4102803"/>
            <a:ext cx="0" cy="2308417"/>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24" name="Rectangle: Rounded Corners 123"/>
          <p:cNvSpPr/>
          <p:nvPr/>
        </p:nvSpPr>
        <p:spPr>
          <a:xfrm>
            <a:off x="5816353" y="4432756"/>
            <a:ext cx="432048" cy="457200"/>
          </a:xfrm>
          <a:prstGeom prst="roundRect">
            <a:avLst/>
          </a:prstGeom>
          <a:solidFill>
            <a:schemeClr val="bg1">
              <a:lumMod val="65000"/>
            </a:schemeClr>
          </a:solidFill>
          <a:ln w="12700" cmpd="sng">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rmAutofit/>
          </a:bodyPr>
          <a:lstStyle/>
          <a:p>
            <a:pPr algn="ctr" latinLnBrk="0"/>
            <a:endParaRPr lang="en-US" sz="1000" dirty="0">
              <a:solidFill>
                <a:schemeClr val="tx1"/>
              </a:solidFill>
            </a:endParaRPr>
          </a:p>
        </p:txBody>
      </p:sp>
      <p:sp>
        <p:nvSpPr>
          <p:cNvPr id="125" name="Rectangle 124"/>
          <p:cNvSpPr/>
          <p:nvPr/>
        </p:nvSpPr>
        <p:spPr>
          <a:xfrm>
            <a:off x="3886201" y="4966156"/>
            <a:ext cx="432048" cy="184667"/>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26" name="TextBox 125"/>
          <p:cNvSpPr txBox="1"/>
          <p:nvPr/>
        </p:nvSpPr>
        <p:spPr>
          <a:xfrm>
            <a:off x="3886201" y="4966157"/>
            <a:ext cx="432048" cy="184666"/>
          </a:xfrm>
          <a:prstGeom prst="rect">
            <a:avLst/>
          </a:prstGeom>
          <a:noFill/>
        </p:spPr>
        <p:txBody>
          <a:bodyPr wrap="square" lIns="0" tIns="0" rIns="0" bIns="0" rtlCol="0">
            <a:spAutoFit/>
          </a:bodyPr>
          <a:lstStyle/>
          <a:p>
            <a:pPr algn="ctr"/>
            <a:r>
              <a:rPr lang="en-US" sz="600" dirty="0">
                <a:solidFill>
                  <a:schemeClr val="tx1"/>
                </a:solidFill>
              </a:rPr>
              <a:t>BO[VO]: 4</a:t>
            </a:r>
          </a:p>
          <a:p>
            <a:pPr algn="ctr"/>
            <a:r>
              <a:rPr lang="en-US" sz="600" dirty="0">
                <a:solidFill>
                  <a:schemeClr val="tx1"/>
                </a:solidFill>
              </a:rPr>
              <a:t>CW[VO]:127</a:t>
            </a:r>
          </a:p>
        </p:txBody>
      </p:sp>
      <p:cxnSp>
        <p:nvCxnSpPr>
          <p:cNvPr id="127" name="Straight Connector 126"/>
          <p:cNvCxnSpPr/>
          <p:nvPr/>
        </p:nvCxnSpPr>
        <p:spPr>
          <a:xfrm flipV="1">
            <a:off x="4495801" y="5042356"/>
            <a:ext cx="0" cy="1394018"/>
          </a:xfrm>
          <a:prstGeom prst="line">
            <a:avLst/>
          </a:prstGeom>
          <a:ln w="12700" cmpd="sng">
            <a:solidFill>
              <a:schemeClr val="tx1"/>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128" name="Rectangle 127"/>
          <p:cNvSpPr/>
          <p:nvPr/>
        </p:nvSpPr>
        <p:spPr>
          <a:xfrm>
            <a:off x="4495801" y="4966156"/>
            <a:ext cx="432048" cy="27700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29" name="TextBox 128"/>
          <p:cNvSpPr txBox="1"/>
          <p:nvPr/>
        </p:nvSpPr>
        <p:spPr>
          <a:xfrm>
            <a:off x="4495801" y="4966157"/>
            <a:ext cx="432048" cy="276999"/>
          </a:xfrm>
          <a:prstGeom prst="rect">
            <a:avLst/>
          </a:prstGeom>
          <a:noFill/>
        </p:spPr>
        <p:txBody>
          <a:bodyPr wrap="square" lIns="0" tIns="0" rIns="0" bIns="0" rtlCol="0">
            <a:spAutoFit/>
          </a:bodyPr>
          <a:lstStyle/>
          <a:p>
            <a:pPr algn="ctr"/>
            <a:r>
              <a:rPr lang="en-US" sz="600" dirty="0">
                <a:solidFill>
                  <a:schemeClr val="tx1"/>
                </a:solidFill>
              </a:rPr>
              <a:t>BO[VO]: 0</a:t>
            </a:r>
          </a:p>
          <a:p>
            <a:pPr algn="ctr"/>
            <a:r>
              <a:rPr lang="en-US" sz="600" b="1" dirty="0">
                <a:solidFill>
                  <a:schemeClr val="tx1"/>
                </a:solidFill>
              </a:rPr>
              <a:t>CW[VO]:</a:t>
            </a:r>
            <a:br>
              <a:rPr lang="en-US" sz="600" b="1" dirty="0">
                <a:solidFill>
                  <a:schemeClr val="tx1"/>
                </a:solidFill>
              </a:rPr>
            </a:br>
            <a:r>
              <a:rPr lang="en-US" sz="600" b="1" dirty="0">
                <a:solidFill>
                  <a:schemeClr val="tx1"/>
                </a:solidFill>
              </a:rPr>
              <a:t>CW</a:t>
            </a:r>
            <a:r>
              <a:rPr lang="en-US" sz="600" b="1" baseline="-25000" dirty="0">
                <a:solidFill>
                  <a:schemeClr val="tx1"/>
                </a:solidFill>
              </a:rPr>
              <a:t>min</a:t>
            </a:r>
            <a:r>
              <a:rPr lang="en-US" sz="600" b="1" dirty="0">
                <a:solidFill>
                  <a:schemeClr val="tx1"/>
                </a:solidFill>
              </a:rPr>
              <a:t>[VO]</a:t>
            </a:r>
          </a:p>
        </p:txBody>
      </p:sp>
      <p:sp>
        <p:nvSpPr>
          <p:cNvPr id="130" name="Rectangle 129"/>
          <p:cNvSpPr/>
          <p:nvPr/>
        </p:nvSpPr>
        <p:spPr>
          <a:xfrm>
            <a:off x="5816353" y="4966156"/>
            <a:ext cx="432048" cy="277000"/>
          </a:xfrm>
          <a:prstGeom prst="rect">
            <a:avLst/>
          </a:prstGeom>
          <a:noFill/>
          <a:ln w="12700" cmpd="sng">
            <a:solidFill>
              <a:srgbClr val="000000"/>
            </a:solidFill>
            <a:roun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131" name="TextBox 130"/>
          <p:cNvSpPr txBox="1"/>
          <p:nvPr/>
        </p:nvSpPr>
        <p:spPr>
          <a:xfrm>
            <a:off x="5816353" y="4966157"/>
            <a:ext cx="432048" cy="276999"/>
          </a:xfrm>
          <a:prstGeom prst="rect">
            <a:avLst/>
          </a:prstGeom>
          <a:noFill/>
        </p:spPr>
        <p:txBody>
          <a:bodyPr wrap="square" lIns="0" tIns="0" rIns="0" bIns="0" rtlCol="0">
            <a:spAutoFit/>
          </a:bodyPr>
          <a:lstStyle/>
          <a:p>
            <a:pPr algn="ctr"/>
            <a:r>
              <a:rPr lang="en-US" sz="600" b="1" dirty="0">
                <a:solidFill>
                  <a:schemeClr val="tx1"/>
                </a:solidFill>
              </a:rPr>
              <a:t>BO[VO]: 9</a:t>
            </a:r>
          </a:p>
          <a:p>
            <a:pPr algn="ctr"/>
            <a:r>
              <a:rPr lang="en-US" sz="600" b="1" dirty="0">
                <a:solidFill>
                  <a:schemeClr val="tx1"/>
                </a:solidFill>
              </a:rPr>
              <a:t>CW[VO]:</a:t>
            </a:r>
            <a:br>
              <a:rPr lang="en-US" sz="600" b="1" dirty="0">
                <a:solidFill>
                  <a:schemeClr val="tx1"/>
                </a:solidFill>
              </a:rPr>
            </a:br>
            <a:r>
              <a:rPr lang="en-US" sz="600" b="1" dirty="0">
                <a:solidFill>
                  <a:schemeClr val="tx1"/>
                </a:solidFill>
              </a:rPr>
              <a:t>CW</a:t>
            </a:r>
            <a:r>
              <a:rPr lang="en-US" sz="600" b="1" baseline="-25000" dirty="0">
                <a:solidFill>
                  <a:schemeClr val="tx1"/>
                </a:solidFill>
              </a:rPr>
              <a:t>min</a:t>
            </a:r>
            <a:r>
              <a:rPr lang="en-US" sz="600" b="1" dirty="0">
                <a:solidFill>
                  <a:schemeClr val="tx1"/>
                </a:solidFill>
              </a:rPr>
              <a:t>[VO]</a:t>
            </a:r>
          </a:p>
        </p:txBody>
      </p:sp>
    </p:spTree>
    <p:extLst>
      <p:ext uri="{BB962C8B-B14F-4D97-AF65-F5344CB8AC3E}">
        <p14:creationId xmlns:p14="http://schemas.microsoft.com/office/powerpoint/2010/main" val="354437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In this contribution, we have addressed an issue on CW values of non-AP STAs after UL MU procedure</a:t>
            </a:r>
          </a:p>
          <a:p>
            <a:r>
              <a:rPr lang="en-US" dirty="0"/>
              <a:t>we proposed to define a rule for initializing CW values after UL MU procedure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spTree>
    <p:extLst>
      <p:ext uri="{BB962C8B-B14F-4D97-AF65-F5344CB8AC3E}">
        <p14:creationId xmlns:p14="http://schemas.microsoft.com/office/powerpoint/2010/main" val="232268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a:t>
            </a:r>
          </a:p>
        </p:txBody>
      </p:sp>
      <p:sp>
        <p:nvSpPr>
          <p:cNvPr id="3" name="Content Placeholder 2"/>
          <p:cNvSpPr>
            <a:spLocks noGrp="1"/>
          </p:cNvSpPr>
          <p:nvPr>
            <p:ph idx="1"/>
          </p:nvPr>
        </p:nvSpPr>
        <p:spPr/>
        <p:txBody>
          <a:bodyPr/>
          <a:lstStyle/>
          <a:p>
            <a:r>
              <a:rPr lang="en-US" dirty="0"/>
              <a:t>Do you agree to adopt the spec text change as below:</a:t>
            </a:r>
          </a:p>
          <a:p>
            <a:endParaRPr lang="en-US" dirty="0"/>
          </a:p>
          <a:p>
            <a:r>
              <a:rPr lang="en-US" i="1" dirty="0"/>
              <a:t>10.22.2.2 EDCA backoff procedure</a:t>
            </a:r>
          </a:p>
          <a:p>
            <a:pPr lvl="1"/>
            <a:r>
              <a:rPr lang="en-US" sz="1800" i="1" dirty="0"/>
              <a:t>When an HE STA successfully receives the corresponding acknowledgement frame in response to the MPDU sent in HE trigger based PPDU, the backoff for the associated EDCAF resumes the backoff counter countdown.</a:t>
            </a:r>
            <a:br>
              <a:rPr lang="en-US" sz="1800" i="1" dirty="0"/>
            </a:br>
            <a:r>
              <a:rPr lang="en-US" sz="1800" i="1" u="sng" dirty="0"/>
              <a:t>If the remaining backoff counter reaches to zero and no data exists for that AC, the CW[AC] value shall be set to CW</a:t>
            </a:r>
            <a:r>
              <a:rPr lang="en-US" sz="1800" i="1" u="sng" baseline="-25000" dirty="0"/>
              <a:t>min</a:t>
            </a:r>
            <a:r>
              <a:rPr lang="en-US" sz="1800" i="1" u="sng" dirty="0"/>
              <a:t>[AC] </a:t>
            </a:r>
          </a:p>
          <a:p>
            <a:pPr lvl="1"/>
            <a:endParaRPr lang="en-US" sz="1800" i="1" u="sng" dirty="0"/>
          </a:p>
          <a:p>
            <a:pPr lvl="1"/>
            <a:r>
              <a:rPr lang="en-US" sz="1800" dirty="0"/>
              <a:t>Y/N/A</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September 2016</a:t>
            </a:r>
            <a:endParaRPr lang="en-GB" dirty="0"/>
          </a:p>
        </p:txBody>
      </p:sp>
    </p:spTree>
    <p:extLst>
      <p:ext uri="{BB962C8B-B14F-4D97-AF65-F5344CB8AC3E}">
        <p14:creationId xmlns:p14="http://schemas.microsoft.com/office/powerpoint/2010/main" val="7492309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6B4C68F8-D3E4-458A-9CD9-4FD251EA3E48}" vid="{587CAD15-50AF-4D58-A94C-5BCB38ECB81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658</TotalTime>
  <Words>571</Words>
  <Application>Microsoft Office PowerPoint</Application>
  <PresentationFormat>On-screen Show (4:3)</PresentationFormat>
  <Paragraphs>130</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CW value after UL MU procedure</vt:lpstr>
      <vt:lpstr>Recap: UL MU EDCA backoff procedure</vt:lpstr>
      <vt:lpstr>EDCA rules after UL MU</vt:lpstr>
      <vt:lpstr>CW value after UL MU</vt:lpstr>
      <vt:lpstr>CW value after UL MU</vt:lpstr>
      <vt:lpstr>Proposal </vt:lpstr>
      <vt:lpstr>Conclusion</vt:lpstr>
      <vt:lpstr>Strawpoll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Woojin Ahn</dc:creator>
  <cp:lastModifiedBy>Woojin Ahn</cp:lastModifiedBy>
  <cp:revision>23</cp:revision>
  <cp:lastPrinted>1601-01-01T00:00:00Z</cp:lastPrinted>
  <dcterms:created xsi:type="dcterms:W3CDTF">2016-09-08T02:28:12Z</dcterms:created>
  <dcterms:modified xsi:type="dcterms:W3CDTF">2016-09-12T08:03:27Z</dcterms:modified>
</cp:coreProperties>
</file>