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13" r:id="rId3"/>
    <p:sldId id="532" r:id="rId4"/>
    <p:sldId id="534" r:id="rId5"/>
    <p:sldId id="535" r:id="rId6"/>
    <p:sldId id="533" r:id="rId7"/>
    <p:sldId id="544" r:id="rId8"/>
    <p:sldId id="536" r:id="rId9"/>
    <p:sldId id="542" r:id="rId10"/>
    <p:sldId id="543" r:id="rId11"/>
    <p:sldId id="538" r:id="rId12"/>
    <p:sldId id="537" r:id="rId13"/>
    <p:sldId id="539" r:id="rId14"/>
    <p:sldId id="540" r:id="rId15"/>
    <p:sldId id="541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2094" autoAdjust="0"/>
  </p:normalViewPr>
  <p:slideViewPr>
    <p:cSldViewPr>
      <p:cViewPr>
        <p:scale>
          <a:sx n="100" d="100"/>
          <a:sy n="100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June,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802.11-16/1166r0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on.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Meeting </a:t>
            </a:r>
            <a:r>
              <a:rPr lang="en-US" smtClean="0"/>
              <a:t>PAR requirement with UL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8587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905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30633"/>
              </p:ext>
            </p:extLst>
          </p:nvPr>
        </p:nvGraphicFramePr>
        <p:xfrm>
          <a:off x="800100" y="2362200"/>
          <a:ext cx="7239000" cy="8487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3100"/>
                <a:gridCol w="1219200"/>
                <a:gridCol w="10287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ron.porat@broadcom.com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sriram.venkateswaran@broadcom.com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600200"/>
            <a:ext cx="792480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Checked whether UL OFDMA in 11ax can provide 4x gain over 11ac in one scenario</a:t>
            </a:r>
          </a:p>
          <a:p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Source of gains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Higher SNR for far away users by transmitting on smaller RUs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Better handling of long delay spread channels (orthogonal to OFDMA)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Does not include channel access gains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 </a:t>
            </a:r>
            <a:r>
              <a:rPr lang="en-US" sz="1400" dirty="0" err="1" smtClean="0"/>
              <a:t>LoS</a:t>
            </a:r>
            <a:r>
              <a:rPr lang="en-US" sz="1400" dirty="0" smtClean="0"/>
              <a:t>, gain ~ 1.83x with 4 user OFDMA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</a:t>
            </a:r>
            <a:r>
              <a:rPr lang="en-US" sz="1400" dirty="0" smtClean="0"/>
              <a:t>n </a:t>
            </a:r>
            <a:r>
              <a:rPr lang="en-US" sz="1400" dirty="0" err="1" smtClean="0"/>
              <a:t>NLoS</a:t>
            </a:r>
            <a:r>
              <a:rPr lang="en-US" sz="1400" dirty="0" smtClean="0"/>
              <a:t> , gain ~ 8.6x with 4 user OFDMA, 13x with 16 user OFDMA at 50 percentile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69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76600"/>
            <a:ext cx="7772400" cy="3810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8894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UMi-LoS</a:t>
            </a:r>
            <a:r>
              <a:rPr lang="en-US" sz="2400" dirty="0" smtClean="0"/>
              <a:t>, MCS 0 to 4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1" r="8958"/>
          <a:stretch/>
        </p:blipFill>
        <p:spPr>
          <a:xfrm>
            <a:off x="228600" y="1219200"/>
            <a:ext cx="3810000" cy="31559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r="8125"/>
          <a:stretch/>
        </p:blipFill>
        <p:spPr>
          <a:xfrm>
            <a:off x="4486036" y="1298555"/>
            <a:ext cx="4524613" cy="28453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4572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4555123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11ax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UMi-LoS</a:t>
            </a:r>
            <a:r>
              <a:rPr lang="en-US" sz="2400" dirty="0" smtClean="0"/>
              <a:t>, MCS 5 to 9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0" r="8958"/>
          <a:stretch/>
        </p:blipFill>
        <p:spPr>
          <a:xfrm>
            <a:off x="76200" y="1162051"/>
            <a:ext cx="3775461" cy="30705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9" r="8230"/>
          <a:stretch/>
        </p:blipFill>
        <p:spPr>
          <a:xfrm>
            <a:off x="4244758" y="1162051"/>
            <a:ext cx="4819650" cy="30419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4572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4555123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11ax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UMi-NLoS</a:t>
            </a:r>
            <a:r>
              <a:rPr lang="en-US" sz="2400" dirty="0" smtClean="0"/>
              <a:t>, MCS 0 to 4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9" r="8543"/>
          <a:stretch/>
        </p:blipFill>
        <p:spPr>
          <a:xfrm>
            <a:off x="176212" y="1295400"/>
            <a:ext cx="3709988" cy="3111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8" r="8333"/>
          <a:stretch/>
        </p:blipFill>
        <p:spPr>
          <a:xfrm>
            <a:off x="4010024" y="1250712"/>
            <a:ext cx="5024728" cy="31560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4572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4555123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11ax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err="1" smtClean="0"/>
              <a:t>UMi-NLoS</a:t>
            </a:r>
            <a:r>
              <a:rPr lang="en-US" sz="2400" dirty="0" smtClean="0"/>
              <a:t>, MCS 5 to 9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0" r="7903"/>
          <a:stretch/>
        </p:blipFill>
        <p:spPr>
          <a:xfrm>
            <a:off x="152401" y="1219200"/>
            <a:ext cx="3962400" cy="3522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r="7917"/>
          <a:stretch/>
        </p:blipFill>
        <p:spPr>
          <a:xfrm>
            <a:off x="4191000" y="1371599"/>
            <a:ext cx="4876800" cy="30263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9200" y="4572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4555123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</a:rPr>
              <a:t>11ax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9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295400"/>
            <a:ext cx="853440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UL OFDMA, introduced in 11ax, allows multiple STAs to send data to AP simultaneously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Example use case: ACKs from multiple STAs </a:t>
            </a:r>
            <a:r>
              <a:rPr lang="en-US" sz="1400" dirty="0" smtClean="0">
                <a:latin typeface="+mn-lt"/>
                <a:cs typeface="Arial"/>
              </a:rPr>
              <a:t>→ scheduled UL OFDMA eliminates losses due to contention and collision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  <a:cs typeface="Arial"/>
              </a:rPr>
              <a:t>Goal of this presentation: check</a:t>
            </a:r>
            <a:r>
              <a:rPr lang="en-US" sz="1600" dirty="0" smtClean="0"/>
              <a:t> if </a:t>
            </a:r>
            <a:r>
              <a:rPr lang="en-US" sz="1600" dirty="0"/>
              <a:t>UL OFDMA can meet </a:t>
            </a:r>
            <a:r>
              <a:rPr lang="en-US" sz="1600" dirty="0" smtClean="0"/>
              <a:t>4x throughput </a:t>
            </a:r>
            <a:r>
              <a:rPr lang="en-US" sz="1600" dirty="0"/>
              <a:t>gain </a:t>
            </a:r>
            <a:r>
              <a:rPr lang="en-US" sz="1600" dirty="0" smtClean="0"/>
              <a:t>stated in </a:t>
            </a:r>
            <a:r>
              <a:rPr lang="en-US" sz="1600" dirty="0"/>
              <a:t>the PAR in one scenario</a:t>
            </a:r>
            <a:endParaRPr lang="en-US" sz="1600" dirty="0" smtClean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Gains over 11ac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500" dirty="0" smtClean="0"/>
              <a:t>SNR gains, most useful for far-away users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+mn-lt"/>
              </a:rPr>
              <a:t>Users concentrate power in smaller RUs available in OFDMA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300" dirty="0" err="1" smtClean="0">
                <a:latin typeface="+mn-lt"/>
              </a:rPr>
              <a:t>Eg</a:t>
            </a:r>
            <a:r>
              <a:rPr lang="en-US" sz="1300" dirty="0" smtClean="0">
                <a:latin typeface="+mn-lt"/>
              </a:rPr>
              <a:t>: 20 MHz BSS, STA has SNR 6 dB below required SNR for 20 MHz MCS 0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+mn-lt"/>
              </a:rPr>
              <a:t>11ac – impossible to communicate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+mn-lt"/>
              </a:rPr>
              <a:t>11ax </a:t>
            </a:r>
            <a:r>
              <a:rPr lang="en-US" sz="1300" dirty="0" smtClean="0">
                <a:latin typeface="+mn-lt"/>
                <a:cs typeface="Times New Roman"/>
              </a:rPr>
              <a:t>‒ concentrate power in 26 tone RU </a:t>
            </a:r>
            <a:r>
              <a:rPr lang="en-US" sz="1300" dirty="0" smtClean="0">
                <a:latin typeface="+mn-lt"/>
                <a:cs typeface="Arial"/>
              </a:rPr>
              <a:t>→ 9.7 dB gain </a:t>
            </a:r>
          </a:p>
          <a:p>
            <a:pPr lvl="2"/>
            <a:endParaRPr lang="en-US" sz="1300" dirty="0" smtClean="0">
              <a:latin typeface="+mn-lt"/>
              <a:cs typeface="Arial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500" dirty="0" smtClean="0">
                <a:latin typeface="+mn-lt"/>
                <a:cs typeface="Arial"/>
              </a:rPr>
              <a:t>Better PHY rates for same SNR in outdoor channels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+mn-lt"/>
              </a:rPr>
              <a:t>11ax has longer GI, larger FFT size to handle channels with longer delay spread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+mn-lt"/>
              </a:rPr>
              <a:t>Orthogonal to OFDMA</a:t>
            </a:r>
          </a:p>
          <a:p>
            <a:pPr lvl="2"/>
            <a:endParaRPr lang="en-US" sz="1300" dirty="0" smtClean="0">
              <a:latin typeface="+mn-lt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500" dirty="0" smtClean="0">
                <a:latin typeface="+mn-lt"/>
              </a:rPr>
              <a:t>Channel access is more efficient with UL OFDMA (avoids collisions)</a:t>
            </a:r>
            <a:endParaRPr lang="en-US" sz="1500" dirty="0"/>
          </a:p>
          <a:p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Focus here: quantify gains due to (a) &amp; (b) in simplified version of outdoor large BSS scenario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Deployment geometry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295400"/>
            <a:ext cx="5105400" cy="4503747"/>
          </a:xfrm>
        </p:spPr>
        <p:txBody>
          <a:bodyPr>
            <a:normAutofit/>
          </a:bodyPr>
          <a:lstStyle/>
          <a:p>
            <a:r>
              <a:rPr lang="en-US" sz="1500" smtClean="0"/>
              <a:t>Simpler </a:t>
            </a:r>
            <a:r>
              <a:rPr lang="en-US" sz="1500" dirty="0" smtClean="0"/>
              <a:t>version of outdoor large BSS (#4 in Simulation Scenarios document)</a:t>
            </a:r>
          </a:p>
          <a:p>
            <a:pPr lvl="1"/>
            <a:r>
              <a:rPr lang="en-US" sz="1500" dirty="0" smtClean="0"/>
              <a:t>Single BSS, 80 MHz</a:t>
            </a:r>
          </a:p>
          <a:p>
            <a:pPr lvl="1"/>
            <a:r>
              <a:rPr lang="en-US" sz="1500" dirty="0" smtClean="0"/>
              <a:t>ICD = 130 m </a:t>
            </a:r>
            <a:r>
              <a:rPr lang="en-US" sz="1500" dirty="0" smtClean="0">
                <a:latin typeface="Arial"/>
                <a:cs typeface="Arial"/>
              </a:rPr>
              <a:t>→ </a:t>
            </a:r>
            <a:r>
              <a:rPr lang="en-US" sz="1500" dirty="0" smtClean="0">
                <a:cs typeface="Arial"/>
              </a:rPr>
              <a:t>Hexagon side = 75 m</a:t>
            </a:r>
          </a:p>
          <a:p>
            <a:pPr lvl="1"/>
            <a:r>
              <a:rPr lang="en-US" sz="1500" dirty="0" smtClean="0">
                <a:cs typeface="Arial"/>
              </a:rPr>
              <a:t>Approximate by circle of radius 75 m</a:t>
            </a:r>
          </a:p>
          <a:p>
            <a:pPr lvl="1"/>
            <a:r>
              <a:rPr lang="en-US" sz="1500" dirty="0" smtClean="0">
                <a:cs typeface="Arial"/>
              </a:rPr>
              <a:t>STAs deployed uniformly at random inside circle</a:t>
            </a:r>
          </a:p>
          <a:p>
            <a:pPr lvl="1"/>
            <a:endParaRPr lang="en-US" sz="1500" dirty="0" smtClean="0">
              <a:cs typeface="Arial"/>
            </a:endParaRPr>
          </a:p>
          <a:p>
            <a:r>
              <a:rPr lang="en-US" sz="1600" dirty="0" smtClean="0">
                <a:cs typeface="Arial"/>
              </a:rPr>
              <a:t>Configuration &amp; channel models</a:t>
            </a:r>
          </a:p>
          <a:p>
            <a:pPr lvl="1"/>
            <a:r>
              <a:rPr lang="en-US" sz="1500" dirty="0" smtClean="0">
                <a:cs typeface="Arial"/>
              </a:rPr>
              <a:t>AP: 4 antennas, STA: 1 antenna</a:t>
            </a:r>
          </a:p>
          <a:p>
            <a:pPr lvl="1"/>
            <a:r>
              <a:rPr lang="en-US" sz="1500" dirty="0" smtClean="0">
                <a:cs typeface="Arial"/>
              </a:rPr>
              <a:t>Transmit power at each STA: 15 </a:t>
            </a:r>
            <a:r>
              <a:rPr lang="en-US" sz="1500" dirty="0" err="1" smtClean="0">
                <a:cs typeface="Arial"/>
              </a:rPr>
              <a:t>dBm</a:t>
            </a:r>
            <a:endParaRPr lang="en-US" sz="1500" dirty="0" smtClean="0">
              <a:cs typeface="Arial"/>
            </a:endParaRPr>
          </a:p>
          <a:p>
            <a:pPr lvl="1"/>
            <a:r>
              <a:rPr lang="en-US" sz="1500" dirty="0" smtClean="0">
                <a:cs typeface="Arial"/>
              </a:rPr>
              <a:t>Channel Models: </a:t>
            </a:r>
            <a:r>
              <a:rPr lang="en-US" sz="1500" dirty="0" err="1" smtClean="0">
                <a:cs typeface="Arial"/>
              </a:rPr>
              <a:t>UMi-LoS</a:t>
            </a:r>
            <a:r>
              <a:rPr lang="en-US" sz="1500" dirty="0" smtClean="0">
                <a:cs typeface="Arial"/>
              </a:rPr>
              <a:t> and </a:t>
            </a:r>
            <a:r>
              <a:rPr lang="en-US" sz="1500" dirty="0" err="1" smtClean="0">
                <a:cs typeface="Arial"/>
              </a:rPr>
              <a:t>UMi-NLoS</a:t>
            </a:r>
            <a:endParaRPr lang="en-US" sz="1500" dirty="0" smtClean="0">
              <a:cs typeface="Arial"/>
            </a:endParaRPr>
          </a:p>
          <a:p>
            <a:pPr lvl="1"/>
            <a:endParaRPr lang="en-US" sz="1500" dirty="0">
              <a:cs typeface="Arial"/>
            </a:endParaRPr>
          </a:p>
          <a:p>
            <a:endParaRPr lang="en-US" sz="1700" dirty="0" smtClean="0">
              <a:cs typeface="Arial"/>
            </a:endParaRPr>
          </a:p>
          <a:p>
            <a:endParaRPr lang="en-US" sz="1700" dirty="0" smtClean="0">
              <a:cs typeface="Arial"/>
            </a:endParaRPr>
          </a:p>
          <a:p>
            <a:pPr lvl="1"/>
            <a:endParaRPr lang="en-US" sz="1500" dirty="0">
              <a:cs typeface="Arial"/>
            </a:endParaRPr>
          </a:p>
          <a:p>
            <a:pPr lvl="1"/>
            <a:endParaRPr lang="en-US" sz="1500" dirty="0" smtClean="0">
              <a:cs typeface="Arial"/>
            </a:endParaRPr>
          </a:p>
          <a:p>
            <a:pPr lvl="1"/>
            <a:endParaRPr lang="en-US" sz="1500" dirty="0" smtClean="0"/>
          </a:p>
          <a:p>
            <a:pPr lvl="1"/>
            <a:endParaRPr lang="en-US" sz="14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271462" y="1769417"/>
            <a:ext cx="3381375" cy="2976265"/>
            <a:chOff x="838200" y="1905000"/>
            <a:chExt cx="3381375" cy="2976265"/>
          </a:xfrm>
        </p:grpSpPr>
        <p:sp>
          <p:nvSpPr>
            <p:cNvPr id="8" name="Oval 7"/>
            <p:cNvSpPr/>
            <p:nvPr/>
          </p:nvSpPr>
          <p:spPr bwMode="auto">
            <a:xfrm>
              <a:off x="838200" y="1905000"/>
              <a:ext cx="2209800" cy="2133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1809750" y="2905125"/>
              <a:ext cx="285750" cy="95250"/>
              <a:chOff x="1809750" y="2905125"/>
              <a:chExt cx="285750" cy="95250"/>
            </a:xfrm>
          </p:grpSpPr>
          <p:grpSp>
            <p:nvGrpSpPr>
              <p:cNvPr id="14" name="Group 13"/>
              <p:cNvGrpSpPr>
                <a:grpSpLocks noChangeAspect="1"/>
              </p:cNvGrpSpPr>
              <p:nvPr/>
            </p:nvGrpSpPr>
            <p:grpSpPr>
              <a:xfrm>
                <a:off x="1809750" y="2905125"/>
                <a:ext cx="57150" cy="95250"/>
                <a:chOff x="3810000" y="1371600"/>
                <a:chExt cx="114300" cy="190500"/>
              </a:xfrm>
            </p:grpSpPr>
            <p:sp>
              <p:nvSpPr>
                <p:cNvPr id="9" name="Isosceles Triangle 8"/>
                <p:cNvSpPr>
                  <a:spLocks noChangeAspect="1"/>
                </p:cNvSpPr>
                <p:nvPr/>
              </p:nvSpPr>
              <p:spPr bwMode="auto">
                <a:xfrm>
                  <a:off x="3810000" y="1371600"/>
                  <a:ext cx="114300" cy="76200"/>
                </a:xfrm>
                <a:prstGeom prst="triangl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 bwMode="auto">
                <a:xfrm>
                  <a:off x="3867150" y="1447800"/>
                  <a:ext cx="0" cy="1143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grpSp>
            <p:nvGrpSpPr>
              <p:cNvPr id="24" name="Group 23"/>
              <p:cNvGrpSpPr>
                <a:grpSpLocks noChangeAspect="1"/>
              </p:cNvGrpSpPr>
              <p:nvPr/>
            </p:nvGrpSpPr>
            <p:grpSpPr>
              <a:xfrm>
                <a:off x="1885950" y="2905125"/>
                <a:ext cx="57150" cy="95250"/>
                <a:chOff x="3810000" y="1371600"/>
                <a:chExt cx="114300" cy="190500"/>
              </a:xfrm>
            </p:grpSpPr>
            <p:sp>
              <p:nvSpPr>
                <p:cNvPr id="25" name="Isosceles Triangle 24"/>
                <p:cNvSpPr>
                  <a:spLocks noChangeAspect="1"/>
                </p:cNvSpPr>
                <p:nvPr/>
              </p:nvSpPr>
              <p:spPr bwMode="auto">
                <a:xfrm>
                  <a:off x="3810000" y="1371600"/>
                  <a:ext cx="114300" cy="76200"/>
                </a:xfrm>
                <a:prstGeom prst="triangl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 bwMode="auto">
                <a:xfrm>
                  <a:off x="3867150" y="1447800"/>
                  <a:ext cx="0" cy="1143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grpSp>
            <p:nvGrpSpPr>
              <p:cNvPr id="27" name="Group 26"/>
              <p:cNvGrpSpPr>
                <a:grpSpLocks noChangeAspect="1"/>
              </p:cNvGrpSpPr>
              <p:nvPr/>
            </p:nvGrpSpPr>
            <p:grpSpPr>
              <a:xfrm>
                <a:off x="1962150" y="2905125"/>
                <a:ext cx="57150" cy="95250"/>
                <a:chOff x="3810000" y="1371600"/>
                <a:chExt cx="114300" cy="190500"/>
              </a:xfrm>
            </p:grpSpPr>
            <p:sp>
              <p:nvSpPr>
                <p:cNvPr id="28" name="Isosceles Triangle 27"/>
                <p:cNvSpPr>
                  <a:spLocks noChangeAspect="1"/>
                </p:cNvSpPr>
                <p:nvPr/>
              </p:nvSpPr>
              <p:spPr bwMode="auto">
                <a:xfrm>
                  <a:off x="3810000" y="1371600"/>
                  <a:ext cx="114300" cy="76200"/>
                </a:xfrm>
                <a:prstGeom prst="triangl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 bwMode="auto">
                <a:xfrm>
                  <a:off x="3867150" y="1447800"/>
                  <a:ext cx="0" cy="1143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grpSp>
            <p:nvGrpSpPr>
              <p:cNvPr id="30" name="Group 29"/>
              <p:cNvGrpSpPr>
                <a:grpSpLocks noChangeAspect="1"/>
              </p:cNvGrpSpPr>
              <p:nvPr/>
            </p:nvGrpSpPr>
            <p:grpSpPr>
              <a:xfrm>
                <a:off x="2038350" y="2905125"/>
                <a:ext cx="57150" cy="95250"/>
                <a:chOff x="3810000" y="1371600"/>
                <a:chExt cx="114300" cy="190500"/>
              </a:xfrm>
            </p:grpSpPr>
            <p:sp>
              <p:nvSpPr>
                <p:cNvPr id="31" name="Isosceles Triangle 30"/>
                <p:cNvSpPr>
                  <a:spLocks noChangeAspect="1"/>
                </p:cNvSpPr>
                <p:nvPr/>
              </p:nvSpPr>
              <p:spPr bwMode="auto">
                <a:xfrm>
                  <a:off x="3810000" y="1371600"/>
                  <a:ext cx="114300" cy="76200"/>
                </a:xfrm>
                <a:prstGeom prst="triangl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3867150" y="1447800"/>
                  <a:ext cx="0" cy="1143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</p:grpSp>
        <p:grpSp>
          <p:nvGrpSpPr>
            <p:cNvPr id="36" name="Group 35"/>
            <p:cNvGrpSpPr>
              <a:grpSpLocks noChangeAspect="1"/>
            </p:cNvGrpSpPr>
            <p:nvPr/>
          </p:nvGrpSpPr>
          <p:grpSpPr>
            <a:xfrm>
              <a:off x="1676400" y="21336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37" name="Isosceles Triangle 36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39" name="Group 38"/>
            <p:cNvGrpSpPr>
              <a:grpSpLocks noChangeAspect="1"/>
            </p:cNvGrpSpPr>
            <p:nvPr/>
          </p:nvGrpSpPr>
          <p:grpSpPr>
            <a:xfrm>
              <a:off x="2066925" y="225742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40" name="Isosceles Triangle 39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2" name="Group 41"/>
            <p:cNvGrpSpPr>
              <a:grpSpLocks noChangeAspect="1"/>
            </p:cNvGrpSpPr>
            <p:nvPr/>
          </p:nvGrpSpPr>
          <p:grpSpPr>
            <a:xfrm>
              <a:off x="990600" y="25908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43" name="Isosceles Triangle 42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5" name="Group 44"/>
            <p:cNvGrpSpPr>
              <a:grpSpLocks noChangeAspect="1"/>
            </p:cNvGrpSpPr>
            <p:nvPr/>
          </p:nvGrpSpPr>
          <p:grpSpPr>
            <a:xfrm>
              <a:off x="1733550" y="38100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46" name="Isosceles Triangle 45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48" name="Group 47"/>
            <p:cNvGrpSpPr>
              <a:grpSpLocks noChangeAspect="1"/>
            </p:cNvGrpSpPr>
            <p:nvPr/>
          </p:nvGrpSpPr>
          <p:grpSpPr>
            <a:xfrm>
              <a:off x="2743200" y="258127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49" name="Isosceles Triangle 48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1" name="Group 50"/>
            <p:cNvGrpSpPr>
              <a:grpSpLocks noChangeAspect="1"/>
            </p:cNvGrpSpPr>
            <p:nvPr/>
          </p:nvGrpSpPr>
          <p:grpSpPr>
            <a:xfrm>
              <a:off x="2867025" y="31242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52" name="Isosceles Triangle 51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3" name="Straight Connector 52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4" name="Group 53"/>
            <p:cNvGrpSpPr>
              <a:grpSpLocks noChangeAspect="1"/>
            </p:cNvGrpSpPr>
            <p:nvPr/>
          </p:nvGrpSpPr>
          <p:grpSpPr>
            <a:xfrm>
              <a:off x="1047750" y="319087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55" name="Isosceles Triangle 54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57" name="Group 56"/>
            <p:cNvGrpSpPr>
              <a:grpSpLocks noChangeAspect="1"/>
            </p:cNvGrpSpPr>
            <p:nvPr/>
          </p:nvGrpSpPr>
          <p:grpSpPr>
            <a:xfrm>
              <a:off x="2286000" y="38100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58" name="Isosceles Triangle 57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9" name="Straight Connector 58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0" name="Group 59"/>
            <p:cNvGrpSpPr>
              <a:grpSpLocks noChangeAspect="1"/>
            </p:cNvGrpSpPr>
            <p:nvPr/>
          </p:nvGrpSpPr>
          <p:grpSpPr>
            <a:xfrm>
              <a:off x="2124075" y="330517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61" name="Isosceles Triangle 60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3" name="Group 62"/>
            <p:cNvGrpSpPr>
              <a:grpSpLocks noChangeAspect="1"/>
            </p:cNvGrpSpPr>
            <p:nvPr/>
          </p:nvGrpSpPr>
          <p:grpSpPr>
            <a:xfrm>
              <a:off x="1609725" y="328612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64" name="Isosceles Triangle 63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6" name="Group 65"/>
            <p:cNvGrpSpPr>
              <a:grpSpLocks noChangeAspect="1"/>
            </p:cNvGrpSpPr>
            <p:nvPr/>
          </p:nvGrpSpPr>
          <p:grpSpPr>
            <a:xfrm>
              <a:off x="2491391" y="349567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67" name="Isosceles Triangle 66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1790700" y="259080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70" name="Isosceles Triangle 69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1" name="Straight Connector 70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2" name="Group 71"/>
            <p:cNvGrpSpPr>
              <a:grpSpLocks noChangeAspect="1"/>
            </p:cNvGrpSpPr>
            <p:nvPr/>
          </p:nvGrpSpPr>
          <p:grpSpPr>
            <a:xfrm>
              <a:off x="1371600" y="349567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73" name="Isosceles Triangle 72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5" name="Group 74"/>
            <p:cNvGrpSpPr>
              <a:grpSpLocks noChangeAspect="1"/>
            </p:cNvGrpSpPr>
            <p:nvPr/>
          </p:nvGrpSpPr>
          <p:grpSpPr>
            <a:xfrm>
              <a:off x="1304925" y="2876550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76" name="Isosceles Triangle 75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7" name="Straight Connector 76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78" name="Group 77"/>
            <p:cNvGrpSpPr>
              <a:grpSpLocks noChangeAspect="1"/>
            </p:cNvGrpSpPr>
            <p:nvPr/>
          </p:nvGrpSpPr>
          <p:grpSpPr>
            <a:xfrm>
              <a:off x="2286000" y="2790825"/>
              <a:ext cx="57150" cy="95250"/>
              <a:chOff x="3810000" y="1371600"/>
              <a:chExt cx="114300" cy="190500"/>
            </a:xfrm>
            <a:solidFill>
              <a:srgbClr val="FF0000"/>
            </a:solidFill>
          </p:grpSpPr>
          <p:sp>
            <p:nvSpPr>
              <p:cNvPr id="79" name="Isosceles Triangle 78"/>
              <p:cNvSpPr>
                <a:spLocks noChangeAspect="1"/>
              </p:cNvSpPr>
              <p:nvPr/>
            </p:nvSpPr>
            <p:spPr bwMode="auto">
              <a:xfrm>
                <a:off x="3810000" y="1371600"/>
                <a:ext cx="114300" cy="76200"/>
              </a:xfrm>
              <a:prstGeom prst="triangl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 bwMode="auto">
              <a:xfrm>
                <a:off x="3867150" y="1447800"/>
                <a:ext cx="0" cy="114300"/>
              </a:xfrm>
              <a:prstGeom prst="line">
                <a:avLst/>
              </a:prstGeom>
              <a:grp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83" name="Straight Arrow Connector 82"/>
            <p:cNvCxnSpPr/>
            <p:nvPr/>
          </p:nvCxnSpPr>
          <p:spPr bwMode="auto">
            <a:xfrm flipV="1">
              <a:off x="1790700" y="3086100"/>
              <a:ext cx="152400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stealth" w="med" len="med"/>
            </a:ln>
            <a:effectLst/>
          </p:spPr>
        </p:cxnSp>
        <p:sp>
          <p:nvSpPr>
            <p:cNvPr id="88" name="Freeform 87"/>
            <p:cNvSpPr/>
            <p:nvPr/>
          </p:nvSpPr>
          <p:spPr bwMode="auto">
            <a:xfrm>
              <a:off x="1895475" y="3457575"/>
              <a:ext cx="191707" cy="838200"/>
            </a:xfrm>
            <a:custGeom>
              <a:avLst/>
              <a:gdLst>
                <a:gd name="connsiteX0" fmla="*/ 0 w 191707"/>
                <a:gd name="connsiteY0" fmla="*/ 0 h 838200"/>
                <a:gd name="connsiteX1" fmla="*/ 190500 w 191707"/>
                <a:gd name="connsiteY1" fmla="*/ 381000 h 838200"/>
                <a:gd name="connsiteX2" fmla="*/ 66675 w 191707"/>
                <a:gd name="connsiteY2" fmla="*/ 838200 h 8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707" h="838200">
                  <a:moveTo>
                    <a:pt x="0" y="0"/>
                  </a:moveTo>
                  <a:cubicBezTo>
                    <a:pt x="89694" y="120650"/>
                    <a:pt x="179388" y="241300"/>
                    <a:pt x="190500" y="381000"/>
                  </a:cubicBezTo>
                  <a:cubicBezTo>
                    <a:pt x="201612" y="520700"/>
                    <a:pt x="134143" y="679450"/>
                    <a:pt x="66675" y="83820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304925" y="4419600"/>
              <a:ext cx="12858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UMi-LoS</a:t>
              </a:r>
              <a:r>
                <a:rPr lang="en-US" dirty="0" smtClean="0"/>
                <a:t> or </a:t>
              </a:r>
              <a:r>
                <a:rPr lang="en-US" dirty="0" err="1" smtClean="0"/>
                <a:t>UMi-NLoS</a:t>
              </a:r>
              <a:endParaRPr lang="en-US" dirty="0"/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>
              <a:off x="2068132" y="3048000"/>
              <a:ext cx="865568" cy="4095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/>
            </a:ln>
            <a:effectLst/>
          </p:spPr>
        </p:cxnSp>
        <p:sp>
          <p:nvSpPr>
            <p:cNvPr id="96" name="Freeform 95"/>
            <p:cNvSpPr/>
            <p:nvPr/>
          </p:nvSpPr>
          <p:spPr bwMode="auto">
            <a:xfrm>
              <a:off x="2562225" y="3276600"/>
              <a:ext cx="657225" cy="409575"/>
            </a:xfrm>
            <a:custGeom>
              <a:avLst/>
              <a:gdLst>
                <a:gd name="connsiteX0" fmla="*/ 0 w 657225"/>
                <a:gd name="connsiteY0" fmla="*/ 0 h 409575"/>
                <a:gd name="connsiteX1" fmla="*/ 180975 w 657225"/>
                <a:gd name="connsiteY1" fmla="*/ 257175 h 409575"/>
                <a:gd name="connsiteX2" fmla="*/ 657225 w 657225"/>
                <a:gd name="connsiteY2" fmla="*/ 409575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7225" h="409575">
                  <a:moveTo>
                    <a:pt x="0" y="0"/>
                  </a:moveTo>
                  <a:cubicBezTo>
                    <a:pt x="35719" y="94456"/>
                    <a:pt x="71438" y="188913"/>
                    <a:pt x="180975" y="257175"/>
                  </a:cubicBezTo>
                  <a:cubicBezTo>
                    <a:pt x="290512" y="325437"/>
                    <a:pt x="577850" y="381000"/>
                    <a:pt x="657225" y="40957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33700" y="3781425"/>
              <a:ext cx="1285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Radius = 75 m</a:t>
              </a:r>
              <a:endParaRPr lang="en-US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504950" y="2847201"/>
              <a:ext cx="4191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538162" y="5105400"/>
            <a:ext cx="2662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Single BSS, 80 MHz bandwidth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74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SNR statistics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38600" y="1447798"/>
                <a:ext cx="4876800" cy="4842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i="1" dirty="0" smtClean="0"/>
                  <a:t>f</a:t>
                </a:r>
                <a:r>
                  <a:rPr lang="en-US" sz="1600" i="1" baseline="-25000" dirty="0" smtClean="0"/>
                  <a:t>c</a:t>
                </a:r>
                <a:r>
                  <a:rPr lang="en-US" sz="1600" dirty="0" smtClean="0"/>
                  <a:t> = 5.25 GHz, STA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 power = 15 </a:t>
                </a:r>
                <a:r>
                  <a:rPr lang="en-US" sz="1600" dirty="0" err="1" smtClean="0"/>
                  <a:t>dBm</a:t>
                </a:r>
                <a:endParaRPr lang="en-US" sz="1600" dirty="0" smtClean="0"/>
              </a:p>
              <a:p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/>
                  <a:t>SNR before </a:t>
                </a:r>
                <a:r>
                  <a:rPr lang="en-US" sz="1600" b="1" dirty="0" smtClean="0"/>
                  <a:t>shadowing: </a:t>
                </a:r>
                <a:r>
                  <a:rPr lang="en-US" sz="1600" b="1" i="1" dirty="0" smtClean="0"/>
                  <a:t>X </a:t>
                </a:r>
                <a:r>
                  <a:rPr lang="en-US" sz="1600" b="1" i="1" dirty="0"/>
                  <a:t>= </a:t>
                </a:r>
                <a:r>
                  <a:rPr lang="el-GR" sz="1600" b="1" i="1" dirty="0">
                    <a:cs typeface="Arial"/>
                  </a:rPr>
                  <a:t>α</a:t>
                </a:r>
                <a:r>
                  <a:rPr lang="en-US" sz="1600" b="1" i="1" dirty="0">
                    <a:cs typeface="Arial"/>
                  </a:rPr>
                  <a:t> ‒ </a:t>
                </a:r>
                <a:r>
                  <a:rPr lang="el-GR" sz="1600" b="1" i="1" dirty="0">
                    <a:cs typeface="Arial"/>
                  </a:rPr>
                  <a:t>β</a:t>
                </a:r>
                <a:r>
                  <a:rPr lang="en-US" sz="1600" b="1" i="1" dirty="0">
                    <a:cs typeface="Arial"/>
                  </a:rPr>
                  <a:t> </a:t>
                </a:r>
                <a:r>
                  <a:rPr lang="en-US" sz="1600" b="1" i="1" dirty="0" smtClean="0">
                    <a:cs typeface="Arial"/>
                  </a:rPr>
                  <a:t>log</a:t>
                </a:r>
                <a:r>
                  <a:rPr lang="en-US" sz="1600" b="1" i="1" baseline="-25000" dirty="0" smtClean="0">
                    <a:cs typeface="Arial"/>
                  </a:rPr>
                  <a:t>e</a:t>
                </a:r>
                <a:r>
                  <a:rPr lang="en-US" sz="1600" b="1" i="1" dirty="0" smtClean="0">
                    <a:cs typeface="Arial"/>
                  </a:rPr>
                  <a:t> d</a:t>
                </a:r>
                <a:endParaRPr lang="en-US" sz="1600" b="1" i="1" dirty="0">
                  <a:cs typeface="Arial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err="1" smtClean="0">
                    <a:cs typeface="Arial"/>
                  </a:rPr>
                  <a:t>LoS</a:t>
                </a:r>
                <a:r>
                  <a:rPr lang="en-US" sz="1400" dirty="0" smtClean="0">
                    <a:cs typeface="Arial"/>
                  </a:rPr>
                  <a:t>, 20 MHz: </a:t>
                </a:r>
                <a:r>
                  <a:rPr lang="el-GR" sz="1400" dirty="0">
                    <a:cs typeface="Arial"/>
                  </a:rPr>
                  <a:t>α</a:t>
                </a:r>
                <a:r>
                  <a:rPr lang="en-US" sz="1400" dirty="0">
                    <a:cs typeface="Arial"/>
                  </a:rPr>
                  <a:t> = 68.6, </a:t>
                </a:r>
                <a:r>
                  <a:rPr lang="el-GR" sz="1400" dirty="0">
                    <a:cs typeface="Arial"/>
                  </a:rPr>
                  <a:t>β</a:t>
                </a:r>
                <a:r>
                  <a:rPr lang="en-US" sz="1400" dirty="0">
                    <a:cs typeface="Arial"/>
                  </a:rPr>
                  <a:t> = 9.55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 err="1" smtClean="0">
                    <a:cs typeface="Arial"/>
                  </a:rPr>
                  <a:t>NLoS</a:t>
                </a:r>
                <a:r>
                  <a:rPr lang="en-US" sz="1400" dirty="0" smtClean="0">
                    <a:cs typeface="Arial"/>
                  </a:rPr>
                  <a:t>, 20 MHz: </a:t>
                </a:r>
                <a:r>
                  <a:rPr lang="el-GR" sz="1400" dirty="0">
                    <a:cs typeface="Arial"/>
                  </a:rPr>
                  <a:t>α</a:t>
                </a:r>
                <a:r>
                  <a:rPr lang="en-US" sz="1400" dirty="0">
                    <a:cs typeface="Arial"/>
                  </a:rPr>
                  <a:t> = 69.58, </a:t>
                </a:r>
                <a:r>
                  <a:rPr lang="el-GR" sz="1400" dirty="0">
                    <a:cs typeface="Arial"/>
                  </a:rPr>
                  <a:t>β</a:t>
                </a:r>
                <a:r>
                  <a:rPr lang="en-US" sz="1400" dirty="0">
                    <a:cs typeface="Arial"/>
                  </a:rPr>
                  <a:t> = 15.95</a:t>
                </a:r>
              </a:p>
              <a:p>
                <a:pPr lvl="1"/>
                <a:endParaRPr lang="en-US" sz="1400" dirty="0">
                  <a:cs typeface="Arial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cs typeface="Arial"/>
                  </a:rPr>
                  <a:t>PDF of X</a:t>
                </a:r>
                <a:r>
                  <a:rPr lang="en-US" sz="1600" dirty="0">
                    <a:cs typeface="Arial"/>
                  </a:rPr>
                  <a:t>: </a:t>
                </a:r>
                <a:r>
                  <a:rPr lang="en-US" sz="1600" i="1" dirty="0" err="1">
                    <a:cs typeface="Arial"/>
                  </a:rPr>
                  <a:t>ae</a:t>
                </a:r>
                <a:r>
                  <a:rPr lang="en-US" sz="1600" i="1" baseline="30000" dirty="0" err="1">
                    <a:cs typeface="Arial"/>
                  </a:rPr>
                  <a:t>-bx</a:t>
                </a:r>
                <a:r>
                  <a:rPr lang="en-US" sz="1600" i="1" dirty="0">
                    <a:cs typeface="Arial"/>
                  </a:rPr>
                  <a:t>, x ≥ </a:t>
                </a:r>
                <a:r>
                  <a:rPr lang="en-US" sz="1600" i="1" dirty="0" err="1">
                    <a:cs typeface="Arial"/>
                  </a:rPr>
                  <a:t>SNR</a:t>
                </a:r>
                <a:r>
                  <a:rPr lang="en-US" sz="1600" i="1" baseline="-25000" dirty="0" err="1">
                    <a:cs typeface="Arial"/>
                  </a:rPr>
                  <a:t>min</a:t>
                </a:r>
                <a:endParaRPr lang="en-US" sz="1600" i="1" baseline="-25000" dirty="0">
                  <a:cs typeface="Arial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 err="1">
                    <a:cs typeface="Arial"/>
                  </a:rPr>
                  <a:t>SNR</a:t>
                </a:r>
                <a:r>
                  <a:rPr lang="en-US" sz="1400" i="1" baseline="-25000" dirty="0" err="1">
                    <a:cs typeface="Arial"/>
                  </a:rPr>
                  <a:t>min</a:t>
                </a:r>
                <a:r>
                  <a:rPr lang="en-US" sz="1400" i="1" dirty="0">
                    <a:cs typeface="Arial"/>
                  </a:rPr>
                  <a:t> = </a:t>
                </a:r>
                <a:r>
                  <a:rPr lang="el-GR" sz="1400" i="1" dirty="0">
                    <a:cs typeface="Arial"/>
                  </a:rPr>
                  <a:t>α</a:t>
                </a:r>
                <a:r>
                  <a:rPr lang="en-US" sz="1400" i="1" dirty="0">
                    <a:cs typeface="Arial"/>
                  </a:rPr>
                  <a:t> ‒ </a:t>
                </a:r>
                <a:r>
                  <a:rPr lang="el-GR" sz="1400" i="1" dirty="0">
                    <a:cs typeface="Arial"/>
                  </a:rPr>
                  <a:t>β</a:t>
                </a:r>
                <a:r>
                  <a:rPr lang="en-US" sz="1400" i="1" dirty="0">
                    <a:cs typeface="Arial"/>
                  </a:rPr>
                  <a:t> </a:t>
                </a:r>
                <a:r>
                  <a:rPr lang="en-US" sz="1400" i="1" dirty="0" smtClean="0">
                    <a:cs typeface="Arial"/>
                  </a:rPr>
                  <a:t>log</a:t>
                </a:r>
                <a:r>
                  <a:rPr lang="en-US" sz="1400" i="1" baseline="-25000" dirty="0" smtClean="0">
                    <a:cs typeface="Arial"/>
                  </a:rPr>
                  <a:t>e</a:t>
                </a:r>
                <a:r>
                  <a:rPr lang="en-US" sz="1400" i="1" dirty="0" smtClean="0">
                    <a:cs typeface="Arial"/>
                  </a:rPr>
                  <a:t>(R</a:t>
                </a:r>
                <a:r>
                  <a:rPr lang="en-US" sz="1400" i="1" baseline="-25000" dirty="0" smtClean="0">
                    <a:cs typeface="Arial"/>
                  </a:rPr>
                  <a:t>0</a:t>
                </a:r>
                <a:r>
                  <a:rPr lang="en-US" sz="1400" i="1" dirty="0">
                    <a:cs typeface="Arial"/>
                  </a:rPr>
                  <a:t>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 smtClean="0">
                    <a:cs typeface="Arial"/>
                  </a:rPr>
                  <a:t>b </a:t>
                </a:r>
                <a:r>
                  <a:rPr lang="en-US" sz="1400" i="1" dirty="0">
                    <a:cs typeface="Arial"/>
                  </a:rPr>
                  <a:t>= 2/</a:t>
                </a:r>
                <a:r>
                  <a:rPr lang="el-GR" sz="1400" i="1" dirty="0">
                    <a:cs typeface="Arial"/>
                  </a:rPr>
                  <a:t>β</a:t>
                </a:r>
                <a:endParaRPr lang="en-US" sz="1400" i="1" dirty="0">
                  <a:cs typeface="Arial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>
                    <a:cs typeface="Arial"/>
                  </a:rPr>
                  <a:t>a = (2/</a:t>
                </a:r>
                <a:r>
                  <a:rPr lang="el-GR" sz="1400" i="1" dirty="0">
                    <a:cs typeface="Arial"/>
                  </a:rPr>
                  <a:t>β</a:t>
                </a:r>
                <a:r>
                  <a:rPr lang="en-US" sz="1400" i="1" dirty="0">
                    <a:cs typeface="Arial"/>
                  </a:rPr>
                  <a:t>R</a:t>
                </a:r>
                <a:r>
                  <a:rPr lang="en-US" sz="1400" i="1" baseline="-25000" dirty="0">
                    <a:cs typeface="Arial"/>
                  </a:rPr>
                  <a:t>0</a:t>
                </a:r>
                <a:r>
                  <a:rPr lang="en-US" sz="1400" i="1" baseline="30000" dirty="0">
                    <a:cs typeface="Arial"/>
                  </a:rPr>
                  <a:t>2</a:t>
                </a:r>
                <a:r>
                  <a:rPr lang="en-US" sz="1400" i="1" dirty="0">
                    <a:cs typeface="Arial"/>
                  </a:rPr>
                  <a:t>) × e</a:t>
                </a:r>
                <a:r>
                  <a:rPr lang="en-US" sz="1400" i="1" baseline="30000" dirty="0">
                    <a:cs typeface="Arial"/>
                  </a:rPr>
                  <a:t>2</a:t>
                </a:r>
                <a:r>
                  <a:rPr lang="el-GR" sz="1400" i="1" baseline="30000" dirty="0">
                    <a:cs typeface="Arial"/>
                  </a:rPr>
                  <a:t>α</a:t>
                </a:r>
                <a:r>
                  <a:rPr lang="en-US" sz="1400" i="1" baseline="30000" dirty="0">
                    <a:cs typeface="Arial"/>
                  </a:rPr>
                  <a:t>/</a:t>
                </a:r>
                <a:r>
                  <a:rPr lang="el-GR" sz="1400" i="1" baseline="30000" dirty="0" smtClean="0">
                    <a:cs typeface="Arial"/>
                  </a:rPr>
                  <a:t>β</a:t>
                </a:r>
                <a:endParaRPr lang="en-US" sz="1400" i="1" baseline="30000" dirty="0" smtClean="0">
                  <a:cs typeface="Arial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i="1" baseline="30000" dirty="0">
                  <a:cs typeface="Arial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cs typeface="Arial"/>
                  </a:rPr>
                  <a:t>SNR after shadowing = Y = X + N(0, </a:t>
                </a:r>
                <a:r>
                  <a:rPr lang="en-US" sz="1600" b="1" dirty="0">
                    <a:cs typeface="Arial"/>
                    <a:sym typeface="Symbol"/>
                  </a:rPr>
                  <a:t></a:t>
                </a:r>
                <a:r>
                  <a:rPr lang="en-US" sz="1600" b="1" baseline="30000" dirty="0">
                    <a:cs typeface="Arial"/>
                    <a:sym typeface="Symbol"/>
                  </a:rPr>
                  <a:t>2</a:t>
                </a:r>
                <a:r>
                  <a:rPr lang="en-US" sz="1600" b="1" dirty="0">
                    <a:cs typeface="Arial"/>
                    <a:sym typeface="Symbol"/>
                  </a:rPr>
                  <a:t>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i="1" dirty="0">
                    <a:cs typeface="Arial"/>
                    <a:sym typeface="Symbol"/>
                  </a:rPr>
                  <a:t></a:t>
                </a:r>
                <a:r>
                  <a:rPr lang="en-US" sz="1400" i="1" baseline="30000" dirty="0">
                    <a:cs typeface="Arial"/>
                    <a:sym typeface="Symbol"/>
                  </a:rPr>
                  <a:t>2</a:t>
                </a:r>
                <a:r>
                  <a:rPr lang="en-US" sz="1400" dirty="0">
                    <a:cs typeface="Arial"/>
                    <a:sym typeface="Symbol"/>
                  </a:rPr>
                  <a:t> = 3 dB for </a:t>
                </a:r>
                <a:r>
                  <a:rPr lang="en-US" sz="1400" dirty="0" err="1" smtClean="0">
                    <a:cs typeface="Arial"/>
                    <a:sym typeface="Symbol"/>
                  </a:rPr>
                  <a:t>LoS</a:t>
                </a:r>
                <a:r>
                  <a:rPr lang="en-US" sz="1400" dirty="0">
                    <a:cs typeface="Arial"/>
                    <a:sym typeface="Symbol"/>
                  </a:rPr>
                  <a:t>, 4 dB for </a:t>
                </a:r>
                <a:r>
                  <a:rPr lang="en-US" sz="1400" dirty="0" err="1" smtClean="0">
                    <a:cs typeface="Arial"/>
                    <a:sym typeface="Symbol"/>
                  </a:rPr>
                  <a:t>NLoS</a:t>
                </a:r>
                <a:endParaRPr lang="en-US" sz="1400" dirty="0" smtClean="0">
                  <a:cs typeface="Arial"/>
                  <a:sym typeface="Symbol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1400" dirty="0">
                  <a:cs typeface="Arial"/>
                  <a:sym typeface="Symbol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1" dirty="0">
                    <a:cs typeface="Arial"/>
                    <a:sym typeface="Symbol"/>
                  </a:rPr>
                  <a:t>PDF of Y = </a:t>
                </a:r>
                <a:r>
                  <a:rPr lang="en-US" sz="1600" i="1" dirty="0">
                    <a:cs typeface="Arial"/>
                    <a:sym typeface="Symbol"/>
                  </a:rPr>
                  <a:t>[a </a:t>
                </a:r>
                <a:r>
                  <a:rPr lang="en-US" sz="1600" i="1" dirty="0" err="1">
                    <a:cs typeface="Arial"/>
                    <a:sym typeface="Symbol"/>
                  </a:rPr>
                  <a:t>exp</a:t>
                </a:r>
                <a:r>
                  <a:rPr lang="en-US" sz="1600" i="1" dirty="0">
                    <a:cs typeface="Arial"/>
                    <a:sym typeface="Symbol"/>
                  </a:rPr>
                  <a:t>(b</a:t>
                </a:r>
                <a:r>
                  <a:rPr lang="en-US" sz="1600" i="1" baseline="30000" dirty="0">
                    <a:cs typeface="Arial"/>
                    <a:sym typeface="Symbol"/>
                  </a:rPr>
                  <a:t>2</a:t>
                </a:r>
                <a:r>
                  <a:rPr lang="en-US" sz="1600" i="1" dirty="0">
                    <a:cs typeface="Arial"/>
                    <a:sym typeface="Symbol"/>
                  </a:rPr>
                  <a:t></a:t>
                </a:r>
                <a:r>
                  <a:rPr lang="en-US" sz="1600" i="1" baseline="30000" dirty="0">
                    <a:cs typeface="Arial"/>
                    <a:sym typeface="Symbol"/>
                  </a:rPr>
                  <a:t>2</a:t>
                </a:r>
                <a:r>
                  <a:rPr lang="en-US" sz="1600" i="1" dirty="0">
                    <a:cs typeface="Arial"/>
                    <a:sym typeface="Symbol"/>
                  </a:rPr>
                  <a:t>/2)]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  <m:t>𝒆</m:t>
                        </m:r>
                      </m:e>
                      <m:sup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  <m:t>−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  <m:t>𝒃𝒚</m:t>
                        </m:r>
                      </m:sup>
                    </m:sSup>
                  </m:oMath>
                </a14:m>
                <a:r>
                  <a:rPr lang="en-US" sz="1600" dirty="0">
                    <a:solidFill>
                      <a:srgbClr val="FF0000"/>
                    </a:solidFill>
                    <a:cs typeface="Arial"/>
                    <a:sym typeface="Symbol"/>
                  </a:rPr>
                  <a:t>Q</a:t>
                </a:r>
                <a:r>
                  <a:rPr lang="en-US" sz="2400" dirty="0">
                    <a:solidFill>
                      <a:srgbClr val="FF0000"/>
                    </a:solidFill>
                    <a:cs typeface="Arial"/>
                    <a:sym typeface="Symbol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 dirty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1600" b="1" i="1" dirty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/>
                                <a:sym typeface="Symbol"/>
                              </a:rPr>
                              <m:t>𝑺𝑵𝑹</m:t>
                            </m:r>
                          </m:e>
                          <m:sub>
                            <m:r>
                              <a:rPr lang="en-US" sz="1600" b="1" i="1" dirty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/>
                                <a:sym typeface="Symbol"/>
                              </a:rPr>
                              <m:t>𝒎𝒊𝒏</m:t>
                            </m:r>
                            <m:r>
                              <a:rPr lang="en-US" sz="1600" b="1" i="1" dirty="0">
                                <a:solidFill>
                                  <a:srgbClr val="FF0000"/>
                                </a:solidFill>
                                <a:latin typeface="Cambria Math"/>
                                <a:cs typeface="Arial"/>
                                <a:sym typeface="Symbol"/>
                              </a:rPr>
                              <m:t> </m:t>
                            </m:r>
                          </m:sub>
                        </m:s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  <m:t>− </m:t>
                        </m:r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/>
                            <a:cs typeface="Arial"/>
                            <a:sym typeface="Symbol"/>
                          </a:rPr>
                          <m:t>𝒚</m:t>
                        </m:r>
                      </m:num>
                      <m:den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/>
                            <a:sym typeface="Symbol"/>
                          </a:rPr>
                          <m:t>𝝈</m:t>
                        </m:r>
                      </m:den>
                    </m:f>
                    <m:r>
                      <a:rPr lang="en-US" sz="1600" b="1" i="1" dirty="0">
                        <a:solidFill>
                          <a:srgbClr val="FF0000"/>
                        </a:solidFill>
                        <a:latin typeface="Cambria Math"/>
                        <a:cs typeface="Arial"/>
                        <a:sym typeface="Symbol"/>
                      </a:rPr>
                      <m:t> +</m:t>
                    </m:r>
                    <m:r>
                      <a:rPr lang="en-US" sz="1600" b="0" i="1" dirty="0">
                        <a:solidFill>
                          <a:srgbClr val="FF0000"/>
                        </a:solidFill>
                        <a:latin typeface="Cambria Math"/>
                        <a:cs typeface="Arial"/>
                        <a:sym typeface="Symbol"/>
                      </a:rPr>
                      <m:t>𝑏</m:t>
                    </m:r>
                    <m:r>
                      <a:rPr lang="en-US" sz="1600" b="0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/>
                        <a:sym typeface="Symbol"/>
                      </a:rPr>
                      <m:t>𝜎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cs typeface="Arial"/>
                    <a:sym typeface="Symbol"/>
                  </a:rPr>
                  <a:t>)</a:t>
                </a:r>
                <a:r>
                  <a:rPr lang="en-US" sz="1600" dirty="0">
                    <a:solidFill>
                      <a:srgbClr val="FF0000"/>
                    </a:solidFill>
                    <a:cs typeface="Arial"/>
                    <a:sym typeface="Symbol"/>
                  </a:rPr>
                  <a:t>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cs typeface="Arial"/>
                    <a:sym typeface="Symbol"/>
                  </a:rPr>
                  <a:t>Q(.) is the standard Gaussian Q-function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cs typeface="Arial"/>
                    <a:sym typeface="Symbol"/>
                  </a:rPr>
                  <a:t>Q(x) asymptotically </a:t>
                </a:r>
                <a:r>
                  <a:rPr lang="en-US" sz="1400" dirty="0" err="1">
                    <a:cs typeface="Arial"/>
                    <a:sym typeface="Symbol"/>
                  </a:rPr>
                  <a:t>exp</a:t>
                </a:r>
                <a:r>
                  <a:rPr lang="en-US" sz="1400" dirty="0">
                    <a:cs typeface="Arial"/>
                    <a:sym typeface="Symbol"/>
                  </a:rPr>
                  <a:t>(-x</a:t>
                </a:r>
                <a:r>
                  <a:rPr lang="en-US" sz="1400" baseline="30000" dirty="0">
                    <a:cs typeface="Arial"/>
                    <a:sym typeface="Symbol"/>
                  </a:rPr>
                  <a:t>2</a:t>
                </a:r>
                <a:r>
                  <a:rPr lang="en-US" sz="1400" dirty="0">
                    <a:cs typeface="Arial"/>
                    <a:sym typeface="Symbol"/>
                  </a:rPr>
                  <a:t>/2)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cs typeface="Arial"/>
                  <a:sym typeface="Symbol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i="1" baseline="30000" dirty="0">
                  <a:cs typeface="Arial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447798"/>
                <a:ext cx="4876800" cy="4842351"/>
              </a:xfrm>
              <a:prstGeom prst="rect">
                <a:avLst/>
              </a:prstGeom>
              <a:blipFill rotWithShape="1">
                <a:blip r:embed="rId2"/>
                <a:stretch>
                  <a:fillRect l="-500" t="-252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4" name="Picture 8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 r="7738"/>
          <a:stretch/>
        </p:blipFill>
        <p:spPr>
          <a:xfrm>
            <a:off x="175441" y="3581400"/>
            <a:ext cx="3706768" cy="28440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16" y="737913"/>
            <a:ext cx="2238784" cy="269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SNR statistics over 20 MHz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 r="7738"/>
          <a:stretch/>
        </p:blipFill>
        <p:spPr>
          <a:xfrm>
            <a:off x="1390649" y="1367875"/>
            <a:ext cx="2925971" cy="22449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" y="19050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</a:rPr>
              <a:t>LoS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" r="6461"/>
          <a:stretch/>
        </p:blipFill>
        <p:spPr>
          <a:xfrm>
            <a:off x="1366248" y="3841262"/>
            <a:ext cx="2950372" cy="250356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r="6867"/>
          <a:stretch/>
        </p:blipFill>
        <p:spPr>
          <a:xfrm>
            <a:off x="5267799" y="3869837"/>
            <a:ext cx="2937783" cy="234819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200" y="4831449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</a:rPr>
              <a:t>NLoS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2" r="6797"/>
          <a:stretch/>
        </p:blipFill>
        <p:spPr>
          <a:xfrm>
            <a:off x="5267799" y="1263590"/>
            <a:ext cx="2937783" cy="245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38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Simulation setup for UL OFDMA vs 11ac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98" y="3505200"/>
            <a:ext cx="4291609" cy="7573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5257800"/>
            <a:ext cx="4438656" cy="8239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43200" y="1204496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Scheme A: Baseline, 11ac</a:t>
            </a:r>
            <a:endParaRPr lang="en-US" sz="1600" b="1" u="sng" dirty="0"/>
          </a:p>
        </p:txBody>
      </p:sp>
      <p:sp>
        <p:nvSpPr>
          <p:cNvPr id="82" name="TextBox 81"/>
          <p:cNvSpPr txBox="1"/>
          <p:nvPr/>
        </p:nvSpPr>
        <p:spPr>
          <a:xfrm>
            <a:off x="2638431" y="26670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Scheme B: OFDMA with 4 users</a:t>
            </a:r>
            <a:endParaRPr lang="en-US" sz="1600" b="1" u="sng" dirty="0"/>
          </a:p>
        </p:txBody>
      </p:sp>
      <p:sp>
        <p:nvSpPr>
          <p:cNvPr id="84" name="TextBox 83"/>
          <p:cNvSpPr txBox="1"/>
          <p:nvPr/>
        </p:nvSpPr>
        <p:spPr>
          <a:xfrm>
            <a:off x="2876550" y="479042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Scheme C: OFDMA with 16 users</a:t>
            </a:r>
            <a:endParaRPr lang="en-US" sz="1600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3036094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Pick better sum throughput among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4</a:t>
            </a:r>
            <a:r>
              <a:rPr lang="en-US" dirty="0" smtClean="0"/>
              <a:t> x 242 RU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x 484 RU + </a:t>
            </a:r>
            <a:r>
              <a:rPr lang="en-US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 x 242 RU +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 x 26 RU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User 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242 RU </a:t>
            </a:r>
            <a:r>
              <a:rPr lang="en-US" dirty="0" smtClean="0">
                <a:sym typeface="Symbol"/>
              </a:rPr>
              <a:t> 6 dB gain, 484 RU  3 dB gain, 26 RU  15 dB gain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User </a:t>
            </a:r>
            <a:r>
              <a:rPr lang="en-US" dirty="0">
                <a:cs typeface="Arial"/>
              </a:rPr>
              <a:t>with higher SNR is allotted to larger RU. STA picks best MCS from 0 to 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819650" y="5142457"/>
            <a:ext cx="4248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Best throughput among [</a:t>
            </a:r>
            <a:r>
              <a:rPr lang="en-US" i="1" dirty="0" smtClean="0">
                <a:solidFill>
                  <a:srgbClr val="C00000"/>
                </a:solidFill>
                <a:cs typeface="Arial"/>
              </a:rPr>
              <a:t>x</a:t>
            </a:r>
            <a:r>
              <a:rPr lang="en-US" dirty="0" smtClean="0">
                <a:cs typeface="Arial"/>
              </a:rPr>
              <a:t> </a:t>
            </a:r>
            <a:r>
              <a:rPr lang="en-US" dirty="0">
                <a:cs typeface="Arial"/>
              </a:rPr>
              <a:t>106 RUs  </a:t>
            </a:r>
            <a:r>
              <a:rPr lang="en-US" i="1" dirty="0">
                <a:solidFill>
                  <a:srgbClr val="C00000"/>
                </a:solidFill>
                <a:cs typeface="Arial"/>
              </a:rPr>
              <a:t>(</a:t>
            </a:r>
            <a:r>
              <a:rPr lang="en-US" i="1" dirty="0" smtClean="0">
                <a:solidFill>
                  <a:srgbClr val="C00000"/>
                </a:solidFill>
                <a:cs typeface="Arial"/>
              </a:rPr>
              <a:t>16-2x</a:t>
            </a:r>
            <a:r>
              <a:rPr lang="en-US" i="1" dirty="0">
                <a:solidFill>
                  <a:srgbClr val="C00000"/>
                </a:solidFill>
                <a:cs typeface="Arial"/>
              </a:rPr>
              <a:t>) </a:t>
            </a:r>
            <a:r>
              <a:rPr lang="en-US" dirty="0">
                <a:cs typeface="Arial"/>
              </a:rPr>
              <a:t>52 RUs   </a:t>
            </a:r>
            <a:r>
              <a:rPr lang="en-US" i="1" dirty="0">
                <a:solidFill>
                  <a:srgbClr val="C00000"/>
                </a:solidFill>
                <a:cs typeface="Arial"/>
              </a:rPr>
              <a:t>x</a:t>
            </a:r>
            <a:r>
              <a:rPr lang="en-US" dirty="0">
                <a:cs typeface="Arial"/>
              </a:rPr>
              <a:t> 26 RUs], </a:t>
            </a:r>
            <a:r>
              <a:rPr lang="en-US" i="1" dirty="0">
                <a:solidFill>
                  <a:srgbClr val="C00000"/>
                </a:solidFill>
                <a:cs typeface="Arial"/>
              </a:rPr>
              <a:t>x</a:t>
            </a:r>
            <a:r>
              <a:rPr lang="en-US" dirty="0">
                <a:cs typeface="Arial"/>
              </a:rPr>
              <a:t> = </a:t>
            </a:r>
            <a:r>
              <a:rPr lang="en-US" i="1" dirty="0" smtClean="0">
                <a:cs typeface="Arial"/>
              </a:rPr>
              <a:t>0,1,2,3,4,5</a:t>
            </a:r>
          </a:p>
          <a:p>
            <a:pPr marL="28575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User </a:t>
            </a:r>
            <a:r>
              <a:rPr lang="en-US" dirty="0">
                <a:cs typeface="Arial"/>
              </a:rPr>
              <a:t>with higher SNR is allotted to larger RU. STA picks best MCS from 0 to </a:t>
            </a:r>
            <a:r>
              <a:rPr lang="en-US" dirty="0" smtClean="0">
                <a:cs typeface="Arial"/>
              </a:rPr>
              <a:t>9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User 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106 RU </a:t>
            </a:r>
            <a:r>
              <a:rPr lang="en-US" dirty="0" smtClean="0">
                <a:sym typeface="Symbol"/>
              </a:rPr>
              <a:t> 9 dB gain, 52 RU </a:t>
            </a:r>
            <a:r>
              <a:rPr lang="en-US" dirty="0">
                <a:sym typeface="Symbol"/>
              </a:rPr>
              <a:t></a:t>
            </a:r>
            <a:r>
              <a:rPr lang="en-US" dirty="0" smtClean="0">
                <a:sym typeface="Symbol"/>
              </a:rPr>
              <a:t> 12 dB gain, 26 RU  15 dB gain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90500" y="1752600"/>
            <a:ext cx="4203207" cy="378671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57350" y="180343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 MHz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705350" y="163415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STA chooses best rate among</a:t>
            </a:r>
          </a:p>
          <a:p>
            <a:pPr marL="742950" lvl="1" indent="-342900">
              <a:buFont typeface="+mj-lt"/>
              <a:buAutoNum type="alphaLcPeriod"/>
            </a:pPr>
            <a:r>
              <a:rPr lang="en-US" dirty="0">
                <a:cs typeface="Arial"/>
              </a:rPr>
              <a:t>80 MHz MCS 0-9</a:t>
            </a:r>
          </a:p>
          <a:p>
            <a:pPr marL="742950" lvl="1" indent="-342900">
              <a:buFont typeface="+mj-lt"/>
              <a:buAutoNum type="alphaLcPeriod"/>
            </a:pPr>
            <a:r>
              <a:rPr lang="en-US" dirty="0">
                <a:cs typeface="Arial"/>
              </a:rPr>
              <a:t>40 MHz MCS 0</a:t>
            </a:r>
          </a:p>
          <a:p>
            <a:pPr marL="742950" lvl="1" indent="-342900">
              <a:buFont typeface="+mj-lt"/>
              <a:buAutoNum type="alphaLcPeriod"/>
            </a:pPr>
            <a:r>
              <a:rPr lang="en-US" dirty="0">
                <a:cs typeface="Arial"/>
              </a:rPr>
              <a:t>20 MHz MCS 0</a:t>
            </a:r>
          </a:p>
        </p:txBody>
      </p:sp>
    </p:spTree>
    <p:extLst>
      <p:ext uri="{BB962C8B-B14F-4D97-AF65-F5344CB8AC3E}">
        <p14:creationId xmlns:p14="http://schemas.microsoft.com/office/powerpoint/2010/main" val="344666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Can the AP reach the user at cell edge in </a:t>
            </a:r>
            <a:r>
              <a:rPr lang="en-US" sz="2400" dirty="0" err="1" smtClean="0"/>
              <a:t>NLoS</a:t>
            </a:r>
            <a:r>
              <a:rPr lang="en-US" sz="2400" dirty="0" smtClean="0"/>
              <a:t> channels?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610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STA must hear </a:t>
            </a:r>
            <a:r>
              <a:rPr lang="en-US" sz="1600" dirty="0"/>
              <a:t>b</a:t>
            </a:r>
            <a:r>
              <a:rPr lang="en-US" sz="1600" dirty="0" smtClean="0"/>
              <a:t>eacons and trigger frames from AP for UL OFDMA to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Noise power with 20 MHz bandwidth:</a:t>
            </a:r>
            <a:r>
              <a:rPr lang="en-US" sz="1600" smtClean="0"/>
              <a:t>	</a:t>
            </a:r>
            <a:r>
              <a:rPr lang="en-US" sz="1600" smtClean="0">
                <a:latin typeface="Times New Roman"/>
                <a:cs typeface="Times New Roman"/>
              </a:rPr>
              <a:t>‒</a:t>
            </a:r>
            <a:r>
              <a:rPr lang="en-US" sz="1600" smtClean="0"/>
              <a:t>96 </a:t>
            </a:r>
            <a:r>
              <a:rPr lang="en-US" sz="1600" dirty="0" err="1" smtClean="0"/>
              <a:t>dBm</a:t>
            </a:r>
            <a:r>
              <a:rPr lang="en-US" sz="160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SNR required for MCS 0:		7.5 dB (slide 14, </a:t>
            </a:r>
            <a:r>
              <a:rPr lang="en-US" sz="1600" dirty="0" err="1" smtClean="0"/>
              <a:t>Nrx</a:t>
            </a:r>
            <a:r>
              <a:rPr lang="en-US" sz="1600" dirty="0" smtClean="0"/>
              <a:t> = 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err="1" smtClean="0"/>
              <a:t>UMi-NLoS</a:t>
            </a:r>
            <a:r>
              <a:rPr lang="en-US" sz="1600" dirty="0" smtClean="0"/>
              <a:t> path loss at 75 m:		110.2 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Shadowing:			4 dB × Q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(0.1) = 5.2 dB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Accounts for all but the worst 10% of shadowing losses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Transmit power = Noise power + SNR required + Path Loss + Shadowing Loss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	            = </a:t>
            </a:r>
            <a:r>
              <a:rPr lang="en-US" sz="1600" dirty="0" smtClean="0">
                <a:latin typeface="Times New Roman"/>
                <a:cs typeface="Times New Roman"/>
              </a:rPr>
              <a:t>‒ 96 + 7.5 + 110.2 + 5.2 </a:t>
            </a:r>
            <a:r>
              <a:rPr lang="en-US" sz="1600" dirty="0" err="1" smtClean="0">
                <a:latin typeface="Times New Roman"/>
                <a:cs typeface="Times New Roman"/>
              </a:rPr>
              <a:t>dBm</a:t>
            </a:r>
            <a:endParaRPr lang="en-US" sz="1600" dirty="0" smtClean="0">
              <a:latin typeface="Times New Roman"/>
              <a:cs typeface="Times New Roman"/>
            </a:endParaRPr>
          </a:p>
          <a:p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                             = 26.9 </a:t>
            </a:r>
            <a:r>
              <a:rPr lang="en-US" sz="1600" dirty="0" err="1" smtClean="0">
                <a:latin typeface="Times New Roman"/>
                <a:cs typeface="Times New Roman"/>
              </a:rPr>
              <a:t>dBm</a:t>
            </a:r>
            <a:endParaRPr lang="en-US" sz="1600" dirty="0" smtClean="0">
              <a:latin typeface="Times New Roman"/>
              <a:cs typeface="Times New Roman"/>
            </a:endParaRPr>
          </a:p>
          <a:p>
            <a:endParaRPr lang="en-US" sz="1600" dirty="0">
              <a:latin typeface="Times New Roman"/>
              <a:cs typeface="Times New Roman"/>
            </a:endParaRPr>
          </a:p>
          <a:p>
            <a:r>
              <a:rPr lang="en-US" sz="1600" dirty="0" smtClean="0">
                <a:latin typeface="Times New Roman"/>
                <a:cs typeface="Times New Roman"/>
              </a:rPr>
              <a:t>Around typical transmit power of APs, so power budget sufficient with 20 MHz beacons/trigger frames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678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SNR to MCS mapping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7" r="7604"/>
          <a:stretch/>
        </p:blipFill>
        <p:spPr>
          <a:xfrm>
            <a:off x="152400" y="1371600"/>
            <a:ext cx="4267200" cy="359013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85800" y="5010271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Reference</a:t>
            </a:r>
            <a:r>
              <a:rPr lang="en-US" sz="1600" b="1" dirty="0" smtClean="0"/>
              <a:t>: </a:t>
            </a:r>
            <a:r>
              <a:rPr lang="en-US" sz="1600" dirty="0" smtClean="0"/>
              <a:t>See appendix for figures 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1676400"/>
            <a:ext cx="4572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Larger GI, FFT size </a:t>
            </a:r>
            <a:r>
              <a:rPr lang="en-US" sz="1500" dirty="0" smtClean="0">
                <a:latin typeface="Arial"/>
                <a:cs typeface="Arial"/>
              </a:rPr>
              <a:t>→ </a:t>
            </a:r>
            <a:r>
              <a:rPr lang="en-US" sz="1500" dirty="0" smtClean="0">
                <a:latin typeface="+mn-lt"/>
                <a:cs typeface="Arial"/>
              </a:rPr>
              <a:t>11ax can support higher MCS at same SNR</a:t>
            </a:r>
            <a:endParaRPr lang="en-US" sz="1500" dirty="0" smtClean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Target PER = 10%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dirty="0" smtClean="0"/>
              <a:t>No </a:t>
            </a:r>
            <a:r>
              <a:rPr lang="en-US" sz="1500" dirty="0"/>
              <a:t>SNR value for MCS </a:t>
            </a:r>
            <a:r>
              <a:rPr lang="en-US" sz="1500" dirty="0">
                <a:cs typeface="Arial"/>
              </a:rPr>
              <a:t>→ floor &gt; 10% </a:t>
            </a:r>
            <a:r>
              <a:rPr lang="en-US" sz="1500" dirty="0" smtClean="0">
                <a:cs typeface="Arial"/>
              </a:rPr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500" dirty="0"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>
                <a:cs typeface="Arial"/>
              </a:rPr>
              <a:t>11ac baseline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SNR for 40 MHz MCS 0 = SNR for 20 MHz MCS 0 + 3 dB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cs typeface="Arial"/>
              </a:rPr>
              <a:t>SNR for 80 MHz MCS x = SNR for 20 MHz MCS x + 6 dB</a:t>
            </a:r>
          </a:p>
          <a:p>
            <a:pPr lvl="1"/>
            <a:endParaRPr lang="en-US" sz="1500" b="1" dirty="0" smtClean="0"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>
                <a:cs typeface="Arial"/>
              </a:rPr>
              <a:t>11ax OFDMA</a:t>
            </a:r>
            <a:endParaRPr lang="en-US" sz="15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SNR for</a:t>
            </a:r>
            <a:r>
              <a:rPr lang="en-US" dirty="0"/>
              <a:t> </a:t>
            </a:r>
            <a:r>
              <a:rPr lang="en-US" dirty="0" smtClean="0"/>
              <a:t>484 RU = SNR for 242 RU + 3 dB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SNR for 106 RU = SNR for 242 RU </a:t>
            </a:r>
            <a:r>
              <a:rPr lang="en-US" dirty="0" smtClean="0">
                <a:latin typeface="Times New Roman"/>
                <a:cs typeface="Times New Roman"/>
              </a:rPr>
              <a:t>‒ 3.6 dB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SNR for 52 RU   = SNR for 242 RU ‒ 6.7 dB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SNR for 26 RU   = SNR for 242 RU ‒ 9.7 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Throughput comparison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97417"/>
              </p:ext>
            </p:extLst>
          </p:nvPr>
        </p:nvGraphicFramePr>
        <p:xfrm>
          <a:off x="1524000" y="1752600"/>
          <a:ext cx="6096000" cy="1407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200"/>
                <a:gridCol w="14478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</a:t>
                      </a:r>
                    </a:p>
                    <a:p>
                      <a:pPr algn="ctr"/>
                      <a:r>
                        <a:rPr lang="en-US" sz="1400" dirty="0" smtClean="0"/>
                        <a:t>(Mbps)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 percentile</a:t>
                      </a:r>
                    </a:p>
                    <a:p>
                      <a:pPr algn="ctr"/>
                      <a:r>
                        <a:rPr lang="en-US" sz="1400" dirty="0" smtClean="0"/>
                        <a:t>(Mbps)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 percentile</a:t>
                      </a:r>
                    </a:p>
                    <a:p>
                      <a:pPr algn="ctr"/>
                      <a:r>
                        <a:rPr lang="en-US" sz="1400" dirty="0" smtClean="0"/>
                        <a:t>(Mbps)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244.95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 user UL OFDMA</a:t>
                      </a:r>
                    </a:p>
                    <a:p>
                      <a:pPr algn="ctr"/>
                      <a:r>
                        <a:rPr lang="en-US" sz="1300" dirty="0" smtClean="0"/>
                        <a:t>(Sum throughput)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444.11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1.83x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444.44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1.89x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444.44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1.89x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76600" y="132766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err="1" smtClean="0"/>
              <a:t>UMi-LoS</a:t>
            </a:r>
            <a:endParaRPr lang="en-US" sz="1600" b="1" u="sng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0513"/>
              </p:ext>
            </p:extLst>
          </p:nvPr>
        </p:nvGraphicFramePr>
        <p:xfrm>
          <a:off x="1524000" y="3838575"/>
          <a:ext cx="6096000" cy="1925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200"/>
                <a:gridCol w="14478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Mean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 percentile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 percentile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(Mbps)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11ac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 user UL OFDMA</a:t>
                      </a:r>
                    </a:p>
                    <a:p>
                      <a:pPr algn="ctr"/>
                      <a:r>
                        <a:rPr lang="en-US" sz="1300" dirty="0" smtClean="0"/>
                        <a:t>(Sum throughput)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120.01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4.14x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116.25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8.61x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40.62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FF0000"/>
                          </a:solidFill>
                        </a:rPr>
                        <a:t>Inf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16 user UL OFDMA</a:t>
                      </a:r>
                    </a:p>
                    <a:p>
                      <a:pPr algn="ctr"/>
                      <a:r>
                        <a:rPr lang="en-US" sz="1300" dirty="0" smtClean="0"/>
                        <a:t>(Sum throughput)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174.92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6.03x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175.21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12.98x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136.67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rgbClr val="FF0000"/>
                          </a:solidFill>
                        </a:rPr>
                        <a:t>Inf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 x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6600" y="34714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err="1" smtClean="0"/>
              <a:t>UMi-NLoS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102321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110290</TotalTime>
  <Words>1169</Words>
  <Application>Microsoft Office PowerPoint</Application>
  <PresentationFormat>On-screen Show (4:3)</PresentationFormat>
  <Paragraphs>251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Meeting PAR requirement with UL OFDMA</vt:lpstr>
      <vt:lpstr>Outline</vt:lpstr>
      <vt:lpstr>Deployment geometry</vt:lpstr>
      <vt:lpstr>SNR statistics </vt:lpstr>
      <vt:lpstr>SNR statistics over 20 MHz </vt:lpstr>
      <vt:lpstr>Simulation setup for UL OFDMA vs 11ac</vt:lpstr>
      <vt:lpstr>Can the AP reach the user at cell edge in NLoS channels?</vt:lpstr>
      <vt:lpstr>SNR to MCS mapping </vt:lpstr>
      <vt:lpstr>Throughput comparison</vt:lpstr>
      <vt:lpstr>Conclusions</vt:lpstr>
      <vt:lpstr>Appendix</vt:lpstr>
      <vt:lpstr>UMi-LoS, MCS 0 to 4</vt:lpstr>
      <vt:lpstr>UMi-LoS, MCS 5 to 9</vt:lpstr>
      <vt:lpstr>UMi-NLoS, MCS 0 to 4</vt:lpstr>
      <vt:lpstr>UMi-NLoS, MCS 5 to 9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2655</cp:revision>
  <cp:lastPrinted>1998-02-10T13:28:06Z</cp:lastPrinted>
  <dcterms:created xsi:type="dcterms:W3CDTF">2007-05-21T21:00:37Z</dcterms:created>
  <dcterms:modified xsi:type="dcterms:W3CDTF">2016-09-11T20:52:21Z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-329287951</vt:i4>
  </property>
  <property fmtid="{D5CDD505-2E9C-101B-9397-08002B2CF9AE}" pid="4" name="_EmailSubject">
    <vt:lpwstr>Ng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