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2" r:id="rId6"/>
    <p:sldId id="260" r:id="rId7"/>
    <p:sldId id="263" r:id="rId8"/>
    <p:sldId id="261" r:id="rId9"/>
    <p:sldId id="265" r:id="rId10"/>
    <p:sldId id="266" r:id="rId11"/>
    <p:sldId id="264" r:id="rId12"/>
    <p:sldId id="267" r:id="rId13"/>
    <p:sldId id="269" r:id="rId14"/>
    <p:sldId id="268" r:id="rId15"/>
    <p:sldId id="270" r:id="rId16"/>
    <p:sldId id="273" r:id="rId17"/>
    <p:sldId id="274" r:id="rId18"/>
    <p:sldId id="275" r:id="rId19"/>
    <p:sldId id="276"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108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2325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556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2028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7310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4299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95227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87577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299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962617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4178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3882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08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5023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4833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8246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3211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832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Tony Xiao Han,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0000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685800" y="304800"/>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September 2016</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066800" y="685800"/>
            <a:ext cx="7010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Enhanced Channel Access in A-BFT for 11ay</a:t>
            </a:r>
            <a:endParaRPr lang="en-GB"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72953253"/>
              </p:ext>
            </p:extLst>
          </p:nvPr>
        </p:nvGraphicFramePr>
        <p:xfrm>
          <a:off x="609600" y="2668588"/>
          <a:ext cx="7848600" cy="2440174"/>
        </p:xfrm>
        <a:graphic>
          <a:graphicData uri="http://schemas.openxmlformats.org/presentationml/2006/ole">
            <mc:AlternateContent xmlns:mc="http://schemas.openxmlformats.org/markup-compatibility/2006">
              <mc:Choice xmlns:v="urn:schemas-microsoft-com:vml" Requires="v">
                <p:oleObj spid="_x0000_s3085" name="Document" r:id="rId4" imgW="8250056" imgH="2568533" progId="Word.Document.8">
                  <p:embed/>
                </p:oleObj>
              </mc:Choice>
              <mc:Fallback>
                <p:oleObj name="Document" r:id="rId4" imgW="8250056" imgH="2568533" progId="Word.Document.8">
                  <p:embed/>
                  <p:pic>
                    <p:nvPicPr>
                      <p:cNvPr id="0" name="Picture 4"/>
                      <p:cNvPicPr>
                        <a:picLocks noChangeAspect="1" noChangeArrowheads="1"/>
                      </p:cNvPicPr>
                      <p:nvPr/>
                    </p:nvPicPr>
                    <p:blipFill>
                      <a:blip r:embed="rId5"/>
                      <a:srcRect/>
                      <a:stretch>
                        <a:fillRect/>
                      </a:stretch>
                    </p:blipFill>
                    <p:spPr bwMode="auto">
                      <a:xfrm>
                        <a:off x="609600" y="2668588"/>
                        <a:ext cx="7848600" cy="2440174"/>
                      </a:xfrm>
                      <a:prstGeom prst="rect">
                        <a:avLst/>
                      </a:prstGeom>
                      <a:noFill/>
                    </p:spPr>
                  </p:pic>
                </p:oleObj>
              </mc:Fallback>
            </mc:AlternateContent>
          </a:graphicData>
        </a:graphic>
      </p:graphicFrame>
      <p:sp>
        <p:nvSpPr>
          <p:cNvPr id="3076" name="Rectangle 4"/>
          <p:cNvSpPr>
            <a:spLocks noChangeArrowheads="1"/>
          </p:cNvSpPr>
          <p:nvPr/>
        </p:nvSpPr>
        <p:spPr bwMode="auto">
          <a:xfrm>
            <a:off x="6096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7" name="Content Placeholder 2"/>
          <p:cNvSpPr txBox="1">
            <a:spLocks noChangeArrowheads="1"/>
          </p:cNvSpPr>
          <p:nvPr/>
        </p:nvSpPr>
        <p:spPr bwMode="auto">
          <a:xfrm>
            <a:off x="685799" y="7620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3: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scalable </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allocation</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 STAs randomly choose legacy SSW slots and extended SSW slots between [</a:t>
            </a:r>
            <a:r>
              <a:rPr lang="en-US" altLang="zh-CN" sz="14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 A-BFT Extension-1] where A-BFT Extension can be defined by A-BFT Extension subfield, e.g.,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B44 B45</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Extension subfield = (00), (01), (10), and (11) indicates the number of extended SSW slots to be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 4, 8, and 16</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respectively. (B44 B45) =(00) indicates that there are no extended SSW slots. </a:t>
            </a:r>
          </a:p>
          <a:p>
            <a:pPr marL="285750" lvl="0" indent="-285750" defTabSz="914400" eaLnBrk="1" fontAlgn="auto" hangingPunct="1">
              <a:spcBef>
                <a:spcPts val="0"/>
              </a:spcBef>
              <a:spcAft>
                <a:spcPts val="0"/>
              </a:spcAft>
              <a:buClrTx/>
              <a:buSzTx/>
              <a:buFont typeface="Arial" panose="020B0604020202020204" pitchFamily="34"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 example of Option 3 </a:t>
            </a:r>
            <a:r>
              <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100" b="1" dirty="0">
                <a:solidFill>
                  <a:prstClr val="black"/>
                </a:solidFill>
                <a:latin typeface="Times New Roman" panose="02020603050405020304" pitchFamily="18" charset="0"/>
                <a:cs typeface="Times New Roman" panose="02020603050405020304" pitchFamily="18" charset="0"/>
              </a:rPr>
              <a:t>scalable allocation</a:t>
            </a:r>
            <a:r>
              <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with </a:t>
            </a:r>
            <a:r>
              <a:rPr lang="en-US" altLang="zh-CN" sz="1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2</a:t>
            </a:r>
            <a:r>
              <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reserve bits for </a:t>
            </a:r>
            <a:r>
              <a:rPr lang="en-US" altLang="zh-CN" sz="1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16</a:t>
            </a:r>
            <a:r>
              <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slots)</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A-BFT Length field (B7 B8 B9)  = 011 ( i.e., A-BFT Length-1=3, hence DMG SSW slots=[0, 3] ) </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A-BFT Extension subfield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B44 B45</a:t>
            </a: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 =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10</a:t>
            </a: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 ( i.e., A-BFT Extension = 8, and A-BFT Length + A-BFT Extension -1= 4+7, hence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legacy SSW slots and extended SSW slots for EDMG STAs=[</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11]</a:t>
            </a: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a:t>
            </a:r>
          </a:p>
          <a:p>
            <a:pPr marL="742950" lvl="1" indent="-285750" defTabSz="914400" eaLnBrk="1" fontAlgn="auto" hangingPunct="1">
              <a:spcBef>
                <a:spcPts val="0"/>
              </a:spcBef>
              <a:spcAft>
                <a:spcPts val="0"/>
              </a:spcAft>
              <a:buClrTx/>
              <a:buSzTx/>
              <a:buFont typeface="Times New Roman" panose="02020603050405020304" pitchFamily="18" charset="0"/>
              <a:buChar char="−"/>
            </a:pPr>
            <a:endPar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1" indent="-285750" defTabSz="914400" eaLnBrk="1" fontAlgn="auto" hangingPunct="1">
              <a:spcBef>
                <a:spcPts val="0"/>
              </a:spcBef>
              <a:spcAft>
                <a:spcPts val="0"/>
              </a:spcAft>
              <a:buClrTx/>
              <a:buSzTx/>
              <a:buFont typeface="Times New Roman" panose="02020603050405020304" pitchFamily="18" charset="0"/>
              <a:buChar char="−"/>
            </a:pPr>
            <a:endPar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6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DMG SSW slots=[0, 3] , EDMG SSW slots=[</a:t>
            </a:r>
            <a:r>
              <a:rPr lang="en-US" altLang="zh-CN" sz="16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6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 11]</a:t>
            </a:r>
          </a:p>
          <a:p>
            <a:pPr marL="285750" lvl="0" indent="-285750" defTabSz="914400" eaLnBrk="1" fontAlgn="auto" hangingPunct="1">
              <a:spcBef>
                <a:spcPts val="0"/>
              </a:spcBef>
              <a:spcAft>
                <a:spcPts val="0"/>
              </a:spcAft>
              <a:buClrTx/>
              <a:buSzTx/>
              <a:buFont typeface="Arial" panose="020B0604020202020204" pitchFamily="34"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This scheme requires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fewer</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reserved bits.</a:t>
            </a:r>
          </a:p>
        </p:txBody>
      </p:sp>
      <p:graphicFrame>
        <p:nvGraphicFramePr>
          <p:cNvPr id="7" name="Object 6"/>
          <p:cNvGraphicFramePr>
            <a:graphicFrameLocks noChangeAspect="1"/>
          </p:cNvGraphicFramePr>
          <p:nvPr>
            <p:extLst>
              <p:ext uri="{D42A27DB-BD31-4B8C-83A1-F6EECF244321}">
                <p14:modId xmlns:p14="http://schemas.microsoft.com/office/powerpoint/2010/main" val="3449567869"/>
              </p:ext>
            </p:extLst>
          </p:nvPr>
        </p:nvGraphicFramePr>
        <p:xfrm>
          <a:off x="1379090" y="5106987"/>
          <a:ext cx="6884452" cy="1446213"/>
        </p:xfrm>
        <a:graphic>
          <a:graphicData uri="http://schemas.openxmlformats.org/presentationml/2006/ole">
            <mc:AlternateContent xmlns:mc="http://schemas.openxmlformats.org/markup-compatibility/2006">
              <mc:Choice xmlns:v="urn:schemas-microsoft-com:vml" Requires="v">
                <p:oleObj spid="_x0000_s6151" name="Visio" r:id="rId4" imgW="7004590" imgH="1467898" progId="Visio.Drawing.11">
                  <p:embed/>
                </p:oleObj>
              </mc:Choice>
              <mc:Fallback>
                <p:oleObj name="Visio" r:id="rId4" imgW="7004590" imgH="1467898" progId="Visio.Drawing.11">
                  <p:embed/>
                  <p:pic>
                    <p:nvPicPr>
                      <p:cNvPr id="0" name=""/>
                      <p:cNvPicPr>
                        <a:picLocks noChangeAspect="1" noChangeArrowheads="1"/>
                      </p:cNvPicPr>
                      <p:nvPr/>
                    </p:nvPicPr>
                    <p:blipFill>
                      <a:blip r:embed="rId5"/>
                      <a:srcRect/>
                      <a:stretch>
                        <a:fillRect/>
                      </a:stretch>
                    </p:blipFill>
                    <p:spPr bwMode="auto">
                      <a:xfrm>
                        <a:off x="1379090" y="5106987"/>
                        <a:ext cx="6884452" cy="1446213"/>
                      </a:xfrm>
                      <a:prstGeom prst="rect">
                        <a:avLst/>
                      </a:prstGeom>
                      <a:noFill/>
                    </p:spPr>
                  </p:pic>
                </p:oleObj>
              </mc:Fallback>
            </mc:AlternateContent>
          </a:graphicData>
        </a:graphic>
      </p:graphicFrame>
    </p:spTree>
    <p:extLst>
      <p:ext uri="{BB962C8B-B14F-4D97-AF65-F5344CB8AC3E}">
        <p14:creationId xmlns:p14="http://schemas.microsoft.com/office/powerpoint/2010/main" val="2517694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Conclusion</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0" indent="0" algn="just" defTabSz="914400" eaLnBrk="1" fontAlgn="auto" hangingPunct="1">
              <a:lnSpc>
                <a:spcPct val="90000"/>
              </a:lnSpc>
              <a:spcBef>
                <a:spcPts val="1000"/>
              </a:spcBef>
              <a:spcAft>
                <a:spcPts val="0"/>
              </a:spcAft>
              <a:buClrTx/>
              <a:buSzTx/>
              <a:buFont typeface="Arial" panose="020B0604020202020204" pitchFamily="34" charset="0"/>
              <a:buChar char="•"/>
            </a:pPr>
            <a:r>
              <a:rPr lang="en-US" altLang="zh-CN" sz="2000" dirty="0">
                <a:solidFill>
                  <a:prstClr val="black"/>
                </a:solidFill>
                <a:latin typeface="Times New Roman" panose="02020603050405020304" pitchFamily="18" charset="0"/>
                <a:cs typeface="Times New Roman" panose="02020603050405020304" pitchFamily="18" charset="0"/>
              </a:rPr>
              <a:t>Considering the Dense and/or outdoor environments in 11ay system, an enhanced A-BFT random access scheme is proposed.</a:t>
            </a:r>
          </a:p>
          <a:p>
            <a:pPr marL="0" lvl="0" indent="0" algn="just" defTabSz="914400" eaLnBrk="1" fontAlgn="auto" hangingPunct="1">
              <a:lnSpc>
                <a:spcPct val="90000"/>
              </a:lnSpc>
              <a:spcBef>
                <a:spcPts val="1000"/>
              </a:spcBef>
              <a:spcAft>
                <a:spcPts val="0"/>
              </a:spcAft>
              <a:buClrTx/>
              <a:buSzTx/>
              <a:buFont typeface="Arial" panose="020B0604020202020204" pitchFamily="34" charset="0"/>
              <a:buChar char="•"/>
            </a:pPr>
            <a:r>
              <a:rPr lang="en-US" altLang="zh-CN" sz="2000" dirty="0">
                <a:solidFill>
                  <a:prstClr val="black"/>
                </a:solidFill>
                <a:latin typeface="Times New Roman" panose="02020603050405020304" pitchFamily="18" charset="0"/>
                <a:cs typeface="Times New Roman" panose="02020603050405020304" pitchFamily="18" charset="0"/>
              </a:rPr>
              <a:t>In the proposed scheme, we simply extend the SSW slots in A-BFT, providing more resources. </a:t>
            </a:r>
          </a:p>
          <a:p>
            <a:pPr marL="0" lvl="0" indent="0" algn="just" defTabSz="914400" eaLnBrk="1" fontAlgn="auto" hangingPunct="1">
              <a:lnSpc>
                <a:spcPct val="90000"/>
              </a:lnSpc>
              <a:spcBef>
                <a:spcPts val="1000"/>
              </a:spcBef>
              <a:spcAft>
                <a:spcPts val="0"/>
              </a:spcAft>
              <a:buClrTx/>
              <a:buSzTx/>
              <a:buFont typeface="Arial" panose="020B0604020202020204" pitchFamily="34" charset="0"/>
              <a:buChar char="•"/>
            </a:pPr>
            <a:endParaRPr lang="en-US" altLang="zh-CN" sz="2000" dirty="0">
              <a:solidFill>
                <a:prstClr val="black"/>
              </a:solidFill>
              <a:latin typeface="Times New Roman" panose="02020603050405020304" pitchFamily="18" charset="0"/>
              <a:cs typeface="Times New Roman" panose="02020603050405020304" pitchFamily="18" charset="0"/>
            </a:endParaRPr>
          </a:p>
          <a:p>
            <a:pPr marL="0" lvl="0" indent="0" algn="just" defTabSz="914400" eaLnBrk="1" fontAlgn="auto" hangingPunct="1">
              <a:lnSpc>
                <a:spcPct val="90000"/>
              </a:lnSpc>
              <a:spcBef>
                <a:spcPts val="1000"/>
              </a:spcBef>
              <a:spcAft>
                <a:spcPts val="0"/>
              </a:spcAft>
              <a:buClrTx/>
              <a:buSzTx/>
              <a:buFont typeface="Arial" panose="020B0604020202020204" pitchFamily="34" charset="0"/>
              <a:buChar char="•"/>
            </a:pPr>
            <a:endParaRPr lang="en-US" altLang="zh-CN" sz="2000" dirty="0">
              <a:solidFill>
                <a:prstClr val="black"/>
              </a:solidFill>
              <a:latin typeface="Times New Roman" panose="02020603050405020304" pitchFamily="18" charset="0"/>
              <a:cs typeface="Times New Roman" panose="02020603050405020304" pitchFamily="18" charset="0"/>
            </a:endParaRPr>
          </a:p>
          <a:p>
            <a:pPr marL="0" lvl="0" indent="0" algn="just" defTabSz="914400" eaLnBrk="1" fontAlgn="auto" hangingPunct="1">
              <a:lnSpc>
                <a:spcPct val="90000"/>
              </a:lnSpc>
              <a:spcBef>
                <a:spcPts val="1000"/>
              </a:spcBef>
              <a:spcAft>
                <a:spcPts val="0"/>
              </a:spcAft>
              <a:buClrTx/>
              <a:buSzTx/>
              <a:buFont typeface="Arial" panose="020B0604020202020204" pitchFamily="34" charset="0"/>
              <a:buChar char="•"/>
            </a:pPr>
            <a:r>
              <a:rPr lang="en-US" altLang="zh-CN" sz="2000" dirty="0">
                <a:solidFill>
                  <a:prstClr val="black"/>
                </a:solidFill>
                <a:latin typeface="Times New Roman" panose="02020603050405020304" pitchFamily="18" charset="0"/>
                <a:cs typeface="Times New Roman" panose="02020603050405020304" pitchFamily="18" charset="0"/>
              </a:rPr>
              <a:t>The </a:t>
            </a:r>
            <a:r>
              <a:rPr lang="en-US" altLang="zh-CN" sz="2000" b="1" dirty="0">
                <a:solidFill>
                  <a:srgbClr val="0000FF"/>
                </a:solidFill>
                <a:latin typeface="Times New Roman" panose="02020603050405020304" pitchFamily="18" charset="0"/>
                <a:cs typeface="Times New Roman" panose="02020603050405020304" pitchFamily="18" charset="0"/>
              </a:rPr>
              <a:t>advantages</a:t>
            </a:r>
            <a:r>
              <a:rPr lang="en-US" altLang="zh-CN" sz="2000" dirty="0">
                <a:solidFill>
                  <a:prstClr val="black"/>
                </a:solidFill>
                <a:latin typeface="Times New Roman" panose="02020603050405020304" pitchFamily="18" charset="0"/>
                <a:cs typeface="Times New Roman" panose="02020603050405020304" pitchFamily="18" charset="0"/>
              </a:rPr>
              <a:t> of the proposed scheme</a:t>
            </a:r>
          </a:p>
          <a:p>
            <a:pPr marL="742950" lvl="1" indent="-285750" algn="just" defTabSz="914400" eaLnBrk="1" fontAlgn="auto" hangingPunct="1">
              <a:lnSpc>
                <a:spcPct val="90000"/>
              </a:lnSpc>
              <a:spcBef>
                <a:spcPts val="1000"/>
              </a:spcBef>
              <a:spcAft>
                <a:spcPts val="0"/>
              </a:spcAft>
              <a:buClrTx/>
              <a:buSzTx/>
              <a:buFont typeface="Times New Roman" panose="02020603050405020304" pitchFamily="18" charset="0"/>
              <a:buChar char="−"/>
            </a:pPr>
            <a:r>
              <a:rPr lang="en-US" altLang="zh-CN" sz="1800" b="1" dirty="0">
                <a:solidFill>
                  <a:prstClr val="black"/>
                </a:solidFill>
                <a:latin typeface="Times New Roman" panose="02020603050405020304" pitchFamily="18" charset="0"/>
                <a:cs typeface="Times New Roman" panose="02020603050405020304" pitchFamily="18" charset="0"/>
              </a:rPr>
              <a:t>backward compatible </a:t>
            </a:r>
            <a:r>
              <a:rPr lang="en-US" altLang="zh-CN" sz="1800" dirty="0">
                <a:solidFill>
                  <a:prstClr val="black"/>
                </a:solidFill>
                <a:latin typeface="Times New Roman" panose="02020603050405020304" pitchFamily="18" charset="0"/>
                <a:cs typeface="Times New Roman" panose="02020603050405020304" pitchFamily="18" charset="0"/>
              </a:rPr>
              <a:t>with legacy 802.11ad</a:t>
            </a:r>
          </a:p>
          <a:p>
            <a:pPr marL="742950" lvl="1" indent="-285750" algn="just" defTabSz="914400" eaLnBrk="1" fontAlgn="auto" hangingPunct="1">
              <a:lnSpc>
                <a:spcPct val="90000"/>
              </a:lnSpc>
              <a:spcBef>
                <a:spcPts val="1000"/>
              </a:spcBef>
              <a:spcAft>
                <a:spcPts val="0"/>
              </a:spcAft>
              <a:buClrTx/>
              <a:buSzTx/>
              <a:buFont typeface="Times New Roman" panose="02020603050405020304" pitchFamily="18" charset="0"/>
              <a:buChar char="−"/>
            </a:pPr>
            <a:r>
              <a:rPr lang="en-US" altLang="zh-CN" sz="1800" dirty="0">
                <a:solidFill>
                  <a:prstClr val="black"/>
                </a:solidFill>
                <a:latin typeface="Times New Roman" panose="02020603050405020304" pitchFamily="18" charset="0"/>
                <a:cs typeface="Times New Roman" panose="02020603050405020304" pitchFamily="18" charset="0"/>
              </a:rPr>
              <a:t>Resources (SSW slots) can be adjusted </a:t>
            </a:r>
            <a:r>
              <a:rPr lang="en-US" altLang="zh-CN" sz="1800" b="1" dirty="0">
                <a:solidFill>
                  <a:prstClr val="black"/>
                </a:solidFill>
                <a:latin typeface="Times New Roman" panose="02020603050405020304" pitchFamily="18" charset="0"/>
                <a:cs typeface="Times New Roman" panose="02020603050405020304" pitchFamily="18" charset="0"/>
              </a:rPr>
              <a:t>dynamically</a:t>
            </a:r>
            <a:r>
              <a:rPr lang="en-US" altLang="zh-CN" sz="1800" dirty="0">
                <a:solidFill>
                  <a:prstClr val="black"/>
                </a:solidFill>
                <a:latin typeface="Times New Roman" panose="02020603050405020304" pitchFamily="18" charset="0"/>
                <a:cs typeface="Times New Roman" panose="02020603050405020304" pitchFamily="18" charset="0"/>
              </a:rPr>
              <a:t> for DMG and EDMG STAs</a:t>
            </a:r>
          </a:p>
          <a:p>
            <a:pPr marL="742950" lvl="1" indent="-285750" algn="just" defTabSz="914400" eaLnBrk="1" fontAlgn="auto" hangingPunct="1">
              <a:lnSpc>
                <a:spcPct val="90000"/>
              </a:lnSpc>
              <a:spcBef>
                <a:spcPts val="1000"/>
              </a:spcBef>
              <a:spcAft>
                <a:spcPts val="0"/>
              </a:spcAft>
              <a:buClrTx/>
              <a:buSzTx/>
              <a:buFont typeface="Times New Roman" panose="02020603050405020304" pitchFamily="18" charset="0"/>
              <a:buChar char="−"/>
            </a:pPr>
            <a:r>
              <a:rPr lang="en-US" altLang="zh-CN" sz="1800" dirty="0">
                <a:solidFill>
                  <a:prstClr val="black"/>
                </a:solidFill>
                <a:latin typeface="Times New Roman" panose="02020603050405020304" pitchFamily="18" charset="0"/>
                <a:cs typeface="Times New Roman" panose="02020603050405020304" pitchFamily="18" charset="0"/>
              </a:rPr>
              <a:t>Could </a:t>
            </a:r>
            <a:r>
              <a:rPr lang="en-US" altLang="zh-CN" sz="1800" b="1" dirty="0">
                <a:solidFill>
                  <a:prstClr val="black"/>
                </a:solidFill>
                <a:latin typeface="Times New Roman" panose="02020603050405020304" pitchFamily="18" charset="0"/>
                <a:cs typeface="Times New Roman" panose="02020603050405020304" pitchFamily="18" charset="0"/>
              </a:rPr>
              <a:t>extend</a:t>
            </a:r>
            <a:r>
              <a:rPr lang="en-US" altLang="zh-CN" sz="1800" dirty="0">
                <a:solidFill>
                  <a:prstClr val="black"/>
                </a:solidFill>
                <a:latin typeface="Times New Roman" panose="02020603050405020304" pitchFamily="18" charset="0"/>
                <a:cs typeface="Times New Roman" panose="02020603050405020304" pitchFamily="18" charset="0"/>
              </a:rPr>
              <a:t> the resources (SSW slots), hence could </a:t>
            </a:r>
            <a:r>
              <a:rPr lang="en-US" altLang="zh-CN" sz="1800" b="1" dirty="0">
                <a:solidFill>
                  <a:prstClr val="black"/>
                </a:solidFill>
                <a:latin typeface="Times New Roman" panose="02020603050405020304" pitchFamily="18" charset="0"/>
                <a:cs typeface="Times New Roman" panose="02020603050405020304" pitchFamily="18" charset="0"/>
              </a:rPr>
              <a:t>reduce </a:t>
            </a:r>
            <a:r>
              <a:rPr lang="en-US" altLang="zh-CN" sz="1800" dirty="0">
                <a:solidFill>
                  <a:prstClr val="black"/>
                </a:solidFill>
                <a:latin typeface="Times New Roman" panose="02020603050405020304" pitchFamily="18" charset="0"/>
                <a:cs typeface="Times New Roman" panose="02020603050405020304" pitchFamily="18" charset="0"/>
              </a:rPr>
              <a:t>the collision when the number of the STAs increases</a:t>
            </a:r>
          </a:p>
          <a:p>
            <a:pPr marL="457200" lvl="1" indent="0" algn="just" defTabSz="914400" eaLnBrk="1" fontAlgn="auto" hangingPunct="1">
              <a:lnSpc>
                <a:spcPct val="90000"/>
              </a:lnSpc>
              <a:spcBef>
                <a:spcPts val="1000"/>
              </a:spcBef>
              <a:spcAft>
                <a:spcPts val="0"/>
              </a:spcAft>
              <a:buClrTx/>
              <a:buSzTx/>
              <a:buFont typeface="Arial" panose="020B0604020202020204" pitchFamily="34" charset="0"/>
              <a:buChar char="•"/>
            </a:pPr>
            <a:endParaRPr lang="en-US" altLang="zh-CN" sz="2000" b="1" dirty="0">
              <a:solidFill>
                <a:prstClr val="black"/>
              </a:solidFill>
              <a:latin typeface="Times New Roman" panose="02020603050405020304" pitchFamily="18" charset="0"/>
              <a:cs typeface="Times New Roman" panose="02020603050405020304" pitchFamily="18" charset="0"/>
            </a:endParaRPr>
          </a:p>
          <a:p>
            <a:pPr marL="457200" lvl="1" indent="0" algn="just" defTabSz="914400" eaLnBrk="1" fontAlgn="auto" hangingPunct="1">
              <a:lnSpc>
                <a:spcPct val="90000"/>
              </a:lnSpc>
              <a:spcBef>
                <a:spcPts val="1000"/>
              </a:spcBef>
              <a:spcAft>
                <a:spcPts val="0"/>
              </a:spcAft>
              <a:buClrTx/>
              <a:buSzTx/>
              <a:buFont typeface="Arial" panose="020B0604020202020204" pitchFamily="34" charset="0"/>
              <a:buChar char="•"/>
            </a:pPr>
            <a:endParaRPr lang="en-US" altLang="zh-CN" sz="20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2448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Straw </a:t>
            </a:r>
            <a:r>
              <a:rPr lang="en-US" sz="2800" dirty="0" smtClean="0"/>
              <a:t>Poll/Motion 1</a:t>
            </a:r>
            <a:endParaRPr lang="en-US" sz="2800" dirty="0"/>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Do you agree to add the following text into the SFD: </a:t>
            </a:r>
          </a:p>
          <a:p>
            <a:pPr marL="800100" lvl="1" indent="-342900" algn="just" defTabSz="914400" eaLnBrk="1" fontAlgn="auto" hangingPunct="1">
              <a:spcBef>
                <a:spcPts val="0"/>
              </a:spcBef>
              <a:spcAft>
                <a:spcPts val="0"/>
              </a:spcAft>
              <a:buClrTx/>
              <a:buSzTx/>
              <a:buFont typeface="Times New Roman" panose="02020603050405020304" pitchFamily="18" charset="0"/>
              <a:buChar char="–"/>
            </a:pPr>
            <a:r>
              <a:rPr lang="en-US" altLang="zh-CN"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“It shall be possible to insert additional SSW slots in the beacon interval for use by EDMG STAs only. ”</a:t>
            </a:r>
          </a:p>
        </p:txBody>
      </p:sp>
    </p:spTree>
    <p:extLst>
      <p:ext uri="{BB962C8B-B14F-4D97-AF65-F5344CB8AC3E}">
        <p14:creationId xmlns:p14="http://schemas.microsoft.com/office/powerpoint/2010/main" val="3355163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Straw </a:t>
            </a:r>
            <a:r>
              <a:rPr lang="en-US" sz="2800" dirty="0" smtClean="0"/>
              <a:t>Poll/Motion 2</a:t>
            </a:r>
            <a:endParaRPr lang="en-US" sz="2800" dirty="0"/>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Do you agree to add the following text into the SFD:</a:t>
            </a:r>
          </a:p>
          <a:p>
            <a:pPr marL="800100" lvl="1" indent="-342900" defTabSz="914400" eaLnBrk="1" fontAlgn="auto" hangingPunct="1">
              <a:spcBef>
                <a:spcPts val="0"/>
              </a:spcBef>
              <a:spcAft>
                <a:spcPts val="0"/>
              </a:spcAft>
              <a:buClrTx/>
              <a:buSzTx/>
              <a:buFont typeface="Times New Roman" panose="02020603050405020304" pitchFamily="18" charset="0"/>
              <a:buChar char="–"/>
            </a:pPr>
            <a:r>
              <a:rPr lang="en-US" altLang="zh-CN"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number of additional SSW slots is indicated by reserve bits in the Beacon Interval Control field. ”</a:t>
            </a:r>
            <a:endParaRPr lang="en-US" altLang="zh-CN"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8562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References</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[1]   IEEE </a:t>
            </a:r>
            <a:r>
              <a:rPr lang="en-US" altLang="zh-CN" sz="1600" dirty="0" err="1">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Std</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802.11ad - 2012: Amendment 3: Enhancements for Very  High Throughput in the 60 GHz Band.</a:t>
            </a:r>
          </a:p>
        </p:txBody>
      </p:sp>
    </p:spTree>
    <p:extLst>
      <p:ext uri="{BB962C8B-B14F-4D97-AF65-F5344CB8AC3E}">
        <p14:creationId xmlns:p14="http://schemas.microsoft.com/office/powerpoint/2010/main" val="21747970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Appendix </a:t>
            </a:r>
          </a:p>
        </p:txBody>
      </p:sp>
      <p:sp>
        <p:nvSpPr>
          <p:cNvPr id="57" name="Content Placeholder 2"/>
          <p:cNvSpPr txBox="1">
            <a:spLocks noChangeArrowheads="1"/>
          </p:cNvSpPr>
          <p:nvPr/>
        </p:nvSpPr>
        <p:spPr bwMode="auto">
          <a:xfrm>
            <a:off x="685799" y="1143000"/>
            <a:ext cx="7772401"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1</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If A-BFT is followed by </a:t>
            </a:r>
            <a:r>
              <a:rPr lang="en-US" altLang="zh-CN" sz="1400" b="1"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ATI</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how will DMG STA know the exact starting time of ATI when using our proposed scheme?</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 the </a:t>
            </a:r>
            <a:r>
              <a:rPr lang="en-US" altLang="zh-CN" sz="14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Next DMG ATI element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of Beacon Interval Control field in DMG Beacon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a:t>
            </a:r>
            <a:r>
              <a:rPr lang="en-US" altLang="zh-CN" sz="12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Start Time field </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contains the earliest time at which the next ATI in a subsequent beacon interval starts</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ATI Duration field </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contains the duration, in microseconds, of the next ATI in a subsequent beacon interval.</a:t>
            </a:r>
          </a:p>
        </p:txBody>
      </p:sp>
      <p:pic>
        <p:nvPicPr>
          <p:cNvPr id="8" name="图片 11"/>
          <p:cNvPicPr>
            <a:picLocks noChangeAspect="1"/>
          </p:cNvPicPr>
          <p:nvPr/>
        </p:nvPicPr>
        <p:blipFill>
          <a:blip r:embed="rId3" cstate="print"/>
          <a:stretch>
            <a:fillRect/>
          </a:stretch>
        </p:blipFill>
        <p:spPr>
          <a:xfrm>
            <a:off x="2743200" y="2306961"/>
            <a:ext cx="4411862" cy="1045839"/>
          </a:xfrm>
          <a:prstGeom prst="rect">
            <a:avLst/>
          </a:prstGeom>
        </p:spPr>
      </p:pic>
      <p:sp>
        <p:nvSpPr>
          <p:cNvPr id="9" name="Rectangle 8"/>
          <p:cNvSpPr/>
          <p:nvPr/>
        </p:nvSpPr>
        <p:spPr>
          <a:xfrm>
            <a:off x="4969798" y="2397885"/>
            <a:ext cx="869746" cy="26911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839544" y="2397885"/>
            <a:ext cx="1080119" cy="26911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p:cNvSpPr txBox="1">
            <a:spLocks noChangeArrowheads="1"/>
          </p:cNvSpPr>
          <p:nvPr/>
        </p:nvSpPr>
        <p:spPr bwMode="auto">
          <a:xfrm>
            <a:off x="685800" y="3276600"/>
            <a:ext cx="7772401"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2</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If A-BFT is followed by </a:t>
            </a:r>
            <a:r>
              <a:rPr lang="en-US" altLang="zh-CN" sz="1400" b="1"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DTI</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how will DMG STA know the exact starting time of DTI when using our proposed scheme?</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 the </a:t>
            </a:r>
            <a:r>
              <a:rPr lang="en-US" altLang="zh-CN" sz="14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Allocation field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of the </a:t>
            </a:r>
            <a:r>
              <a:rPr lang="en-US" altLang="zh-CN" sz="14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Extended Schedule element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in DMG Beacon or Announce frame</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a:t>
            </a:r>
            <a:r>
              <a:rPr lang="en-US" altLang="zh-CN" sz="12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Allocation Start subfield </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contains the lower 4 octets of the TSF at the time the SP or CBAP starts</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Allocation Block Duration s</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ubfield indicates the duration, in microseconds, of a time block for which the SP or CBAP allocation is made</a:t>
            </a:r>
          </a:p>
        </p:txBody>
      </p:sp>
      <p:pic>
        <p:nvPicPr>
          <p:cNvPr id="13" name="Picture 2" descr="C:\Users\h00316112\AppData\Roaming\eSpace_Desktop\UserData\h00316112\imagefiles\4BD313D9-2F7B-48F7-8ADD-56CEED47B577.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03848" y="4556709"/>
            <a:ext cx="4685239" cy="83309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h00316112\AppData\Roaming\eSpace_Desktop\UserData\h00316112\imagefiles\FC771E86-EAF7-40B7-8F80-8314FBA1033F.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8854" y="5491429"/>
            <a:ext cx="4476542" cy="891515"/>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Connector 14"/>
          <p:cNvCxnSpPr/>
          <p:nvPr/>
        </p:nvCxnSpPr>
        <p:spPr>
          <a:xfrm flipH="1">
            <a:off x="539552" y="4863942"/>
            <a:ext cx="4449008" cy="627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4572000" y="4869160"/>
            <a:ext cx="1280656" cy="653695"/>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06115" y="5522855"/>
            <a:ext cx="553717" cy="4264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059832" y="5519202"/>
            <a:ext cx="504056" cy="430078"/>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00744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Appendix </a:t>
            </a:r>
          </a:p>
        </p:txBody>
      </p:sp>
      <p:sp>
        <p:nvSpPr>
          <p:cNvPr id="57" name="Content Placeholder 2"/>
          <p:cNvSpPr txBox="1">
            <a:spLocks noChangeArrowheads="1"/>
          </p:cNvSpPr>
          <p:nvPr/>
        </p:nvSpPr>
        <p:spPr bwMode="auto">
          <a:xfrm>
            <a:off x="685799" y="1143000"/>
            <a:ext cx="7772401"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600" b="1" u="sng"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3</a:t>
            </a:r>
            <a:r>
              <a:rPr lang="en-US" altLang="zh-CN" sz="16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 </a:t>
            </a:r>
            <a:r>
              <a:rPr lang="en-US" altLang="zh-CN" sz="16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special case </a:t>
            </a:r>
            <a:r>
              <a:rPr lang="en-US" altLang="zh-CN" sz="16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(i.e., “CBAP only field” is </a:t>
            </a:r>
            <a:r>
              <a:rPr lang="en-US" altLang="zh-CN" sz="16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a:t>
            </a:r>
            <a:r>
              <a:rPr lang="en-US" altLang="zh-CN" sz="16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and the DMG beacon does </a:t>
            </a:r>
            <a:r>
              <a:rPr lang="en-US" altLang="zh-CN" sz="16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not</a:t>
            </a:r>
            <a:r>
              <a:rPr lang="en-US" altLang="zh-CN" sz="16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include Extended Schedule Element, and a BI including BTI+A-BFT+CBAP only), DMG STAs will not know the starting time of DTI, what will happen?</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u="sng"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8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To deal with this issue, we have the following potential solutions: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1.	</a:t>
            </a:r>
            <a:r>
              <a:rPr lang="en-US" altLang="zh-CN" sz="14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Mandate</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EDMG PCP/AP to </a:t>
            </a:r>
            <a:r>
              <a:rPr lang="en-US" altLang="zh-CN" sz="14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always</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include the optional Extended Schedule element, even “CBAP only field” is 1 (i.e., BI including BTI+A-BFT+CBAP only).</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2.	Since the PCP/AP knows all the information and can control the whole system, then the PCP/AP could </a:t>
            </a:r>
            <a:r>
              <a:rPr lang="en-US" altLang="zh-CN" sz="14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avoid</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to use our proposed scheme when the PCP/AP need to set the “CBAP only field” to 1. Which means that our proposed scheme should </a:t>
            </a:r>
            <a:r>
              <a:rPr lang="en-US" altLang="zh-CN" sz="14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not</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be used in this special case (i.e., “CBAP only field” is 1, and the DMG beacon does not include Extended Schedule Element, and a BI including BTI+A-BFT+CBAP only)</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6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4</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Will the PCP/AP know the </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number</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of DMG/EDMG STA in the network (to contend for the A-BFT)?</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6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“estimation of the number of DMG/EDMG STAs in the network (to contend for the A-BFT)” is an implementation issue and is no different than what already exist in 11ad. And it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out of the scope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of the standard and our proposal</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0417704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Appendix </a:t>
            </a:r>
          </a:p>
        </p:txBody>
      </p:sp>
      <p:sp>
        <p:nvSpPr>
          <p:cNvPr id="57" name="Content Placeholder 2"/>
          <p:cNvSpPr txBox="1">
            <a:spLocks noChangeArrowheads="1"/>
          </p:cNvSpPr>
          <p:nvPr/>
        </p:nvSpPr>
        <p:spPr bwMode="auto">
          <a:xfrm>
            <a:off x="685799" y="1143000"/>
            <a:ext cx="7772401"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5</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If there is estimation error (estimation of the number of DMG/EDMG STA in the network to contend for the A-BFT), will the proposed scheme still be efficient?</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6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efficiency of our proposal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obvious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because the main idea of our proposal is to simply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adding more SSW slots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even there is some estimation error, the result will be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wasting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some SSW slots. And one SSW slot will at most be only about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256us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 at most 16 SSW frame in a SSW slot, i.e., (15+1)*16=256us ). However, if the failure in A-BFT will cause the delay for at least one Beacon Interval, which will be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hundreds of </a:t>
            </a:r>
            <a:r>
              <a:rPr lang="en-US" altLang="zh-CN" sz="1400" dirty="0" err="1">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ms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Hence, comparing to the saved time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hundreds of </a:t>
            </a:r>
            <a:r>
              <a:rPr lang="en-US" altLang="zh-CN" sz="1400" dirty="0" err="1">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ms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even there is some estimation error, the wasted time (only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hundreds of us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negligible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Furthermore, in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Dense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and/or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outdoor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environments (which is envisioned in 11ay system), if the number of the station in the network (to contend for the A-BFT)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large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(e.g., 15 or even more), then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collision</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probability</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will be very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large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(or even be 100%), which mean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efficiency</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of the network will very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low</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(or even be 0), and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our proposed scheme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(providing more SSW slots) will obviously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reduce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collision and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increase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network efficiency</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6</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Can you add a mechanism where you can indicate no DMG SSW slots and only EDMG SSW slots?</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When the PCP/AP want to allocate no DMG SSW slots and only EDMG SSW slots, the PCP/AP could set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Next A-BFT field</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to be larger than 0 (which means for DMG STA that there is no A-BFT in this Beacon Interval). </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And for the EDMG STAs, when they find the “Next A-BFT field” is larger than 0, then the beginning of EDMG SSW slots is 0, and the number of EDMG SSW slots is determined by our proposed schemes (anyone of the 3 options</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564886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Appendix </a:t>
            </a:r>
          </a:p>
        </p:txBody>
      </p:sp>
      <p:sp>
        <p:nvSpPr>
          <p:cNvPr id="57" name="Content Placeholder 2"/>
          <p:cNvSpPr txBox="1">
            <a:spLocks noChangeArrowheads="1"/>
          </p:cNvSpPr>
          <p:nvPr/>
        </p:nvSpPr>
        <p:spPr bwMode="auto">
          <a:xfrm>
            <a:off x="685799" y="1143000"/>
            <a:ext cx="7772401"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6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7</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Is there any estimation algorithm as an example?</a:t>
            </a: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Although it is really out of the scope of my proposal, a simple estimation algorithm as an example could be given, based on the paper (Dynamic access class barring for M2M communications in LTE networks):</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 Based on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historical information</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PCP/AP could set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initial</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value of DMG SSW slots and EDMG SSW slots. The historical information may include: e.g., the number of (DMG/EDMG) STAs associated in the network, the number of STAs tried to contend for the A-BFT in the past, the number of success/fail/waste SSW slots in A-BFT based on the SSW slots allocation in the past, etc.</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b. If the collision in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larger/smalle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r than the “expected number of slots with collision” (you can find the calculation in the paper), then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adjust</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number of DMG SSW slots accordingly (you can find the algorithm in the paper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sym typeface="Wingdings" panose="05000000000000000000" pitchFamily="2" charset="2"/>
              </a:rPr>
              <a:t>.</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And it’s only one solution, you can design your own algorithm).</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c. If the collision in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larger/smaller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than the “expected number of slots with collision” (you can find the calculation in the paper), then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adjust</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number of EDMG SSW slots accordingly (you can find the algorithm in the paper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sym typeface="Wingdings" panose="05000000000000000000" pitchFamily="2" charset="2"/>
              </a:rPr>
              <a:t>.</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And it’s only one solution, you can design your own algorithm).</a:t>
            </a: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Moreover, the estimation algorithm above is kind of an efficient one. But I think we could be more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aggressive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(e.g., prone to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allocate relatively more slots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 this random access system, since this one is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different</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with the others: one SSW slot will at most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be only about 256us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most 16 SSW frame in a SSW slot, i.e., (15+1)*16=256us ), however, if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failure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in A-BFT will cause the delay for at least one Beacon Interval, which will be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hundreds of </a:t>
            </a:r>
            <a:r>
              <a:rPr lang="en-US" altLang="zh-CN" sz="1400" dirty="0" err="1">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ms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Hence, I think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more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aggressive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estimation algorithm could be further considered</a:t>
            </a: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779442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Appendix </a:t>
            </a:r>
          </a:p>
        </p:txBody>
      </p:sp>
      <p:sp>
        <p:nvSpPr>
          <p:cNvPr id="57" name="Content Placeholder 2"/>
          <p:cNvSpPr txBox="1">
            <a:spLocks noChangeArrowheads="1"/>
          </p:cNvSpPr>
          <p:nvPr/>
        </p:nvSpPr>
        <p:spPr bwMode="auto">
          <a:xfrm>
            <a:off x="685799" y="1143000"/>
            <a:ext cx="7772401"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6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Question 8</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How to extend to multi-channel?</a:t>
            </a:r>
          </a:p>
          <a:p>
            <a:pPr marL="285750" lvl="1" indent="-285750" algn="just" defTabSz="914400" eaLnBrk="1" fontAlgn="auto" hangingPunct="1">
              <a:spcBef>
                <a:spcPts val="0"/>
              </a:spcBef>
              <a:spcAft>
                <a:spcPts val="0"/>
              </a:spcAft>
              <a:buClrTx/>
              <a:buSzTx/>
              <a:buFont typeface="Arial" panose="020B0604020202020204" pitchFamily="34" charset="0"/>
              <a:buChar char="•"/>
            </a:pPr>
            <a:r>
              <a:rPr lang="en-US" altLang="zh-CN" sz="1800" b="1" u="sng"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Answer (example)</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6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DMG</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randomly choose SSW slots indicated by </a:t>
            </a:r>
            <a:r>
              <a:rPr lang="en-US" altLang="zh-CN" sz="1600" dirty="0">
                <a:solidFill>
                  <a:srgbClr val="0070C0"/>
                </a:solidFill>
                <a:latin typeface="Times New Roman" panose="02020603050405020304" pitchFamily="18" charset="0"/>
                <a:ea typeface="微软雅黑" panose="020B0503020204020204" pitchFamily="34" charset="-122"/>
                <a:cs typeface="Times New Roman" panose="02020603050405020304" pitchFamily="18" charset="0"/>
              </a:rPr>
              <a:t>A-BFT Length</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only on primary channel.</a:t>
            </a:r>
            <a:r>
              <a:rPr lang="zh-CN" altLang="en-US"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endPar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1" indent="-285750" algn="just" defTabSz="914400" eaLnBrk="1" fontAlgn="auto" hangingPunct="1">
              <a:spcBef>
                <a:spcPts val="0"/>
              </a:spcBef>
              <a:spcAft>
                <a:spcPts val="0"/>
              </a:spcAft>
              <a:buClrTx/>
              <a:buSzTx/>
              <a:buFont typeface="Arial" panose="020B0604020202020204" pitchFamily="34" charset="0"/>
              <a:buChar char="•"/>
            </a:pPr>
            <a:r>
              <a:rPr lang="en-US" altLang="zh-CN" sz="16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 </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STAs randomly choose SSW slots indicated by </a:t>
            </a:r>
            <a:r>
              <a:rPr lang="en-US" altLang="zh-CN" sz="1600" dirty="0">
                <a:solidFill>
                  <a:srgbClr val="0070C0"/>
                </a:solidFill>
                <a:latin typeface="Times New Roman" panose="02020603050405020304" pitchFamily="18" charset="0"/>
                <a:ea typeface="微软雅黑" panose="020B0503020204020204" pitchFamily="34" charset="-122"/>
                <a:cs typeface="Times New Roman" panose="02020603050405020304" pitchFamily="18" charset="0"/>
              </a:rPr>
              <a:t>A-BFT Length &amp; A-BFT Extension </a:t>
            </a: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on all channels</a:t>
            </a:r>
            <a:r>
              <a:rPr lang="zh-CN" altLang="en-US"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2"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 STAs randomly choose SSW slots between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 A-BFT Extension-1] </a:t>
            </a:r>
            <a:r>
              <a:rPr lang="en-US" altLang="zh-CN" sz="14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or</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Length</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 A-BFT Extension-1] on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primary</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channel.</a:t>
            </a:r>
          </a:p>
          <a:p>
            <a:pPr marL="742950" lvl="2"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 STAs randomly choose SSW slots between [0, A-BFT Length + A-BFT Extension-1] on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secondary</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channels (e.g.,CH2,CH3,CH4</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p:txBody>
      </p:sp>
      <p:graphicFrame>
        <p:nvGraphicFramePr>
          <p:cNvPr id="7" name="对象 5"/>
          <p:cNvGraphicFramePr>
            <a:graphicFrameLocks noChangeAspect="1"/>
          </p:cNvGraphicFramePr>
          <p:nvPr>
            <p:extLst>
              <p:ext uri="{D42A27DB-BD31-4B8C-83A1-F6EECF244321}">
                <p14:modId xmlns:p14="http://schemas.microsoft.com/office/powerpoint/2010/main" val="2568056889"/>
              </p:ext>
            </p:extLst>
          </p:nvPr>
        </p:nvGraphicFramePr>
        <p:xfrm>
          <a:off x="1043608" y="3429000"/>
          <a:ext cx="6480720" cy="2936519"/>
        </p:xfrm>
        <a:graphic>
          <a:graphicData uri="http://schemas.openxmlformats.org/presentationml/2006/ole">
            <mc:AlternateContent xmlns:mc="http://schemas.openxmlformats.org/markup-compatibility/2006">
              <mc:Choice xmlns:v="urn:schemas-microsoft-com:vml" Requires="v">
                <p:oleObj spid="_x0000_s7173" name="Visio" r:id="rId4" imgW="5536686" imgH="2504505" progId="Visio.Drawing.11">
                  <p:embed/>
                </p:oleObj>
              </mc:Choice>
              <mc:Fallback>
                <p:oleObj name="Visio" r:id="rId4" imgW="5536686" imgH="2504505" progId="Visio.Drawing.11">
                  <p:embed/>
                  <p:pic>
                    <p:nvPicPr>
                      <p:cNvPr id="0" name=""/>
                      <p:cNvPicPr>
                        <a:picLocks noChangeAspect="1" noChangeArrowheads="1"/>
                      </p:cNvPicPr>
                      <p:nvPr/>
                    </p:nvPicPr>
                    <p:blipFill>
                      <a:blip r:embed="rId5"/>
                      <a:srcRect/>
                      <a:stretch>
                        <a:fillRect/>
                      </a:stretch>
                    </p:blipFill>
                    <p:spPr bwMode="auto">
                      <a:xfrm>
                        <a:off x="1043608" y="3429000"/>
                        <a:ext cx="6480720" cy="2936519"/>
                      </a:xfrm>
                      <a:prstGeom prst="rect">
                        <a:avLst/>
                      </a:prstGeom>
                      <a:noFill/>
                    </p:spPr>
                  </p:pic>
                </p:oleObj>
              </mc:Fallback>
            </mc:AlternateContent>
          </a:graphicData>
        </a:graphic>
      </p:graphicFrame>
    </p:spTree>
    <p:extLst>
      <p:ext uri="{BB962C8B-B14F-4D97-AF65-F5344CB8AC3E}">
        <p14:creationId xmlns:p14="http://schemas.microsoft.com/office/powerpoint/2010/main" val="2661066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Outline</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ts val="1000"/>
              </a:spcBef>
              <a:buFont typeface="Arial" panose="020B0604020202020204" pitchFamily="34" charset="0"/>
              <a:buChar char="•"/>
            </a:pPr>
            <a:r>
              <a:rPr lang="en-US" altLang="zh-CN" sz="2000" b="1" dirty="0" smtClean="0">
                <a:latin typeface="Times New Roman" panose="02020603050405020304" pitchFamily="18" charset="0"/>
                <a:cs typeface="Times New Roman" panose="02020603050405020304" pitchFamily="18" charset="0"/>
              </a:rPr>
              <a:t>Background: A-BFT in 802.11ad [1]</a:t>
            </a:r>
          </a:p>
          <a:p>
            <a:pPr eaLnBrk="1" hangingPunct="1">
              <a:lnSpc>
                <a:spcPct val="90000"/>
              </a:lnSpc>
              <a:spcBef>
                <a:spcPts val="1000"/>
              </a:spcBef>
              <a:buFont typeface="Arial" panose="020B0604020202020204" pitchFamily="34" charset="0"/>
              <a:buChar char="•"/>
            </a:pPr>
            <a:endParaRPr lang="zh-CN" altLang="en-US" sz="2000" b="1" dirty="0">
              <a:latin typeface="Times New Roman" panose="02020603050405020304" pitchFamily="18" charset="0"/>
              <a:cs typeface="Times New Roman" panose="02020603050405020304" pitchFamily="18" charset="0"/>
            </a:endParaRPr>
          </a:p>
          <a:p>
            <a:pPr eaLnBrk="1" hangingPunct="1">
              <a:lnSpc>
                <a:spcPct val="90000"/>
              </a:lnSpc>
              <a:spcBef>
                <a:spcPts val="1000"/>
              </a:spcBef>
              <a:buFont typeface="Arial" panose="020B0604020202020204" pitchFamily="34" charset="0"/>
              <a:buChar char="•"/>
            </a:pPr>
            <a:r>
              <a:rPr lang="en-US" altLang="zh-CN" sz="2000" b="1" dirty="0" smtClean="0">
                <a:latin typeface="Times New Roman" panose="02020603050405020304" pitchFamily="18" charset="0"/>
                <a:cs typeface="Times New Roman" panose="02020603050405020304" pitchFamily="18" charset="0"/>
              </a:rPr>
              <a:t>Motivation</a:t>
            </a:r>
          </a:p>
          <a:p>
            <a:pPr eaLnBrk="1" hangingPunct="1">
              <a:lnSpc>
                <a:spcPct val="90000"/>
              </a:lnSpc>
              <a:spcBef>
                <a:spcPts val="1000"/>
              </a:spcBef>
              <a:buFont typeface="Arial" panose="020B0604020202020204" pitchFamily="34" charset="0"/>
              <a:buChar char="•"/>
            </a:pPr>
            <a:endParaRPr lang="en-US" altLang="zh-CN" sz="2000" b="1" dirty="0" smtClean="0">
              <a:latin typeface="Times New Roman" panose="02020603050405020304" pitchFamily="18" charset="0"/>
              <a:cs typeface="Times New Roman" panose="02020603050405020304" pitchFamily="18" charset="0"/>
            </a:endParaRPr>
          </a:p>
          <a:p>
            <a:pPr eaLnBrk="1" hangingPunct="1">
              <a:lnSpc>
                <a:spcPct val="90000"/>
              </a:lnSpc>
              <a:spcBef>
                <a:spcPts val="1000"/>
              </a:spcBef>
              <a:buFont typeface="Arial" panose="020B0604020202020204" pitchFamily="34" charset="0"/>
              <a:buChar char="•"/>
            </a:pPr>
            <a:r>
              <a:rPr lang="en-US" altLang="zh-CN" sz="2000" b="1" dirty="0" smtClean="0">
                <a:latin typeface="Times New Roman" panose="02020603050405020304" pitchFamily="18" charset="0"/>
                <a:cs typeface="Times New Roman" panose="02020603050405020304" pitchFamily="18" charset="0"/>
              </a:rPr>
              <a:t>Extending the SSW slots in A-BFT</a:t>
            </a:r>
          </a:p>
          <a:p>
            <a:pPr marL="742950" lvl="1" indent="-285750">
              <a:lnSpc>
                <a:spcPct val="90000"/>
              </a:lnSpc>
              <a:spcBef>
                <a:spcPts val="500"/>
              </a:spcBef>
              <a:buFont typeface="Times New Roman" panose="02020603050405020304" pitchFamily="18" charset="0"/>
              <a:buChar char="−"/>
            </a:pPr>
            <a:r>
              <a:rPr lang="en-US" altLang="zh-CN" sz="1600" dirty="0" smtClean="0">
                <a:latin typeface="Times New Roman" panose="02020603050405020304" pitchFamily="18" charset="0"/>
                <a:cs typeface="Times New Roman" panose="02020603050405020304" pitchFamily="18" charset="0"/>
              </a:rPr>
              <a:t>Option 1: EDMG STAs only contend in extended SSW slots  </a:t>
            </a:r>
          </a:p>
          <a:p>
            <a:pPr marL="742950" lvl="1" indent="-285750">
              <a:lnSpc>
                <a:spcPct val="90000"/>
              </a:lnSpc>
              <a:spcBef>
                <a:spcPts val="500"/>
              </a:spcBef>
              <a:buFont typeface="Times New Roman" panose="02020603050405020304" pitchFamily="18" charset="0"/>
              <a:buChar char="−"/>
            </a:pPr>
            <a:r>
              <a:rPr lang="en-US" altLang="zh-CN" sz="1600" dirty="0" smtClean="0">
                <a:latin typeface="Times New Roman" panose="02020603050405020304" pitchFamily="18" charset="0"/>
                <a:cs typeface="Times New Roman" panose="02020603050405020304" pitchFamily="18" charset="0"/>
              </a:rPr>
              <a:t>Option 2: EDMG STAs contend in legacy SSW slots and extended SSW slots</a:t>
            </a:r>
          </a:p>
          <a:p>
            <a:pPr marL="742950" lvl="1" indent="-285750">
              <a:lnSpc>
                <a:spcPct val="90000"/>
              </a:lnSpc>
              <a:spcBef>
                <a:spcPts val="500"/>
              </a:spcBef>
              <a:buFont typeface="Times New Roman" panose="02020603050405020304" pitchFamily="18" charset="0"/>
              <a:buChar char="−"/>
            </a:pPr>
            <a:r>
              <a:rPr lang="en-US" altLang="zh-CN" sz="1600" dirty="0" smtClean="0">
                <a:latin typeface="Times New Roman" panose="02020603050405020304" pitchFamily="18" charset="0"/>
                <a:cs typeface="Times New Roman" panose="02020603050405020304" pitchFamily="18" charset="0"/>
              </a:rPr>
              <a:t>Option 3: scalable allocation</a:t>
            </a:r>
          </a:p>
          <a:p>
            <a:pPr eaLnBrk="1" hangingPunct="1">
              <a:lnSpc>
                <a:spcPct val="90000"/>
              </a:lnSpc>
              <a:spcBef>
                <a:spcPts val="1000"/>
              </a:spcBef>
              <a:buFont typeface="Arial" panose="020B0604020202020204" pitchFamily="34" charset="0"/>
              <a:buChar char="•"/>
            </a:pPr>
            <a:endParaRPr lang="en-US" altLang="zh-CN" sz="2000" b="1" dirty="0" smtClean="0">
              <a:latin typeface="Times New Roman" panose="02020603050405020304" pitchFamily="18" charset="0"/>
              <a:cs typeface="Times New Roman" panose="02020603050405020304" pitchFamily="18" charset="0"/>
            </a:endParaRPr>
          </a:p>
          <a:p>
            <a:pPr eaLnBrk="1" hangingPunct="1">
              <a:lnSpc>
                <a:spcPct val="90000"/>
              </a:lnSpc>
              <a:spcBef>
                <a:spcPts val="1000"/>
              </a:spcBef>
              <a:buFont typeface="Arial" panose="020B0604020202020204" pitchFamily="34" charset="0"/>
              <a:buChar char="•"/>
            </a:pPr>
            <a:r>
              <a:rPr lang="zh-CN" altLang="en-US" sz="2000" b="1" dirty="0" smtClean="0">
                <a:latin typeface="Times New Roman" panose="02020603050405020304" pitchFamily="18" charset="0"/>
                <a:cs typeface="Times New Roman" panose="02020603050405020304" pitchFamily="18" charset="0"/>
              </a:rPr>
              <a:t>Conclusion</a:t>
            </a:r>
            <a:endParaRPr lang="en-US" altLang="zh-CN" sz="2000" b="1" dirty="0">
              <a:latin typeface="Times New Roman" panose="02020603050405020304" pitchFamily="18" charset="0"/>
              <a:cs typeface="Times New Roman" panose="02020603050405020304" pitchFamily="18" charset="0"/>
            </a:endParaRPr>
          </a:p>
          <a:p>
            <a:pPr eaLnBrk="1" hangingPunct="1">
              <a:lnSpc>
                <a:spcPct val="90000"/>
              </a:lnSpc>
              <a:spcBef>
                <a:spcPts val="1000"/>
              </a:spcBef>
              <a:buFont typeface="Arial" panose="020B0604020202020204" pitchFamily="34" charset="0"/>
              <a:buChar char="•"/>
            </a:pPr>
            <a:endParaRPr lang="en-US" altLang="zh-CN" sz="2000" b="1" dirty="0" smtClean="0">
              <a:latin typeface="Times New Roman" panose="02020603050405020304" pitchFamily="18" charset="0"/>
              <a:cs typeface="Times New Roman" panose="02020603050405020304" pitchFamily="18" charset="0"/>
            </a:endParaRPr>
          </a:p>
          <a:p>
            <a:pPr eaLnBrk="1" hangingPunct="1">
              <a:lnSpc>
                <a:spcPct val="90000"/>
              </a:lnSpc>
              <a:spcBef>
                <a:spcPts val="1000"/>
              </a:spcBef>
              <a:buFont typeface="Arial" panose="020B0604020202020204" pitchFamily="34" charset="0"/>
              <a:buChar char="•"/>
            </a:pPr>
            <a:r>
              <a:rPr lang="en-US" altLang="zh-CN" sz="2000" b="1" dirty="0" smtClean="0">
                <a:latin typeface="Times New Roman" panose="02020603050405020304" pitchFamily="18" charset="0"/>
                <a:cs typeface="Times New Roman" panose="02020603050405020304" pitchFamily="18" charset="0"/>
              </a:rPr>
              <a:t>References</a:t>
            </a:r>
            <a:endParaRPr lang="zh-CN" altLang="en-US" sz="2000" b="1" dirty="0">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Background: A-BFT in 802.11ad</a:t>
            </a:r>
          </a:p>
        </p:txBody>
      </p:sp>
      <p:sp>
        <p:nvSpPr>
          <p:cNvPr id="57" name="Content Placeholder 2"/>
          <p:cNvSpPr txBox="1">
            <a:spLocks noChangeArrowheads="1"/>
          </p:cNvSpPr>
          <p:nvPr/>
        </p:nvSpPr>
        <p:spPr bwMode="auto">
          <a:xfrm>
            <a:off x="685799" y="1219200"/>
            <a:ext cx="7772401"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indent="-285750">
              <a:buFont typeface="Arial" panose="020B0604020202020204" pitchFamily="34" charset="0"/>
              <a:buChar char="•"/>
            </a:pP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By </a:t>
            </a:r>
            <a:r>
              <a:rPr lang="en-US" altLang="zh-CN" sz="1600" b="1"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Beacon Interval Control field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in DMG Beacon, the PCP/AP announces </a:t>
            </a:r>
          </a:p>
          <a:p>
            <a:pPr marL="742950" lvl="1" indent="-285750">
              <a:buFont typeface="Times New Roman" panose="02020603050405020304" pitchFamily="18" charset="0"/>
              <a:buChar char="−"/>
            </a:pP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the number of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SSW slots </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(the size of A-BFT) in </a:t>
            </a:r>
            <a:r>
              <a:rPr lang="en-US" altLang="zh-CN" sz="1400" b="1"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A-BFT Length subfield </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(3-bit, i.e., at most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8</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 SSW slots) </a:t>
            </a:r>
          </a:p>
          <a:p>
            <a:pPr marL="742950" lvl="1" indent="-285750">
              <a:buFont typeface="Times New Roman" panose="02020603050405020304" pitchFamily="18" charset="0"/>
              <a:buChar char="−"/>
            </a:pP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the number of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SSW frames </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per SSW slot in </a:t>
            </a:r>
            <a:r>
              <a:rPr lang="en-US" altLang="zh-CN" sz="1400" b="1"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FSS subfield </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(4-bit, i.e., at most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16</a:t>
            </a:r>
            <a:r>
              <a:rPr lang="en-US" altLang="zh-CN" sz="1400" dirty="0">
                <a:latin typeface="Times New Roman" panose="02020603050405020304" pitchFamily="18" charset="0"/>
                <a:ea typeface="微软雅黑" panose="020B0503020204020204" pitchFamily="34" charset="-122"/>
                <a:cs typeface="Times New Roman" panose="02020603050405020304" pitchFamily="18" charset="0"/>
              </a:rPr>
              <a:t> SSW frames per SSW slot) </a:t>
            </a:r>
          </a:p>
          <a:p>
            <a:pPr marL="285750" indent="-285750">
              <a:buFont typeface="Arial" panose="020B0604020202020204" pitchFamily="34" charset="0"/>
              <a:buChar char="•"/>
            </a:pP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A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STA randomly selects a SSW slot number based on an uniform distribution [0, A-BFT Length-1] to access.</a:t>
            </a:r>
          </a:p>
          <a:p>
            <a:pPr marL="285750" indent="-285750">
              <a:buFont typeface="Arial" panose="020B0604020202020204" pitchFamily="34" charset="0"/>
              <a:buChar char="•"/>
            </a:pP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Once </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two or more STAs choose the same slot, </a:t>
            </a:r>
            <a:r>
              <a:rPr lang="en-US" altLang="zh-CN" sz="16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collision</a:t>
            </a:r>
            <a:r>
              <a:rPr lang="en-US" altLang="zh-CN" sz="1600" dirty="0">
                <a:latin typeface="Times New Roman" panose="02020603050405020304" pitchFamily="18" charset="0"/>
                <a:ea typeface="微软雅黑" panose="020B0503020204020204" pitchFamily="34" charset="-122"/>
                <a:cs typeface="Times New Roman" panose="02020603050405020304" pitchFamily="18" charset="0"/>
              </a:rPr>
              <a:t> may happen since they will transmit SSW frames simultaneously.</a:t>
            </a:r>
          </a:p>
          <a:p>
            <a:pPr marL="285750" indent="-285750">
              <a:buFont typeface="Arial" panose="020B0604020202020204" pitchFamily="34" charset="0"/>
              <a:buChar char="•"/>
            </a:pPr>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7"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319960" y="3393535"/>
            <a:ext cx="4309440" cy="3007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59265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Motivation</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Limited number of available resources (at most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only 8</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in 11ad A-BFT.</a:t>
            </a: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Dense and/or outdoor environments is envisioned in 11ay system, which means that the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collision</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will become serious when the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number of the STAs increases</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0" lvl="0" indent="0" algn="just" defTabSz="914400" eaLnBrk="1" fontAlgn="auto" hangingPunct="1">
              <a:spcBef>
                <a:spcPts val="0"/>
              </a:spcBef>
              <a:spcAft>
                <a:spcPts val="0"/>
              </a:spcAft>
              <a:buClrTx/>
              <a:buSzTx/>
            </a:pPr>
            <a:endPar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Can we solve the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collision</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800" b="1"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problem?</a:t>
            </a:r>
            <a:endPar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79432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Motivation</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1. How could we deal with the collision problem in A-BFT?</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8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Extending</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SSW slots in A-BFT (providing more resources)” seems a nature way to reduce collision. </a:t>
            </a:r>
          </a:p>
          <a:p>
            <a:pPr marL="285750" lvl="0"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2. However, the DMG STAs will definitely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not</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recognize the extended SSW slots in A-BFT, but only the legacy SSW slots in A-BFT. How could we deal with this issue?</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8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Only</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a:t>
            </a:r>
            <a:r>
              <a:rPr lang="en-US" altLang="zh-CN" sz="18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EDMG</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could contend in the </a:t>
            </a:r>
            <a:r>
              <a:rPr lang="en-US" altLang="zh-CN" sz="18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And the </a:t>
            </a:r>
            <a:r>
              <a:rPr lang="en-US" altLang="zh-CN" sz="18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DMG</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 could </a:t>
            </a:r>
            <a:r>
              <a:rPr lang="en-US" altLang="zh-CN" sz="18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only</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contend in the </a:t>
            </a:r>
            <a:r>
              <a:rPr lang="en-US" altLang="zh-CN" sz="18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legacy</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If the EDMG STAs could also contend in the legacy SSW slots, then it will be </a:t>
            </a:r>
            <a:r>
              <a:rPr lang="en-US" altLang="zh-CN" sz="18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unfair</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to the DMG STAs (DMG STAs could only contend in the legacy SSW slots, while EDMG STAs could contend in both)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1"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With the analysis above, we propose an enhanced A-BFT random access scheme, which simply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extends</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the SSW slots in A-BFT.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4358436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Extending the SSW slots in A-BFT</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In order to reduce collision, the SSW slots in A-BFT are extended, i.e., providing more SSW slots</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only contend in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legacy</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Only the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contend in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a:t>
            </a:r>
            <a:r>
              <a:rPr lang="en-US" altLang="zh-CN" sz="14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slots</a:t>
            </a:r>
            <a:endPar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For the </a:t>
            </a:r>
            <a:r>
              <a:rPr lang="en-US" altLang="zh-CN" sz="18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legacy SSW slots</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it is </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already standardized </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in 802.11ad</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a:t>
            </a:r>
            <a:r>
              <a:rPr lang="en-US" altLang="zh-CN" sz="14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number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of legacy SSW slots determined by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Length field (B7 B8 B9)</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randomly choose Legacy-SSW slots between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 A-BFT Length-1]</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DMG STAs will </a:t>
            </a:r>
            <a:r>
              <a:rPr lang="en-US" altLang="zh-CN" sz="1400" b="1"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not</a:t>
            </a:r>
            <a:r>
              <a:rPr lang="en-US" altLang="zh-CN" sz="14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know there are extended SSW slots, and DMG STAs will </a:t>
            </a:r>
            <a:r>
              <a:rPr lang="en-US" altLang="zh-CN" sz="1400" b="1"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start</a:t>
            </a:r>
            <a:r>
              <a:rPr lang="en-US" altLang="zh-CN" sz="14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the ATI or DTI according to the </a:t>
            </a:r>
            <a:r>
              <a:rPr lang="en-US" altLang="zh-CN" sz="1400" b="1"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exact (absolute) </a:t>
            </a:r>
            <a:r>
              <a:rPr lang="en-US" altLang="zh-CN" sz="14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starting time of ATI or DTI, please see the details in </a:t>
            </a:r>
            <a:r>
              <a:rPr lang="en-US" altLang="zh-CN" sz="14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Appendix </a:t>
            </a:r>
            <a:r>
              <a:rPr lang="en-US" altLang="zh-CN" sz="14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(Q1-3</a:t>
            </a:r>
            <a:r>
              <a:rPr lang="en-US" altLang="zh-CN" sz="1400" dirty="0" smtClean="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a:t>
            </a:r>
            <a:endPar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For the </a:t>
            </a:r>
            <a:r>
              <a:rPr lang="en-US" altLang="zh-CN" sz="18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extended SSW slots </a:t>
            </a: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number of extended SSW slots is determined through some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dedicated bits</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randomly choose SSW slots by following schemes (</a:t>
            </a:r>
            <a:r>
              <a:rPr lang="en-US" altLang="zh-CN" sz="1400" dirty="0">
                <a:solidFill>
                  <a:srgbClr val="00B050"/>
                </a:solidFill>
                <a:latin typeface="Times New Roman" panose="02020603050405020304" pitchFamily="18" charset="0"/>
                <a:ea typeface="微软雅黑" panose="020B0503020204020204" pitchFamily="34" charset="-122"/>
                <a:cs typeface="Times New Roman" panose="02020603050405020304" pitchFamily="18" charset="0"/>
              </a:rPr>
              <a:t>details in the next slide</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1200150" lvl="2" indent="-285750" defTabSz="914400" eaLnBrk="1" fontAlgn="auto" hangingPunct="1">
              <a:spcBef>
                <a:spcPts val="0"/>
              </a:spcBef>
              <a:spcAft>
                <a:spcPts val="0"/>
              </a:spcAft>
              <a:buClrTx/>
              <a:buSzTx/>
              <a:buFont typeface="Wingdings" panose="05000000000000000000" pitchFamily="2" charset="2"/>
              <a:buChar char="§"/>
            </a:pP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1: EDMG STAs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only</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contend in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a:t>
            </a:r>
          </a:p>
          <a:p>
            <a:pPr marL="1200150" lvl="2" indent="-285750" defTabSz="914400" eaLnBrk="1" fontAlgn="auto" hangingPunct="1">
              <a:spcBef>
                <a:spcPts val="0"/>
              </a:spcBef>
              <a:spcAft>
                <a:spcPts val="0"/>
              </a:spcAft>
              <a:buClrTx/>
              <a:buSzTx/>
              <a:buFont typeface="Wingdings" panose="05000000000000000000" pitchFamily="2" charset="2"/>
              <a:buChar char="§"/>
            </a:pP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2: EDMG STAs contend in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Legacy</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-SSW slots and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a:t>
            </a:r>
          </a:p>
          <a:p>
            <a:pPr marL="1200150" lvl="2" indent="-285750" defTabSz="914400" eaLnBrk="1" fontAlgn="auto" hangingPunct="1">
              <a:spcBef>
                <a:spcPts val="0"/>
              </a:spcBef>
              <a:spcAft>
                <a:spcPts val="0"/>
              </a:spcAft>
              <a:buClrTx/>
              <a:buSzTx/>
              <a:buFont typeface="Wingdings" panose="05000000000000000000" pitchFamily="2" charset="2"/>
              <a:buChar char="§"/>
            </a:pP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3: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scalable </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allocation</a:t>
            </a:r>
          </a:p>
          <a:p>
            <a:pPr marL="914400" lvl="2" indent="0" defTabSz="914400" eaLnBrk="1" fontAlgn="auto" hangingPunct="1">
              <a:spcBef>
                <a:spcPts val="0"/>
              </a:spcBef>
              <a:spcAft>
                <a:spcPts val="0"/>
              </a:spcAft>
              <a:buClrTx/>
              <a:buSzTx/>
            </a:pPr>
            <a:endPar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914400" lvl="2" indent="0" defTabSz="914400" eaLnBrk="1" fontAlgn="auto" hangingPunct="1">
              <a:spcBef>
                <a:spcPts val="0"/>
              </a:spcBef>
              <a:spcAft>
                <a:spcPts val="0"/>
              </a:spcAft>
              <a:buClrTx/>
              <a:buSzTx/>
            </a:pPr>
            <a:endPar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1200150" lvl="2" indent="-285750" defTabSz="914400" eaLnBrk="1" fontAlgn="auto" hangingPunct="1">
              <a:spcBef>
                <a:spcPts val="0"/>
              </a:spcBef>
              <a:spcAft>
                <a:spcPts val="0"/>
              </a:spcAft>
              <a:buClrTx/>
              <a:buSzTx/>
              <a:buFont typeface="Wingdings" panose="05000000000000000000" pitchFamily="2" charset="2"/>
              <a:buChar char="§"/>
            </a:pPr>
            <a:endPar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7" name="图片 7"/>
          <p:cNvPicPr>
            <a:picLocks noChangeAspect="1"/>
          </p:cNvPicPr>
          <p:nvPr/>
        </p:nvPicPr>
        <p:blipFill>
          <a:blip r:embed="rId3" cstate="print"/>
          <a:stretch>
            <a:fillRect/>
          </a:stretch>
        </p:blipFill>
        <p:spPr>
          <a:xfrm>
            <a:off x="2757694" y="4876800"/>
            <a:ext cx="3628609" cy="1520851"/>
          </a:xfrm>
          <a:prstGeom prst="rect">
            <a:avLst/>
          </a:prstGeom>
        </p:spPr>
      </p:pic>
    </p:spTree>
    <p:extLst>
      <p:ext uri="{BB962C8B-B14F-4D97-AF65-F5344CB8AC3E}">
        <p14:creationId xmlns:p14="http://schemas.microsoft.com/office/powerpoint/2010/main" val="4150260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09600"/>
            <a:ext cx="7772400" cy="52149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Extending the SSW slots in A-BFT</a:t>
            </a:r>
          </a:p>
        </p:txBody>
      </p:sp>
      <p:sp>
        <p:nvSpPr>
          <p:cNvPr id="57" name="Content Placeholder 2"/>
          <p:cNvSpPr txBox="1">
            <a:spLocks noChangeArrowheads="1"/>
          </p:cNvSpPr>
          <p:nvPr/>
        </p:nvSpPr>
        <p:spPr bwMode="auto">
          <a:xfrm>
            <a:off x="685799" y="12192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STAs randomly choose SSW slots by following schemes</a:t>
            </a:r>
          </a:p>
          <a:p>
            <a:pPr marL="1200150" lvl="2" indent="-285750" algn="just" defTabSz="914400" eaLnBrk="1" fontAlgn="auto" hangingPunct="1">
              <a:spcBef>
                <a:spcPts val="0"/>
              </a:spcBef>
              <a:spcAft>
                <a:spcPts val="0"/>
              </a:spcAft>
              <a:buClrTx/>
              <a:buSzTx/>
              <a:buFont typeface="Wingdings" panose="05000000000000000000" pitchFamily="2" charset="2"/>
              <a:buChar char="§"/>
            </a:pP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1: EDMG STAs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only</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contend in extended SSW slots </a:t>
            </a:r>
          </a:p>
          <a:p>
            <a:pPr marL="914400" lvl="2" indent="0" algn="just" defTabSz="914400" eaLnBrk="1" fontAlgn="auto" hangingPunct="1">
              <a:spcBef>
                <a:spcPts val="0"/>
              </a:spcBef>
              <a:spcAft>
                <a:spcPts val="0"/>
              </a:spcAft>
              <a:buClrTx/>
              <a:buSzTx/>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EDMG STAs randomly choose extended SSW slots between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Length</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Extension</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-1] where A-BFT Extension can be defined by A-BFT Extension subfield, e.g., (B44 B45 B46 B47), indicating the number of extended SSW slots to be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0-15</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Extension subfield =(0 0 0 0) indicates that there are no extended SSW slots; </a:t>
            </a:r>
          </a:p>
          <a:p>
            <a:pPr marL="914400" lvl="2" indent="0" algn="just" defTabSz="914400" eaLnBrk="1" fontAlgn="auto" hangingPunct="1">
              <a:spcBef>
                <a:spcPts val="0"/>
              </a:spcBef>
              <a:spcAft>
                <a:spcPts val="0"/>
              </a:spcAft>
              <a:buClrTx/>
              <a:buSzTx/>
            </a:pPr>
            <a:endPar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1200150" lvl="2" indent="-285750" algn="just" defTabSz="914400" eaLnBrk="1" fontAlgn="auto" hangingPunct="1">
              <a:spcBef>
                <a:spcPts val="0"/>
              </a:spcBef>
              <a:spcAft>
                <a:spcPts val="0"/>
              </a:spcAft>
              <a:buClrTx/>
              <a:buSzTx/>
              <a:buFont typeface="Wingdings" panose="05000000000000000000" pitchFamily="2" charset="2"/>
              <a:buChar char="§"/>
            </a:pP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2: EDMG STAs contend in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Legacy</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-SSW slots and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a:t>
            </a:r>
          </a:p>
          <a:p>
            <a:pPr marL="914400" lvl="2" indent="0" algn="just" defTabSz="914400" eaLnBrk="1" fontAlgn="auto" hangingPunct="1">
              <a:spcBef>
                <a:spcPts val="0"/>
              </a:spcBef>
              <a:spcAft>
                <a:spcPts val="0"/>
              </a:spcAft>
              <a:buClrTx/>
              <a:buSzTx/>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EDMG STAs randomly choose legacy SSW slots and extended SSW slots between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Extension</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-1] where A-BFT Extension can be defined by A-BFT Extension subfield, e.g., (B44 B45 B46 B47), indicating the number of extended SSW slots to be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0-15</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Extension subfield =(0 0 0 0) indicates that there are no extended SSW slots;</a:t>
            </a:r>
          </a:p>
          <a:p>
            <a:pPr marL="914400" lvl="2" indent="0" algn="just" defTabSz="914400" eaLnBrk="1" fontAlgn="auto" hangingPunct="1">
              <a:spcBef>
                <a:spcPts val="0"/>
              </a:spcBef>
              <a:spcAft>
                <a:spcPts val="0"/>
              </a:spcAft>
              <a:buClrTx/>
              <a:buSzTx/>
            </a:pPr>
            <a:endPar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1200150" lvl="2" indent="-285750" algn="just" defTabSz="914400" eaLnBrk="1" fontAlgn="auto" hangingPunct="1">
              <a:spcBef>
                <a:spcPts val="0"/>
              </a:spcBef>
              <a:spcAft>
                <a:spcPts val="0"/>
              </a:spcAft>
              <a:buClrTx/>
              <a:buSzTx/>
              <a:buFont typeface="Wingdings" panose="05000000000000000000" pitchFamily="2" charset="2"/>
              <a:buChar char="§"/>
            </a:pP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3: </a:t>
            </a:r>
            <a:r>
              <a:rPr lang="en-US" altLang="zh-CN" sz="12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scalable </a:t>
            </a:r>
            <a:r>
              <a:rPr lang="en-US" altLang="zh-CN" sz="12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allocation</a:t>
            </a:r>
          </a:p>
          <a:p>
            <a:pPr marL="914400" lvl="2" indent="0" algn="just" defTabSz="914400" eaLnBrk="1" fontAlgn="auto" hangingPunct="1">
              <a:spcBef>
                <a:spcPts val="0"/>
              </a:spcBef>
              <a:spcAft>
                <a:spcPts val="0"/>
              </a:spcAft>
              <a:buClrTx/>
              <a:buSzTx/>
            </a:pP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EDMG STAs randomly choose legacy SSW slots and extended SSW slots between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a:t>
            </a:r>
            <a:r>
              <a:rPr lang="en-US" altLang="zh-CN" sz="1200"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A-BFT </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Extension-1] where A-BFT Extension can be defined by A-BFT Extension subfield, e.g., (B44 B45); A-BFT Extension subfield = (00), (01), (10), and (11) indicates the number of extended SSW slots to be </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 4, 8, and 16</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respectively. (B44 B45) =(00) indicates that there are no extended SSW slots. </a:t>
            </a:r>
            <a:endParaRPr lang="en-US" altLang="zh-CN" sz="105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914400" lvl="2" indent="0" algn="just" defTabSz="914400" eaLnBrk="1" fontAlgn="auto" hangingPunct="1">
              <a:spcBef>
                <a:spcPts val="0"/>
              </a:spcBef>
              <a:spcAft>
                <a:spcPts val="0"/>
              </a:spcAft>
              <a:buClrTx/>
              <a:buSzTx/>
            </a:pPr>
            <a:endParaRPr lang="en-US" altLang="zh-CN" sz="105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1200150" lvl="2" indent="-285750" algn="just" defTabSz="914400" eaLnBrk="1" fontAlgn="auto" hangingPunct="1">
              <a:spcBef>
                <a:spcPts val="0"/>
              </a:spcBef>
              <a:spcAft>
                <a:spcPts val="0"/>
              </a:spcAft>
              <a:buClrTx/>
              <a:buSzTx/>
              <a:buFont typeface="Wingdings" panose="05000000000000000000" pitchFamily="2" charset="2"/>
              <a:buChar char="§"/>
            </a:pPr>
            <a:endParaRPr lang="en-US" altLang="zh-CN" sz="105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7" name="图片 7"/>
          <p:cNvPicPr>
            <a:picLocks noChangeAspect="1"/>
          </p:cNvPicPr>
          <p:nvPr/>
        </p:nvPicPr>
        <p:blipFill>
          <a:blip r:embed="rId3" cstate="print"/>
          <a:stretch>
            <a:fillRect/>
          </a:stretch>
        </p:blipFill>
        <p:spPr>
          <a:xfrm>
            <a:off x="2757694" y="4876800"/>
            <a:ext cx="3628609" cy="1520851"/>
          </a:xfrm>
          <a:prstGeom prst="rect">
            <a:avLst/>
          </a:prstGeom>
        </p:spPr>
      </p:pic>
      <p:cxnSp>
        <p:nvCxnSpPr>
          <p:cNvPr id="8" name="Straight Arrow Connector 7"/>
          <p:cNvCxnSpPr/>
          <p:nvPr/>
        </p:nvCxnSpPr>
        <p:spPr>
          <a:xfrm flipH="1">
            <a:off x="6377119" y="5859551"/>
            <a:ext cx="6480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矩形 11"/>
          <p:cNvSpPr/>
          <p:nvPr/>
        </p:nvSpPr>
        <p:spPr>
          <a:xfrm>
            <a:off x="6653284" y="5634668"/>
            <a:ext cx="1775553" cy="261610"/>
          </a:xfrm>
          <a:prstGeom prst="rect">
            <a:avLst/>
          </a:prstGeom>
        </p:spPr>
        <p:txBody>
          <a:bodyPr wrap="square">
            <a:spAutoFit/>
          </a:bodyPr>
          <a:lstStyle/>
          <a:p>
            <a:r>
              <a:rPr lang="en-US" altLang="zh-CN" sz="1100" b="1" dirty="0" smtClean="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A-BFT Extension subfield</a:t>
            </a:r>
            <a:endParaRPr lang="en-US" altLang="zh-CN" sz="1100" b="1"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8380894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7" name="Content Placeholder 2"/>
          <p:cNvSpPr txBox="1">
            <a:spLocks noChangeArrowheads="1"/>
          </p:cNvSpPr>
          <p:nvPr/>
        </p:nvSpPr>
        <p:spPr bwMode="auto">
          <a:xfrm>
            <a:off x="685799" y="7620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1: EDMG STAs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only</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contend in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 STAs randomly choose extended SSW slots between [A-BFT Length, A-BFT Length +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Extension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- 1] where A-BFT Extension can be defined by A-BFT Extension subfield, e.g., (B44 B45 B46 B47), indicating the number of extended SSW slots to be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0-15</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Extension subfield =(0 0 0 0) indicates that there are no extended SSW slots;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 example of Option 1 </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12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at most 15 </a:t>
            </a:r>
            <a:r>
              <a:rPr lang="en-US" altLang="zh-CN" sz="12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slots in A-BFT for EDMG STAs)</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A-BFT Length field (B7 B8 B9) = 011 ( i.e., A-BFT Length-1=3, hence DMG SSW slots=[0, 3] )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A-BFT Extension subfield (B44 B45 B46 B47) = 1000 ( i.e., A-BFT Extension = 8, and A-BFT Length + A-BFT Extension -1= 4+7, hence  extended SSW slots for EDMG STAs=[4, 11] )</a:t>
            </a:r>
          </a:p>
          <a:p>
            <a:pPr marL="742950" lvl="1" indent="-285750" algn="just" defTabSz="914400" eaLnBrk="1" fontAlgn="auto" hangingPunct="1">
              <a:spcBef>
                <a:spcPts val="0"/>
              </a:spcBef>
              <a:spcAft>
                <a:spcPts val="0"/>
              </a:spcAft>
              <a:buClrTx/>
              <a:buSzTx/>
              <a:buFont typeface="Times New Roman" panose="02020603050405020304" pitchFamily="18" charset="0"/>
              <a:buChar char="−"/>
            </a:pPr>
            <a:endPar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1" indent="-285750" algn="just" defTabSz="914400" eaLnBrk="1" fontAlgn="auto" hangingPunct="1">
              <a:spcBef>
                <a:spcPts val="0"/>
              </a:spcBef>
              <a:spcAft>
                <a:spcPts val="0"/>
              </a:spcAft>
              <a:buClrTx/>
              <a:buSzTx/>
              <a:buFont typeface="Times New Roman" panose="02020603050405020304" pitchFamily="18" charset="0"/>
              <a:buChar char="−"/>
            </a:pPr>
            <a:r>
              <a:rPr lang="en-US" altLang="zh-CN" sz="16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DMG SSW slots=[0, 3] , EDMG SSW slots =[4, 11]</a:t>
            </a:r>
          </a:p>
          <a:p>
            <a:pPr marL="285750" lvl="0" indent="-285750" algn="just" defTabSz="914400" eaLnBrk="1" fontAlgn="auto" hangingPunct="1">
              <a:spcBef>
                <a:spcPts val="0"/>
              </a:spcBef>
              <a:spcAft>
                <a:spcPts val="0"/>
              </a:spcAft>
              <a:buClrTx/>
              <a:buSzTx/>
              <a:buFont typeface="Arial" panose="020B0604020202020204" pitchFamily="34"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algn="just"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Simply adding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more</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for EDMG STAs, then the collision could be reduced when the number of the STAs increases</a:t>
            </a:r>
          </a:p>
        </p:txBody>
      </p:sp>
      <p:graphicFrame>
        <p:nvGraphicFramePr>
          <p:cNvPr id="7" name="Object 6"/>
          <p:cNvGraphicFramePr>
            <a:graphicFrameLocks noChangeAspect="1"/>
          </p:cNvGraphicFramePr>
          <p:nvPr>
            <p:extLst>
              <p:ext uri="{D42A27DB-BD31-4B8C-83A1-F6EECF244321}">
                <p14:modId xmlns:p14="http://schemas.microsoft.com/office/powerpoint/2010/main" val="101255807"/>
              </p:ext>
            </p:extLst>
          </p:nvPr>
        </p:nvGraphicFramePr>
        <p:xfrm>
          <a:off x="1169881" y="5104849"/>
          <a:ext cx="6911739" cy="1295951"/>
        </p:xfrm>
        <a:graphic>
          <a:graphicData uri="http://schemas.openxmlformats.org/presentationml/2006/ole">
            <mc:AlternateContent xmlns:mc="http://schemas.openxmlformats.org/markup-compatibility/2006">
              <mc:Choice xmlns:v="urn:schemas-microsoft-com:vml" Requires="v">
                <p:oleObj spid="_x0000_s4103" name="Visio" r:id="rId4" imgW="7360348" imgH="1374743" progId="Visio.Drawing.11">
                  <p:embed/>
                </p:oleObj>
              </mc:Choice>
              <mc:Fallback>
                <p:oleObj name="Visio" r:id="rId4" imgW="7360348" imgH="1374743" progId="Visio.Drawing.11">
                  <p:embed/>
                  <p:pic>
                    <p:nvPicPr>
                      <p:cNvPr id="0" name=""/>
                      <p:cNvPicPr>
                        <a:picLocks noChangeAspect="1" noChangeArrowheads="1"/>
                      </p:cNvPicPr>
                      <p:nvPr/>
                    </p:nvPicPr>
                    <p:blipFill>
                      <a:blip r:embed="rId5"/>
                      <a:srcRect/>
                      <a:stretch>
                        <a:fillRect/>
                      </a:stretch>
                    </p:blipFill>
                    <p:spPr bwMode="auto">
                      <a:xfrm>
                        <a:off x="1169881" y="5104849"/>
                        <a:ext cx="6911739" cy="1295951"/>
                      </a:xfrm>
                      <a:prstGeom prst="rect">
                        <a:avLst/>
                      </a:prstGeom>
                      <a:noFill/>
                    </p:spPr>
                  </p:pic>
                </p:oleObj>
              </mc:Fallback>
            </mc:AlternateContent>
          </a:graphicData>
        </a:graphic>
      </p:graphicFrame>
    </p:spTree>
    <p:extLst>
      <p:ext uri="{BB962C8B-B14F-4D97-AF65-F5344CB8AC3E}">
        <p14:creationId xmlns:p14="http://schemas.microsoft.com/office/powerpoint/2010/main" val="33655632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0975"/>
          </a:xfrm>
        </p:spPr>
        <p:txBody>
          <a:bodyPr/>
          <a:lstStyle/>
          <a:p>
            <a:r>
              <a:rPr lang="en-GB" dirty="0" smtClean="0"/>
              <a:t>Tony Xiao Han,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7" name="Content Placeholder 2"/>
          <p:cNvSpPr txBox="1">
            <a:spLocks noChangeArrowheads="1"/>
          </p:cNvSpPr>
          <p:nvPr/>
        </p:nvSpPr>
        <p:spPr bwMode="auto">
          <a:xfrm>
            <a:off x="685799" y="762000"/>
            <a:ext cx="7772401" cy="451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Option 2: EDMG STAs contend in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legacy</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and </a:t>
            </a:r>
            <a:r>
              <a:rPr lang="en-US" altLang="zh-CN" sz="18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EDMG STAs randomly choose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legacy</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and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extended</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SSW slots between [</a:t>
            </a:r>
            <a:r>
              <a:rPr lang="en-US" altLang="zh-CN" sz="14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Length +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A-BFT Extension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- 1] where A-BFT Extension can be defined by A-BFT Extension subfield, e.g., (B44 B45 B46 B47), indicating the number of extended SSW slots to be </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0-15</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A-BFT Extension subfield =(0 0 0 0) indicates that there are no extended SSW slots;</a:t>
            </a:r>
          </a:p>
          <a:p>
            <a:pPr marL="742950" lvl="1" indent="-285750" defTabSz="914400" eaLnBrk="1" fontAlgn="auto" hangingPunct="1">
              <a:spcBef>
                <a:spcPts val="0"/>
              </a:spcBef>
              <a:spcAft>
                <a:spcPts val="0"/>
              </a:spcAft>
              <a:buClrTx/>
              <a:buSzTx/>
              <a:buFont typeface="Times New Roman" panose="02020603050405020304" pitchFamily="18" charset="0"/>
              <a:buChar char="−"/>
            </a:pPr>
            <a:endPar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An example of Option 2 </a:t>
            </a:r>
            <a:r>
              <a:rPr lang="en-US" altLang="zh-CN" sz="11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most 8+15 slots in A-BFT for EDMG STAs)</a:t>
            </a:r>
            <a:r>
              <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A-BFT Length field (B7 B8 B9) = 011 ( i.e., A-BFT Length-1=3, hence DMG SSW slots=[0, 3] ) </a:t>
            </a: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A-BFT Extension subfield (B44 B45 B46 B47) = 1000 ( i.e., A-BFT Extension = 8, and A-BFT Length + A-BFT Extension -1= 4+7, hence </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legacy SSW slots and extended SSW slots for EDMG STAs=[</a:t>
            </a:r>
            <a:r>
              <a:rPr lang="en-US" altLang="zh-CN" sz="14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 11]</a:t>
            </a:r>
            <a:r>
              <a:rPr lang="en-US" altLang="zh-CN" sz="14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a:t>
            </a:r>
          </a:p>
          <a:p>
            <a:pPr marL="742950" lvl="1" indent="-285750" defTabSz="914400" eaLnBrk="1" fontAlgn="auto" hangingPunct="1">
              <a:spcBef>
                <a:spcPts val="0"/>
              </a:spcBef>
              <a:spcAft>
                <a:spcPts val="0"/>
              </a:spcAft>
              <a:buClrTx/>
              <a:buSzTx/>
              <a:buFont typeface="Times New Roman" panose="02020603050405020304" pitchFamily="18" charset="0"/>
              <a:buChar char="−"/>
            </a:pPr>
            <a:endParaRPr lang="en-US" altLang="zh-CN" sz="16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endParaRPr>
          </a:p>
          <a:p>
            <a:pPr marL="742950" lvl="1" indent="-285750" defTabSz="914400" eaLnBrk="1" fontAlgn="auto" hangingPunct="1">
              <a:spcBef>
                <a:spcPts val="0"/>
              </a:spcBef>
              <a:spcAft>
                <a:spcPts val="0"/>
              </a:spcAft>
              <a:buClrTx/>
              <a:buSzTx/>
              <a:buFont typeface="Times New Roman" panose="02020603050405020304" pitchFamily="18" charset="0"/>
              <a:buChar char="−"/>
            </a:pPr>
            <a:r>
              <a:rPr lang="en-US" altLang="zh-CN" sz="16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DMG SSW slots=[0, 3] , EDMG SSW slots=[</a:t>
            </a:r>
            <a:r>
              <a:rPr lang="en-US" altLang="zh-CN" sz="1600" b="1"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0</a:t>
            </a:r>
            <a:r>
              <a:rPr lang="en-US" altLang="zh-CN" sz="1600" dirty="0">
                <a:solidFill>
                  <a:prstClr val="white">
                    <a:lumMod val="65000"/>
                  </a:prstClr>
                </a:solidFill>
                <a:latin typeface="Times New Roman" panose="02020603050405020304" pitchFamily="18" charset="0"/>
                <a:ea typeface="微软雅黑" panose="020B0503020204020204" pitchFamily="34" charset="-122"/>
                <a:cs typeface="Times New Roman" panose="02020603050405020304" pitchFamily="18" charset="0"/>
              </a:rPr>
              <a:t>, 11]</a:t>
            </a:r>
          </a:p>
          <a:p>
            <a:pPr marL="285750" lvl="0" indent="-285750" defTabSz="914400" eaLnBrk="1" fontAlgn="auto" hangingPunct="1">
              <a:spcBef>
                <a:spcPts val="0"/>
              </a:spcBef>
              <a:spcAft>
                <a:spcPts val="0"/>
              </a:spcAft>
              <a:buClrTx/>
              <a:buSzTx/>
              <a:buFont typeface="Arial" panose="020B0604020202020204" pitchFamily="34" charset="0"/>
              <a:buChar char="•"/>
            </a:pPr>
            <a:endParaRPr lang="en-US" altLang="zh-CN" sz="18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18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Even more SSW slots could be allocated for EDMG STAs</a:t>
            </a:r>
          </a:p>
        </p:txBody>
      </p:sp>
      <p:graphicFrame>
        <p:nvGraphicFramePr>
          <p:cNvPr id="8" name="Object 7"/>
          <p:cNvGraphicFramePr>
            <a:graphicFrameLocks noChangeAspect="1"/>
          </p:cNvGraphicFramePr>
          <p:nvPr>
            <p:extLst>
              <p:ext uri="{D42A27DB-BD31-4B8C-83A1-F6EECF244321}">
                <p14:modId xmlns:p14="http://schemas.microsoft.com/office/powerpoint/2010/main" val="830497077"/>
              </p:ext>
            </p:extLst>
          </p:nvPr>
        </p:nvGraphicFramePr>
        <p:xfrm>
          <a:off x="1081782" y="4931277"/>
          <a:ext cx="6995418" cy="1469523"/>
        </p:xfrm>
        <a:graphic>
          <a:graphicData uri="http://schemas.openxmlformats.org/presentationml/2006/ole">
            <mc:AlternateContent xmlns:mc="http://schemas.openxmlformats.org/markup-compatibility/2006">
              <mc:Choice xmlns:v="urn:schemas-microsoft-com:vml" Requires="v">
                <p:oleObj spid="_x0000_s5127" name="Visio" r:id="rId4" imgW="7004590" imgH="1467898" progId="Visio.Drawing.11">
                  <p:embed/>
                </p:oleObj>
              </mc:Choice>
              <mc:Fallback>
                <p:oleObj name="Visio" r:id="rId4" imgW="7004590" imgH="1467898" progId="Visio.Drawing.11">
                  <p:embed/>
                  <p:pic>
                    <p:nvPicPr>
                      <p:cNvPr id="0" name=""/>
                      <p:cNvPicPr>
                        <a:picLocks noChangeAspect="1" noChangeArrowheads="1"/>
                      </p:cNvPicPr>
                      <p:nvPr/>
                    </p:nvPicPr>
                    <p:blipFill>
                      <a:blip r:embed="rId5"/>
                      <a:srcRect/>
                      <a:stretch>
                        <a:fillRect/>
                      </a:stretch>
                    </p:blipFill>
                    <p:spPr bwMode="auto">
                      <a:xfrm>
                        <a:off x="1081782" y="4931277"/>
                        <a:ext cx="6995418" cy="1469523"/>
                      </a:xfrm>
                      <a:prstGeom prst="rect">
                        <a:avLst/>
                      </a:prstGeom>
                      <a:noFill/>
                    </p:spPr>
                  </p:pic>
                </p:oleObj>
              </mc:Fallback>
            </mc:AlternateContent>
          </a:graphicData>
        </a:graphic>
      </p:graphicFrame>
    </p:spTree>
    <p:extLst>
      <p:ext uri="{BB962C8B-B14F-4D97-AF65-F5344CB8AC3E}">
        <p14:creationId xmlns:p14="http://schemas.microsoft.com/office/powerpoint/2010/main" val="3285708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290</TotalTime>
  <Words>3123</Words>
  <Application>Microsoft Office PowerPoint</Application>
  <PresentationFormat>全屏显示(4:3)</PresentationFormat>
  <Paragraphs>269</Paragraphs>
  <Slides>19</Slides>
  <Notes>19</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19</vt:i4>
      </vt:variant>
    </vt:vector>
  </HeadingPairs>
  <TitlesOfParts>
    <vt:vector size="29" baseType="lpstr">
      <vt:lpstr>Arial Unicode MS</vt:lpstr>
      <vt:lpstr>MS Gothic</vt:lpstr>
      <vt:lpstr>宋体</vt:lpstr>
      <vt:lpstr>微软雅黑</vt:lpstr>
      <vt:lpstr>Arial</vt:lpstr>
      <vt:lpstr>Times New Roman</vt:lpstr>
      <vt:lpstr>Wingdings</vt:lpstr>
      <vt:lpstr>802-11-Submission</vt:lpstr>
      <vt:lpstr>Document</vt:lpstr>
      <vt:lpstr>Visio</vt:lpstr>
      <vt:lpstr>Enhanced Channel Access in A-BFT for 11ay</vt:lpstr>
      <vt:lpstr>Outline</vt:lpstr>
      <vt:lpstr>Background: A-BFT in 802.11ad</vt:lpstr>
      <vt:lpstr>Motivation</vt:lpstr>
      <vt:lpstr>Motivation</vt:lpstr>
      <vt:lpstr>Extending the SSW slots in A-BFT</vt:lpstr>
      <vt:lpstr>Extending the SSW slots in A-BFT</vt:lpstr>
      <vt:lpstr>PowerPoint 演示文稿</vt:lpstr>
      <vt:lpstr>PowerPoint 演示文稿</vt:lpstr>
      <vt:lpstr>PowerPoint 演示文稿</vt:lpstr>
      <vt:lpstr>Conclusion</vt:lpstr>
      <vt:lpstr>Straw Poll/Motion 1</vt:lpstr>
      <vt:lpstr>Straw Poll/Motion 2</vt:lpstr>
      <vt:lpstr>References</vt:lpstr>
      <vt:lpstr>Appendix </vt:lpstr>
      <vt:lpstr>Appendix </vt:lpstr>
      <vt:lpstr>Appendix </vt:lpstr>
      <vt:lpstr>Appendix </vt:lpstr>
      <vt:lpstr>Appendix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lastModifiedBy>Hanxiao (Tony, CT Lab)</cp:lastModifiedBy>
  <cp:revision>45</cp:revision>
  <cp:lastPrinted>1601-01-01T00:00:00Z</cp:lastPrinted>
  <dcterms:created xsi:type="dcterms:W3CDTF">2015-05-05T17:39:16Z</dcterms:created>
  <dcterms:modified xsi:type="dcterms:W3CDTF">2016-09-10T14:27:08Z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1472088340</vt:lpwstr>
  </property>
  <property fmtid="{D5CDD505-2E9C-101B-9397-08002B2CF9AE}" pid="6" name="_2015_ms_pID_725343">
    <vt:lpwstr>(2)8yUuQs5m6HlQqyc/0wLTsqiZpv8d+Y2uRegqC+p8LKoPVS7shx9ZFrDE97LZ20dRezXTYGif
QY2OUPjPd9h4ZyySCAeA/9XUIjFI0pcOK2fmyyxXp/2QIyDXSfyjsa9FZ+XyrqfKxecXqqf9
4zObc3KhyBsDPVvv6OF5l7ZbaOTyBQZnFL2QR+di3X6dLm68NOAqZgzT2crd1KOw/3LqlH4L
YsPTkJ1z4BHPqUADgs</vt:lpwstr>
  </property>
  <property fmtid="{D5CDD505-2E9C-101B-9397-08002B2CF9AE}" pid="7" name="_2015_ms_pID_7253431">
    <vt:lpwstr>0g9dUarrhPxbs3kfKHhCLMgtNXYtYvUOB95m85ToDLcjAOma8Qnk0e
LNkIzoqwWHXGm6kPSH/GJfOijf1xWpKSVAtiubR1wzy8Pa9TH2GPc3teEIzUhZh9NyoMgAKJ
xVKS1t5rSq5/LRnC4kYDNLydEGjaS7V1UN6tvG5G+7l7zA==</vt:lpwstr>
  </property>
</Properties>
</file>