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519" r:id="rId12"/>
    <p:sldId id="520" r:id="rId13"/>
    <p:sldId id="521" r:id="rId14"/>
    <p:sldId id="522" r:id="rId15"/>
    <p:sldId id="525" r:id="rId16"/>
    <p:sldId id="526" r:id="rId17"/>
    <p:sldId id="527" r:id="rId18"/>
    <p:sldId id="528" r:id="rId19"/>
    <p:sldId id="531" r:id="rId20"/>
    <p:sldId id="530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2232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solidFill>
                  <a:schemeClr val="tx1"/>
                </a:solidFill>
                <a:effectLst/>
                <a:cs typeface="Arial" charset="0"/>
              </a:rPr>
              <a:t>1163</a:t>
            </a:r>
            <a:r>
              <a:rPr lang="en-US" sz="1800" b="1" dirty="0" smtClean="0">
                <a:effectLst/>
              </a:rPr>
              <a:t>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 smtClean="0"/>
              <a:t>Concluding OFDMA M-BA transmission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2016-09-09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48812"/>
              </p:ext>
            </p:extLst>
          </p:nvPr>
        </p:nvGraphicFramePr>
        <p:xfrm>
          <a:off x="800100" y="2659076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35533"/>
              </p:ext>
            </p:extLst>
          </p:nvPr>
        </p:nvGraphicFramePr>
        <p:xfrm>
          <a:off x="381000" y="2895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157790"/>
              </p:ext>
            </p:extLst>
          </p:nvPr>
        </p:nvGraphicFramePr>
        <p:xfrm>
          <a:off x="381000" y="4812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Abstract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r>
              <a:rPr lang="en-US" dirty="0" err="1" smtClean="0"/>
              <a:t>TGax</a:t>
            </a:r>
            <a:r>
              <a:rPr lang="en-US" dirty="0" smtClean="0"/>
              <a:t> Draft specification supports OFDMA transmission of Multi-STA BA for UL MU acknowledgement</a:t>
            </a:r>
            <a:endParaRPr lang="en-US" b="0" dirty="0" smtClean="0"/>
          </a:p>
          <a:p>
            <a:pPr algn="just"/>
            <a:r>
              <a:rPr lang="en-US" b="0" dirty="0"/>
              <a:t>I</a:t>
            </a:r>
            <a:r>
              <a:rPr lang="en-US" b="0" dirty="0" smtClean="0"/>
              <a:t>n this contribution we </a:t>
            </a:r>
            <a:r>
              <a:rPr lang="en-US" b="0" dirty="0" smtClean="0"/>
              <a:t>discuss Multi-STA BA related </a:t>
            </a:r>
            <a:r>
              <a:rPr lang="en-US" b="0" dirty="0" smtClean="0"/>
              <a:t>PHY frame format, allowed </a:t>
            </a:r>
            <a:r>
              <a:rPr lang="en-US" b="0" dirty="0" smtClean="0"/>
              <a:t>RUs and usages cases</a:t>
            </a:r>
            <a:endParaRPr lang="en-US" b="0" dirty="0" smtClean="0"/>
          </a:p>
          <a:p>
            <a:pPr algn="just"/>
            <a:r>
              <a:rPr lang="en-US" dirty="0"/>
              <a:t>W</a:t>
            </a:r>
            <a:r>
              <a:rPr lang="en-US" b="0" dirty="0" smtClean="0"/>
              <a:t>e </a:t>
            </a:r>
            <a:r>
              <a:rPr lang="en-US" b="0" dirty="0" smtClean="0"/>
              <a:t>propose some </a:t>
            </a:r>
            <a:r>
              <a:rPr lang="en-US" dirty="0" smtClean="0"/>
              <a:t>rules </a:t>
            </a:r>
            <a:r>
              <a:rPr lang="en-US" b="0" dirty="0" smtClean="0"/>
              <a:t> to limit the usage case of OFDMA transmission of Multi-STA BA to simplify implementation </a:t>
            </a:r>
            <a:endParaRPr lang="en-US" b="0" dirty="0" smtClean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725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PHY frame format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r>
              <a:rPr lang="en-US" sz="2400" b="0" dirty="0" smtClean="0"/>
              <a:t>M-BA should </a:t>
            </a:r>
            <a:r>
              <a:rPr lang="en-US" sz="2400" b="0" dirty="0" smtClean="0"/>
              <a:t>be PHY agnostic, it shall be allowed in any of the following PHY frame format</a:t>
            </a:r>
          </a:p>
          <a:p>
            <a:pPr lvl="1" algn="just"/>
            <a:r>
              <a:rPr lang="en-US" sz="2000" dirty="0" smtClean="0"/>
              <a:t>NON-HT Duplicate PPDU</a:t>
            </a:r>
          </a:p>
          <a:p>
            <a:pPr lvl="1" algn="just"/>
            <a:r>
              <a:rPr lang="en-US" sz="2000" b="0" dirty="0" smtClean="0"/>
              <a:t>HT PPDU</a:t>
            </a:r>
          </a:p>
          <a:p>
            <a:pPr lvl="1" algn="just"/>
            <a:r>
              <a:rPr lang="en-US" sz="2000" dirty="0" smtClean="0"/>
              <a:t>VHT PPDU</a:t>
            </a:r>
          </a:p>
          <a:p>
            <a:pPr lvl="1" algn="just"/>
            <a:r>
              <a:rPr lang="en-US" sz="2000" b="0" dirty="0" smtClean="0"/>
              <a:t>HE SU PPDU</a:t>
            </a:r>
          </a:p>
          <a:p>
            <a:pPr lvl="1" algn="just"/>
            <a:r>
              <a:rPr lang="en-US" sz="2000" dirty="0" smtClean="0"/>
              <a:t>HE MU PPDU</a:t>
            </a:r>
          </a:p>
          <a:p>
            <a:pPr lvl="1" algn="just"/>
            <a:r>
              <a:rPr lang="en-US" sz="2000" b="0" dirty="0" smtClean="0"/>
              <a:t>HE Trigger Based PPDU</a:t>
            </a:r>
          </a:p>
          <a:p>
            <a:pPr algn="just"/>
            <a:endParaRPr lang="en-US" sz="2400" b="0" dirty="0" smtClean="0"/>
          </a:p>
          <a:p>
            <a:pPr marL="0" indent="0" algn="just">
              <a:buNone/>
            </a:pPr>
            <a:endParaRPr lang="en-US" sz="2400" b="0" dirty="0"/>
          </a:p>
          <a:p>
            <a:pPr algn="just"/>
            <a:endParaRPr lang="en-US" sz="2400" b="0" dirty="0" smtClean="0"/>
          </a:p>
          <a:p>
            <a:pPr algn="just"/>
            <a:endParaRPr lang="en-US" altLang="zh-CN" sz="2400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16895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Allowed RUs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r>
              <a:rPr lang="en-US" sz="2000" b="0" dirty="0" smtClean="0"/>
              <a:t>Question: Do we want to allow M-BA on 26/52RU? </a:t>
            </a:r>
          </a:p>
          <a:p>
            <a:pPr lvl="1" algn="just"/>
            <a:r>
              <a:rPr lang="en-US" sz="1800" dirty="0" smtClean="0"/>
              <a:t>OFDMA M-BA should be PHY agnostic</a:t>
            </a:r>
          </a:p>
          <a:p>
            <a:pPr lvl="1" algn="just"/>
            <a:r>
              <a:rPr lang="en-US" sz="1800" dirty="0"/>
              <a:t>M-BA can be </a:t>
            </a:r>
            <a:r>
              <a:rPr lang="en-US" sz="1800" dirty="0" smtClean="0"/>
              <a:t>transmitted in 26RU for single user (unicast RU) or multiple users (Broadcast RU) </a:t>
            </a:r>
            <a:endParaRPr lang="en-US" sz="1800" b="0" dirty="0" smtClean="0"/>
          </a:p>
          <a:p>
            <a:pPr lvl="1" algn="just"/>
            <a:r>
              <a:rPr lang="en-US" sz="1800" b="0" dirty="0" smtClean="0"/>
              <a:t>Allowing M-BA on smaller size RU helps to release more RU for data and Trigger Frame</a:t>
            </a:r>
          </a:p>
          <a:p>
            <a:pPr lvl="1" algn="just"/>
            <a:r>
              <a:rPr lang="en-US" sz="1800" b="1" dirty="0" smtClean="0">
                <a:solidFill>
                  <a:srgbClr val="0070C0"/>
                </a:solidFill>
              </a:rPr>
              <a:t>No technical reason observed to disallow M-BA on 26 and 52 RUs</a:t>
            </a:r>
          </a:p>
          <a:p>
            <a:pPr algn="just"/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  <a:p>
            <a:pPr algn="just"/>
            <a:endParaRPr lang="en-US" sz="2000" b="0" dirty="0" smtClean="0"/>
          </a:p>
          <a:p>
            <a:pPr algn="just"/>
            <a:endParaRPr lang="en-US" altLang="zh-CN" sz="2000" b="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982072" y="4061972"/>
            <a:ext cx="7894747" cy="2338828"/>
            <a:chOff x="457200" y="3581400"/>
            <a:chExt cx="8436701" cy="2819400"/>
          </a:xfrm>
        </p:grpSpPr>
        <p:cxnSp>
          <p:nvCxnSpPr>
            <p:cNvPr id="8" name="직선 연결선 6"/>
            <p:cNvCxnSpPr/>
            <p:nvPr/>
          </p:nvCxnSpPr>
          <p:spPr bwMode="auto">
            <a:xfrm>
              <a:off x="533400" y="6400800"/>
              <a:ext cx="73914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" name="직사각형 7"/>
            <p:cNvSpPr/>
            <p:nvPr/>
          </p:nvSpPr>
          <p:spPr bwMode="auto">
            <a:xfrm>
              <a:off x="685800" y="3962400"/>
              <a:ext cx="10668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0139" y="4953000"/>
              <a:ext cx="971639" cy="704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Frame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981200" y="6096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(STA8)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1981200" y="5791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(STA7)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981200" y="5486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(STA6)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1981200" y="51816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(STA5)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1981200" y="48768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(STA4)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1981200" y="4572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(STA3)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1981200" y="4267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(STA2)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1981200" y="3962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(STA1)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9" name="직사각형 19"/>
            <p:cNvSpPr/>
            <p:nvPr/>
          </p:nvSpPr>
          <p:spPr bwMode="auto">
            <a:xfrm>
              <a:off x="5715000" y="3962400"/>
              <a:ext cx="1981200" cy="1219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M-BA on 106 tone</a:t>
              </a:r>
              <a:r>
                <a:rPr kumimoji="0" lang="en-US" altLang="ko-KR" sz="1100" b="0" i="0" u="none" strike="noStrike" kern="0" cap="none" spc="0" normalizeH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 RU for </a:t>
              </a: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(STA 1, 2, 3, 4)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0" name="직사각형 22"/>
            <p:cNvSpPr/>
            <p:nvPr/>
          </p:nvSpPr>
          <p:spPr bwMode="auto">
            <a:xfrm>
              <a:off x="4419600" y="3962400"/>
              <a:ext cx="12954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4964668"/>
              <a:ext cx="1221744" cy="408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HE-SIG B 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2" name="직선 화살표 연결선 26"/>
            <p:cNvCxnSpPr/>
            <p:nvPr/>
          </p:nvCxnSpPr>
          <p:spPr bwMode="auto">
            <a:xfrm>
              <a:off x="4419600" y="3886200"/>
              <a:ext cx="32766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5111713" y="3609201"/>
              <a:ext cx="2247858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OFDMA PPDU of M-BA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직사각형 28"/>
            <p:cNvSpPr/>
            <p:nvPr/>
          </p:nvSpPr>
          <p:spPr bwMode="auto">
            <a:xfrm>
              <a:off x="5715000" y="51816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BA for STA 5 on 26 RU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25" name="직선 화살표 연결선 36"/>
            <p:cNvCxnSpPr/>
            <p:nvPr/>
          </p:nvCxnSpPr>
          <p:spPr bwMode="auto">
            <a:xfrm>
              <a:off x="1981200" y="3886200"/>
              <a:ext cx="2209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2274746" y="3609201"/>
              <a:ext cx="1391335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UL MU PPDU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7200" y="3581400"/>
              <a:ext cx="1365640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frame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8" name="직선 화살표 연결선 40"/>
            <p:cNvCxnSpPr/>
            <p:nvPr/>
          </p:nvCxnSpPr>
          <p:spPr bwMode="auto">
            <a:xfrm>
              <a:off x="685800" y="3886200"/>
              <a:ext cx="1066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9" name="직선 화살표 연결선 42"/>
            <p:cNvCxnSpPr/>
            <p:nvPr/>
          </p:nvCxnSpPr>
          <p:spPr bwMode="auto">
            <a:xfrm>
              <a:off x="7848600" y="3962400"/>
              <a:ext cx="0" cy="243840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7848600" y="4948535"/>
              <a:ext cx="1045301" cy="704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20MHz/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242 tones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직사각형 28"/>
            <p:cNvSpPr/>
            <p:nvPr/>
          </p:nvSpPr>
          <p:spPr bwMode="auto">
            <a:xfrm>
              <a:off x="5715000" y="54864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6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직사각형 28"/>
            <p:cNvSpPr/>
            <p:nvPr/>
          </p:nvSpPr>
          <p:spPr bwMode="auto">
            <a:xfrm>
              <a:off x="5715000" y="57912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7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직사각형 28"/>
            <p:cNvSpPr/>
            <p:nvPr/>
          </p:nvSpPr>
          <p:spPr bwMode="auto">
            <a:xfrm>
              <a:off x="5715000" y="48768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 smtClean="0">
                  <a:solidFill>
                    <a:srgbClr val="FF0000"/>
                  </a:solidFill>
                  <a:latin typeface="Times New Roman" pitchFamily="18" charset="0"/>
                </a:rPr>
                <a:t>Trigger frame </a:t>
              </a:r>
              <a:r>
                <a:rPr lang="en-US" altLang="ko-KR" sz="1100" kern="0" dirty="0" smtClean="0">
                  <a:solidFill>
                    <a:srgbClr val="FF0000"/>
                  </a:solidFill>
                </a:rPr>
                <a:t>on 26 RU</a:t>
              </a:r>
              <a:endParaRPr lang="ko-KR" altLang="en-US" sz="1100" kern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직사각형 28"/>
            <p:cNvSpPr/>
            <p:nvPr/>
          </p:nvSpPr>
          <p:spPr bwMode="auto">
            <a:xfrm>
              <a:off x="5715000" y="60960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8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3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76532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 bit more thinking on the allowed RU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GB" sz="1600" b="0" dirty="0" smtClean="0"/>
              <a:t>PHY motion passed regarding legacy preamble of Trigger Based HE MU PPDU</a:t>
            </a:r>
          </a:p>
          <a:p>
            <a:pPr lvl="1" algn="just"/>
            <a:r>
              <a:rPr lang="en-GB" sz="1200" b="0" dirty="0" smtClean="0"/>
              <a:t>UL </a:t>
            </a:r>
            <a:r>
              <a:rPr lang="en-GB" sz="1200" b="0" dirty="0"/>
              <a:t>pre-HE-STF preamble is sent only on the </a:t>
            </a:r>
            <a:r>
              <a:rPr lang="en-GB" sz="1200" b="0" dirty="0" smtClean="0"/>
              <a:t>20MHz-CH(s</a:t>
            </a:r>
            <a:r>
              <a:rPr lang="en-GB" sz="1200" b="0" dirty="0"/>
              <a:t>) where the HE modulated fields are </a:t>
            </a:r>
            <a:r>
              <a:rPr lang="en-GB" sz="1200" b="0" dirty="0" smtClean="0"/>
              <a:t>located.</a:t>
            </a:r>
            <a:r>
              <a:rPr lang="en-US" sz="1200" b="0" dirty="0"/>
              <a:t> </a:t>
            </a:r>
            <a:r>
              <a:rPr lang="en-GB" sz="1200" b="0" dirty="0" smtClean="0"/>
              <a:t>The </a:t>
            </a:r>
            <a:r>
              <a:rPr lang="en-GB" sz="1200" b="0" dirty="0"/>
              <a:t>UL pre-HE-STF preamble includes legacy preamble, RL-SIG and HE-SIG-A and HE modulated fields refer to HE-STF, HE-LTF and data fields</a:t>
            </a:r>
            <a:r>
              <a:rPr lang="en-GB" sz="1200" b="0" dirty="0" smtClean="0"/>
              <a:t>.</a:t>
            </a:r>
            <a:r>
              <a:rPr lang="en-US" sz="1200" b="0" dirty="0"/>
              <a:t> </a:t>
            </a:r>
            <a:r>
              <a:rPr lang="en-GB" sz="1200" b="0" dirty="0" smtClean="0"/>
              <a:t>[</a:t>
            </a:r>
            <a:r>
              <a:rPr lang="en-GB" sz="1200" b="0" dirty="0"/>
              <a:t>PHY Motion 154, March 2016, see 16/395</a:t>
            </a:r>
            <a:r>
              <a:rPr lang="en-GB" sz="1200" b="0" dirty="0" smtClean="0"/>
              <a:t>]</a:t>
            </a:r>
            <a:endParaRPr lang="en-US" sz="1200" b="0" dirty="0" smtClean="0"/>
          </a:p>
          <a:p>
            <a:pPr algn="just"/>
            <a:r>
              <a:rPr lang="en-US" sz="1600" b="0" dirty="0"/>
              <a:t>W</a:t>
            </a:r>
            <a:r>
              <a:rPr lang="en-US" sz="1600" b="0" dirty="0" smtClean="0"/>
              <a:t>e should not allow M-BA transmission to be shifted to other 20MHz channel where its associated data PPDU is not transmitted, otherwise the M-BA transmission will not be protected from hidden node that is supposed to be muted by the preamble of the preceding UL PPDU</a:t>
            </a:r>
          </a:p>
          <a:p>
            <a:pPr algn="just"/>
            <a:r>
              <a:rPr lang="en-US" sz="1600" b="0" dirty="0" smtClean="0"/>
              <a:t>However we should allow M-BA transmission on broader bandwidth that includes the RU of the preceding UL PPDU</a:t>
            </a:r>
          </a:p>
          <a:p>
            <a:pPr lvl="1" algn="just"/>
            <a:r>
              <a:rPr lang="en-US" sz="1200" dirty="0" err="1" smtClean="0"/>
              <a:t>E.g</a:t>
            </a:r>
            <a:r>
              <a:rPr lang="en-US" sz="1200" dirty="0" smtClean="0"/>
              <a:t> when the preceding Trigger Based PPDU is on 20 MHz, then the M-BA should be allowed on the 40MHz channel that includes this 20MHz  </a:t>
            </a:r>
          </a:p>
          <a:p>
            <a:pPr lvl="1" algn="just"/>
            <a:r>
              <a:rPr lang="en-US" sz="1200" dirty="0" smtClean="0"/>
              <a:t>M-BA on broader bandwidth is partially protected by the legacy preamble of the preceding UL PPDU</a:t>
            </a:r>
          </a:p>
          <a:p>
            <a:pPr lvl="1" algn="just"/>
            <a:r>
              <a:rPr lang="en-US" sz="1200" b="0" dirty="0" smtClean="0"/>
              <a:t>Low MCS and interleaving can improve the error performance when there is interference from the unprotected 20MHz</a:t>
            </a:r>
          </a:p>
          <a:p>
            <a:pPr algn="just"/>
            <a:endParaRPr lang="en-US" sz="1600" b="0" dirty="0" smtClean="0"/>
          </a:p>
          <a:p>
            <a:pPr marL="0" indent="0" algn="just">
              <a:buNone/>
            </a:pPr>
            <a:endParaRPr lang="en-US" sz="1600" b="0" dirty="0"/>
          </a:p>
          <a:p>
            <a:pPr algn="just"/>
            <a:endParaRPr lang="en-US" sz="1600" b="0" dirty="0" smtClean="0"/>
          </a:p>
          <a:p>
            <a:pPr algn="just"/>
            <a:endParaRPr lang="en-US" altLang="zh-CN" sz="1600" b="0" dirty="0" smtClean="0"/>
          </a:p>
        </p:txBody>
      </p:sp>
      <p:sp>
        <p:nvSpPr>
          <p:cNvPr id="7" name="Rectangle 6"/>
          <p:cNvSpPr/>
          <p:nvPr/>
        </p:nvSpPr>
        <p:spPr bwMode="auto">
          <a:xfrm>
            <a:off x="1896762" y="4933443"/>
            <a:ext cx="457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515762" y="5314443"/>
            <a:ext cx="648523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515762" y="5885943"/>
            <a:ext cx="648523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658762" y="5504943"/>
            <a:ext cx="14478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HE TB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1184" y="5037444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41184" y="5608944"/>
            <a:ext cx="1012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STAs 1, 2, 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673229" y="4933443"/>
            <a:ext cx="3162299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</a:rPr>
              <a:t>M-BA for STAs 3,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</a:rPr>
              <a:t> 6 in RU 2 with MCS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510929" y="6400800"/>
            <a:ext cx="64900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2653929" y="6019800"/>
            <a:ext cx="14478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HE TB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6350" y="6123801"/>
            <a:ext cx="1017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STAs 4, 5, 6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673227" y="4572000"/>
            <a:ext cx="3162301" cy="36144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M-BA for STAs 1, 2, 4, 5 in RU 1 with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 MCS 5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8600" y="45720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848600" y="498080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191000" y="5556943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191000" y="60718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2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14676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OFDMA M-BA usage case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00600"/>
          </a:xfrm>
        </p:spPr>
        <p:txBody>
          <a:bodyPr/>
          <a:lstStyle/>
          <a:p>
            <a:pPr algn="just"/>
            <a:r>
              <a:rPr lang="en-US" sz="2400" b="0" dirty="0" smtClean="0"/>
              <a:t>Q</a:t>
            </a:r>
            <a:r>
              <a:rPr lang="en-US" sz="2400" b="0" dirty="0" smtClean="0"/>
              <a:t>: Do we really want to have multiple M-BA in one DL HE MU PPDU?</a:t>
            </a:r>
          </a:p>
          <a:p>
            <a:pPr lvl="1" algn="just"/>
            <a:r>
              <a:rPr lang="en-US" sz="2000" dirty="0" smtClean="0"/>
              <a:t>The whole point of OFDMA M-BA compared with OFDMA BA is to avoid </a:t>
            </a:r>
            <a:r>
              <a:rPr lang="en-US" sz="2000" b="1" dirty="0" smtClean="0">
                <a:solidFill>
                  <a:srgbClr val="0070C0"/>
                </a:solidFill>
              </a:rPr>
              <a:t>PADDING</a:t>
            </a:r>
            <a:r>
              <a:rPr lang="en-US" sz="2000" b="0" dirty="0" smtClean="0"/>
              <a:t> </a:t>
            </a:r>
          </a:p>
          <a:p>
            <a:pPr lvl="1" algn="just"/>
            <a:r>
              <a:rPr lang="en-US" sz="2000" dirty="0" smtClean="0"/>
              <a:t>So….</a:t>
            </a:r>
            <a:endParaRPr lang="en-US" sz="2000" b="0" dirty="0" smtClean="0"/>
          </a:p>
          <a:p>
            <a:pPr marL="0" indent="0" algn="just">
              <a:buNone/>
            </a:pPr>
            <a:endParaRPr lang="en-US" sz="2400" b="0" dirty="0"/>
          </a:p>
          <a:p>
            <a:pPr algn="just"/>
            <a:endParaRPr lang="en-US" sz="2400" b="0" dirty="0" smtClean="0"/>
          </a:p>
          <a:p>
            <a:pPr algn="just"/>
            <a:endParaRPr lang="en-US" altLang="zh-CN" sz="2400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24053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OFDMA M-BA usage </a:t>
            </a:r>
            <a:r>
              <a:rPr lang="en-US" altLang="zh-CN" dirty="0" smtClean="0"/>
              <a:t>case (Cont</a:t>
            </a:r>
            <a:r>
              <a:rPr lang="en-US" altLang="zh-CN" dirty="0" smtClean="0"/>
              <a:t>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If we want to do this…(Users with  similar MCS)</a:t>
            </a:r>
          </a:p>
          <a:p>
            <a:pPr algn="just"/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b="0" dirty="0" smtClean="0"/>
          </a:p>
          <a:p>
            <a:pPr algn="just"/>
            <a:endParaRPr lang="en-US" b="0" dirty="0" smtClean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 smtClean="0"/>
          </a:p>
          <a:p>
            <a:pPr algn="just"/>
            <a:r>
              <a:rPr lang="en-US" b="0" dirty="0" smtClean="0"/>
              <a:t>Then why not do this?</a:t>
            </a:r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24000" y="1524000"/>
            <a:ext cx="6792150" cy="2293530"/>
            <a:chOff x="457200" y="3657600"/>
            <a:chExt cx="8349480" cy="2819400"/>
          </a:xfrm>
        </p:grpSpPr>
        <p:cxnSp>
          <p:nvCxnSpPr>
            <p:cNvPr id="7" name="직선 연결선 6"/>
            <p:cNvCxnSpPr/>
            <p:nvPr/>
          </p:nvCxnSpPr>
          <p:spPr bwMode="auto">
            <a:xfrm>
              <a:off x="533400" y="6477000"/>
              <a:ext cx="73914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직사각형 7"/>
            <p:cNvSpPr/>
            <p:nvPr/>
          </p:nvSpPr>
          <p:spPr bwMode="auto">
            <a:xfrm>
              <a:off x="685800" y="4038600"/>
              <a:ext cx="10668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7463" y="5029200"/>
              <a:ext cx="896992" cy="567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Frame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직사각형 10"/>
            <p:cNvSpPr/>
            <p:nvPr/>
          </p:nvSpPr>
          <p:spPr bwMode="auto">
            <a:xfrm>
              <a:off x="1981200" y="6172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(STA8)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" name="직사각형 11"/>
            <p:cNvSpPr/>
            <p:nvPr/>
          </p:nvSpPr>
          <p:spPr bwMode="auto">
            <a:xfrm>
              <a:off x="1981200" y="5867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(STA7)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" name="직사각형 12"/>
            <p:cNvSpPr/>
            <p:nvPr/>
          </p:nvSpPr>
          <p:spPr bwMode="auto">
            <a:xfrm>
              <a:off x="1981200" y="55626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(STA6)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3" name="직사각형 13"/>
            <p:cNvSpPr/>
            <p:nvPr/>
          </p:nvSpPr>
          <p:spPr bwMode="auto">
            <a:xfrm>
              <a:off x="1981200" y="52578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(STA5)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4" name="직사각형 14"/>
            <p:cNvSpPr/>
            <p:nvPr/>
          </p:nvSpPr>
          <p:spPr bwMode="auto">
            <a:xfrm>
              <a:off x="1981200" y="4953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(STA4)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5" name="직사각형 15"/>
            <p:cNvSpPr/>
            <p:nvPr/>
          </p:nvSpPr>
          <p:spPr bwMode="auto">
            <a:xfrm>
              <a:off x="1981200" y="4648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(STA3)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6" name="직사각형 16"/>
            <p:cNvSpPr/>
            <p:nvPr/>
          </p:nvSpPr>
          <p:spPr bwMode="auto">
            <a:xfrm>
              <a:off x="1981200" y="4343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(STA2)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7" name="직사각형 17"/>
            <p:cNvSpPr/>
            <p:nvPr/>
          </p:nvSpPr>
          <p:spPr bwMode="auto">
            <a:xfrm>
              <a:off x="1981200" y="40386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(STA1)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8" name="직사각형 19"/>
            <p:cNvSpPr/>
            <p:nvPr/>
          </p:nvSpPr>
          <p:spPr bwMode="auto">
            <a:xfrm>
              <a:off x="5715000" y="4038600"/>
              <a:ext cx="1981200" cy="1219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M-BA 1 for (STA 1, 2, 3, 4)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9" name="직사각형 22"/>
            <p:cNvSpPr/>
            <p:nvPr/>
          </p:nvSpPr>
          <p:spPr bwMode="auto">
            <a:xfrm>
              <a:off x="4419600" y="4038600"/>
              <a:ext cx="12954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19600" y="5057001"/>
              <a:ext cx="1109811" cy="340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HE-SIG B 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1" name="직선 화살표 연결선 26"/>
            <p:cNvCxnSpPr/>
            <p:nvPr/>
          </p:nvCxnSpPr>
          <p:spPr bwMode="auto">
            <a:xfrm>
              <a:off x="4419600" y="3962400"/>
              <a:ext cx="32766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111712" y="3685401"/>
              <a:ext cx="2085232" cy="3215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OFDMA PPDU of M-BA</a:t>
              </a:r>
              <a:endParaRPr kumimoji="0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직사각형 28"/>
            <p:cNvSpPr/>
            <p:nvPr/>
          </p:nvSpPr>
          <p:spPr bwMode="auto">
            <a:xfrm>
              <a:off x="5715000" y="5257800"/>
              <a:ext cx="1981200" cy="1219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M-BA 2 for (STA 5, 6, 7, 8)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24" name="직선 화살표 연결선 36"/>
            <p:cNvCxnSpPr/>
            <p:nvPr/>
          </p:nvCxnSpPr>
          <p:spPr bwMode="auto">
            <a:xfrm>
              <a:off x="1981200" y="3962400"/>
              <a:ext cx="2209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274745" y="3685401"/>
              <a:ext cx="1310808" cy="3215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UL MU PPDU</a:t>
              </a:r>
              <a:endParaRPr kumimoji="0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7200" y="3657600"/>
              <a:ext cx="1279279" cy="3215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frame</a:t>
              </a:r>
              <a:endParaRPr kumimoji="0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7" name="직선 화살표 연결선 40"/>
            <p:cNvCxnSpPr/>
            <p:nvPr/>
          </p:nvCxnSpPr>
          <p:spPr bwMode="auto">
            <a:xfrm>
              <a:off x="685800" y="3962400"/>
              <a:ext cx="1066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8" name="직선 화살표 연결선 42"/>
            <p:cNvCxnSpPr/>
            <p:nvPr/>
          </p:nvCxnSpPr>
          <p:spPr bwMode="auto">
            <a:xfrm>
              <a:off x="7848600" y="4038600"/>
              <a:ext cx="0" cy="243840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7848600" y="5024735"/>
              <a:ext cx="958080" cy="567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20MHz/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242 tones</a:t>
              </a:r>
              <a:endParaRPr kumimoji="0" lang="ko-KR" alt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524000" y="4191000"/>
            <a:ext cx="6792150" cy="2293530"/>
            <a:chOff x="457200" y="3657600"/>
            <a:chExt cx="8349480" cy="2819400"/>
          </a:xfrm>
        </p:grpSpPr>
        <p:cxnSp>
          <p:nvCxnSpPr>
            <p:cNvPr id="31" name="직선 연결선 6"/>
            <p:cNvCxnSpPr/>
            <p:nvPr/>
          </p:nvCxnSpPr>
          <p:spPr bwMode="auto">
            <a:xfrm>
              <a:off x="533400" y="6477000"/>
              <a:ext cx="73914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직사각형 7"/>
            <p:cNvSpPr/>
            <p:nvPr/>
          </p:nvSpPr>
          <p:spPr bwMode="auto">
            <a:xfrm>
              <a:off x="685800" y="4038600"/>
              <a:ext cx="10668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7463" y="5029200"/>
              <a:ext cx="896992" cy="567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Frame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직사각형 10"/>
            <p:cNvSpPr/>
            <p:nvPr/>
          </p:nvSpPr>
          <p:spPr bwMode="auto">
            <a:xfrm>
              <a:off x="1981200" y="6172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(STA8)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5" name="직사각형 11"/>
            <p:cNvSpPr/>
            <p:nvPr/>
          </p:nvSpPr>
          <p:spPr bwMode="auto">
            <a:xfrm>
              <a:off x="1981200" y="5867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(STA7)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" name="직사각형 12"/>
            <p:cNvSpPr/>
            <p:nvPr/>
          </p:nvSpPr>
          <p:spPr bwMode="auto">
            <a:xfrm>
              <a:off x="1981200" y="55626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(STA6)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" name="직사각형 13"/>
            <p:cNvSpPr/>
            <p:nvPr/>
          </p:nvSpPr>
          <p:spPr bwMode="auto">
            <a:xfrm>
              <a:off x="1981200" y="52578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(STA5)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" name="직사각형 14"/>
            <p:cNvSpPr/>
            <p:nvPr/>
          </p:nvSpPr>
          <p:spPr bwMode="auto">
            <a:xfrm>
              <a:off x="1981200" y="4953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(STA4)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9" name="직사각형 15"/>
            <p:cNvSpPr/>
            <p:nvPr/>
          </p:nvSpPr>
          <p:spPr bwMode="auto">
            <a:xfrm>
              <a:off x="1981200" y="4648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(STA3)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0" name="직사각형 16"/>
            <p:cNvSpPr/>
            <p:nvPr/>
          </p:nvSpPr>
          <p:spPr bwMode="auto">
            <a:xfrm>
              <a:off x="1981200" y="4343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(STA2)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1" name="직사각형 17"/>
            <p:cNvSpPr/>
            <p:nvPr/>
          </p:nvSpPr>
          <p:spPr bwMode="auto">
            <a:xfrm>
              <a:off x="1981200" y="40386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(STA1)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2" name="직사각형 19"/>
            <p:cNvSpPr/>
            <p:nvPr/>
          </p:nvSpPr>
          <p:spPr bwMode="auto">
            <a:xfrm>
              <a:off x="5715000" y="4038599"/>
              <a:ext cx="1981200" cy="2438401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M-BA 1 for (STA 1, 2, 3, 4,5,6,7,8)</a:t>
              </a:r>
              <a:endParaRPr kumimoji="0" lang="ko-KR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3" name="직사각형 22"/>
            <p:cNvSpPr/>
            <p:nvPr/>
          </p:nvSpPr>
          <p:spPr bwMode="auto">
            <a:xfrm>
              <a:off x="4419600" y="4038600"/>
              <a:ext cx="12954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419600" y="5057001"/>
              <a:ext cx="1109811" cy="340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HE-SIG B </a:t>
              </a:r>
              <a:endParaRPr kumimoji="0" lang="ko-KR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45" name="직선 화살표 연결선 26"/>
            <p:cNvCxnSpPr/>
            <p:nvPr/>
          </p:nvCxnSpPr>
          <p:spPr bwMode="auto">
            <a:xfrm>
              <a:off x="4419600" y="3962400"/>
              <a:ext cx="32766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5111712" y="3685401"/>
              <a:ext cx="1651712" cy="3215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100" b="1" kern="0" dirty="0" smtClean="0">
                  <a:solidFill>
                    <a:sysClr val="windowText" lastClr="000000"/>
                  </a:solidFill>
                </a:rPr>
                <a:t>SU</a:t>
              </a:r>
              <a:r>
                <a:rPr kumimoji="0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PPDU of M-BA</a:t>
              </a:r>
              <a:endParaRPr kumimoji="0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48" name="직선 화살표 연결선 36"/>
            <p:cNvCxnSpPr/>
            <p:nvPr/>
          </p:nvCxnSpPr>
          <p:spPr bwMode="auto">
            <a:xfrm>
              <a:off x="1981200" y="3962400"/>
              <a:ext cx="2209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274745" y="3685401"/>
              <a:ext cx="1310808" cy="3215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UL MU PPDU</a:t>
              </a:r>
              <a:endParaRPr kumimoji="0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57200" y="3657600"/>
              <a:ext cx="1279279" cy="3215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frame</a:t>
              </a:r>
              <a:endParaRPr kumimoji="0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51" name="직선 화살표 연결선 40"/>
            <p:cNvCxnSpPr/>
            <p:nvPr/>
          </p:nvCxnSpPr>
          <p:spPr bwMode="auto">
            <a:xfrm>
              <a:off x="685800" y="3962400"/>
              <a:ext cx="1066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2" name="직선 화살표 연결선 42"/>
            <p:cNvCxnSpPr/>
            <p:nvPr/>
          </p:nvCxnSpPr>
          <p:spPr bwMode="auto">
            <a:xfrm>
              <a:off x="7848600" y="4038600"/>
              <a:ext cx="0" cy="243840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7848600" y="5024735"/>
              <a:ext cx="958080" cy="567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20MHz/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242 tones</a:t>
              </a:r>
              <a:endParaRPr kumimoji="0" lang="ko-KR" altLang="en-US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28896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OFDMA M-BA usage </a:t>
            </a:r>
            <a:r>
              <a:rPr lang="en-US" altLang="zh-CN" dirty="0" smtClean="0"/>
              <a:t>case (Cont</a:t>
            </a:r>
            <a:r>
              <a:rPr lang="en-US" altLang="zh-CN" dirty="0" smtClean="0"/>
              <a:t>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If we want to support users with totally different MCSs, then why not just use OFDMA BA like this</a:t>
            </a:r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algn="just"/>
            <a:endParaRPr lang="en-US" altLang="zh-CN" b="0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982072" y="2743200"/>
            <a:ext cx="7894747" cy="2338828"/>
            <a:chOff x="457200" y="3581400"/>
            <a:chExt cx="8436701" cy="2819400"/>
          </a:xfrm>
        </p:grpSpPr>
        <p:cxnSp>
          <p:nvCxnSpPr>
            <p:cNvPr id="55" name="직선 연결선 6"/>
            <p:cNvCxnSpPr/>
            <p:nvPr/>
          </p:nvCxnSpPr>
          <p:spPr bwMode="auto">
            <a:xfrm>
              <a:off x="533400" y="6400800"/>
              <a:ext cx="73914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6" name="직사각형 7"/>
            <p:cNvSpPr/>
            <p:nvPr/>
          </p:nvSpPr>
          <p:spPr bwMode="auto">
            <a:xfrm>
              <a:off x="685800" y="3962400"/>
              <a:ext cx="10668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10139" y="4953000"/>
              <a:ext cx="971639" cy="704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Frame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직사각형 10"/>
            <p:cNvSpPr/>
            <p:nvPr/>
          </p:nvSpPr>
          <p:spPr bwMode="auto">
            <a:xfrm>
              <a:off x="1981200" y="6096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(STA8)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" name="직사각형 11"/>
            <p:cNvSpPr/>
            <p:nvPr/>
          </p:nvSpPr>
          <p:spPr bwMode="auto">
            <a:xfrm>
              <a:off x="1981200" y="5791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(STA7)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" name="직사각형 12"/>
            <p:cNvSpPr/>
            <p:nvPr/>
          </p:nvSpPr>
          <p:spPr bwMode="auto">
            <a:xfrm>
              <a:off x="1981200" y="5486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(STA6)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1" name="직사각형 13"/>
            <p:cNvSpPr/>
            <p:nvPr/>
          </p:nvSpPr>
          <p:spPr bwMode="auto">
            <a:xfrm>
              <a:off x="1981200" y="51816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(STA5)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2" name="직사각형 14"/>
            <p:cNvSpPr/>
            <p:nvPr/>
          </p:nvSpPr>
          <p:spPr bwMode="auto">
            <a:xfrm>
              <a:off x="1981200" y="48768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(STA4)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" name="직사각형 15"/>
            <p:cNvSpPr/>
            <p:nvPr/>
          </p:nvSpPr>
          <p:spPr bwMode="auto">
            <a:xfrm>
              <a:off x="1981200" y="4572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(STA3)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" name="직사각형 16"/>
            <p:cNvSpPr/>
            <p:nvPr/>
          </p:nvSpPr>
          <p:spPr bwMode="auto">
            <a:xfrm>
              <a:off x="1981200" y="4267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(STA2)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" name="직사각형 17"/>
            <p:cNvSpPr/>
            <p:nvPr/>
          </p:nvSpPr>
          <p:spPr bwMode="auto">
            <a:xfrm>
              <a:off x="1981200" y="3962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(STA1)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" name="직사각형 22"/>
            <p:cNvSpPr/>
            <p:nvPr/>
          </p:nvSpPr>
          <p:spPr bwMode="auto">
            <a:xfrm>
              <a:off x="4419600" y="3962400"/>
              <a:ext cx="12954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419600" y="4964668"/>
              <a:ext cx="1221744" cy="408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HE-SIG B 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69" name="직선 화살표 연결선 26"/>
            <p:cNvCxnSpPr/>
            <p:nvPr/>
          </p:nvCxnSpPr>
          <p:spPr bwMode="auto">
            <a:xfrm>
              <a:off x="4419600" y="3886200"/>
              <a:ext cx="32766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5111713" y="3609201"/>
              <a:ext cx="2247858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OFDMA PPDU of M-BA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직사각형 28"/>
            <p:cNvSpPr/>
            <p:nvPr/>
          </p:nvSpPr>
          <p:spPr bwMode="auto">
            <a:xfrm>
              <a:off x="5715000" y="51816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BA for STA 5 on 26 RU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2" name="직선 화살표 연결선 36"/>
            <p:cNvCxnSpPr/>
            <p:nvPr/>
          </p:nvCxnSpPr>
          <p:spPr bwMode="auto">
            <a:xfrm>
              <a:off x="1981200" y="3886200"/>
              <a:ext cx="2209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274746" y="3609201"/>
              <a:ext cx="1391335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UL MU PPDU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7200" y="3581400"/>
              <a:ext cx="1365640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frame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75" name="직선 화살표 연결선 40"/>
            <p:cNvCxnSpPr/>
            <p:nvPr/>
          </p:nvCxnSpPr>
          <p:spPr bwMode="auto">
            <a:xfrm>
              <a:off x="685800" y="3886200"/>
              <a:ext cx="1066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76" name="직선 화살표 연결선 42"/>
            <p:cNvCxnSpPr/>
            <p:nvPr/>
          </p:nvCxnSpPr>
          <p:spPr bwMode="auto">
            <a:xfrm>
              <a:off x="7848600" y="3962400"/>
              <a:ext cx="0" cy="243840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7848600" y="4948535"/>
              <a:ext cx="1045301" cy="704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20MHz/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242 tones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직사각형 28"/>
            <p:cNvSpPr/>
            <p:nvPr/>
          </p:nvSpPr>
          <p:spPr bwMode="auto">
            <a:xfrm>
              <a:off x="5715000" y="54864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6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" name="직사각형 28"/>
            <p:cNvSpPr/>
            <p:nvPr/>
          </p:nvSpPr>
          <p:spPr bwMode="auto">
            <a:xfrm>
              <a:off x="5715000" y="57912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7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" name="직사각형 28"/>
            <p:cNvSpPr/>
            <p:nvPr/>
          </p:nvSpPr>
          <p:spPr bwMode="auto">
            <a:xfrm>
              <a:off x="5715000" y="60960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8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82" name="직사각형 28"/>
          <p:cNvSpPr/>
          <p:nvPr/>
        </p:nvSpPr>
        <p:spPr bwMode="auto">
          <a:xfrm>
            <a:off x="5895975" y="3062728"/>
            <a:ext cx="1853932" cy="252846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BA for STA 1 on 26 RU</a:t>
            </a:r>
            <a:endParaRPr kumimoji="0" lang="ko-KR" alt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3" name="직사각형 28"/>
          <p:cNvSpPr/>
          <p:nvPr/>
        </p:nvSpPr>
        <p:spPr bwMode="auto">
          <a:xfrm>
            <a:off x="5895975" y="3315574"/>
            <a:ext cx="1853932" cy="252846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100" kern="0" dirty="0">
                <a:solidFill>
                  <a:srgbClr val="000000"/>
                </a:solidFill>
                <a:latin typeface="Times New Roman" pitchFamily="18" charset="0"/>
              </a:rPr>
              <a:t>BA for STA </a:t>
            </a:r>
            <a:r>
              <a:rPr lang="en-US" altLang="ko-KR" sz="1100" kern="0" dirty="0">
                <a:solidFill>
                  <a:srgbClr val="000000"/>
                </a:solidFill>
              </a:rPr>
              <a:t>2</a:t>
            </a:r>
            <a:r>
              <a:rPr lang="en-US" altLang="ko-KR" sz="1100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100" kern="0" dirty="0">
                <a:solidFill>
                  <a:srgbClr val="000000"/>
                </a:solidFill>
                <a:latin typeface="Times New Roman" pitchFamily="18" charset="0"/>
              </a:rPr>
              <a:t>on 26 RU</a:t>
            </a:r>
            <a:endParaRPr lang="ko-KR" altLang="en-US" sz="1100" kern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" name="직사각형 28"/>
          <p:cNvSpPr/>
          <p:nvPr/>
        </p:nvSpPr>
        <p:spPr bwMode="auto">
          <a:xfrm>
            <a:off x="5895975" y="3568420"/>
            <a:ext cx="1853932" cy="252846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100" kern="0" dirty="0">
                <a:solidFill>
                  <a:srgbClr val="000000"/>
                </a:solidFill>
                <a:latin typeface="Times New Roman" pitchFamily="18" charset="0"/>
              </a:rPr>
              <a:t>BA for STA </a:t>
            </a:r>
            <a:r>
              <a:rPr lang="en-US" altLang="ko-KR" sz="1100" kern="0" dirty="0">
                <a:solidFill>
                  <a:srgbClr val="000000"/>
                </a:solidFill>
              </a:rPr>
              <a:t>3</a:t>
            </a:r>
            <a:r>
              <a:rPr lang="en-US" altLang="ko-KR" sz="1100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100" kern="0" dirty="0">
                <a:solidFill>
                  <a:srgbClr val="000000"/>
                </a:solidFill>
                <a:latin typeface="Times New Roman" pitchFamily="18" charset="0"/>
              </a:rPr>
              <a:t>on 26 RU</a:t>
            </a:r>
            <a:endParaRPr lang="ko-KR" altLang="en-US" sz="1100" kern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5" name="직사각형 28"/>
          <p:cNvSpPr/>
          <p:nvPr/>
        </p:nvSpPr>
        <p:spPr bwMode="auto">
          <a:xfrm>
            <a:off x="5895975" y="3821267"/>
            <a:ext cx="1853932" cy="252846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100" kern="0" dirty="0">
                <a:solidFill>
                  <a:srgbClr val="000000"/>
                </a:solidFill>
                <a:latin typeface="Times New Roman" pitchFamily="18" charset="0"/>
              </a:rPr>
              <a:t>BA for STA </a:t>
            </a:r>
            <a:r>
              <a:rPr lang="en-US" altLang="ko-KR" sz="1100" kern="0" dirty="0">
                <a:solidFill>
                  <a:srgbClr val="000000"/>
                </a:solidFill>
              </a:rPr>
              <a:t>4</a:t>
            </a:r>
            <a:r>
              <a:rPr lang="en-US" altLang="ko-KR" sz="1100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100" kern="0" dirty="0">
                <a:solidFill>
                  <a:srgbClr val="000000"/>
                </a:solidFill>
                <a:latin typeface="Times New Roman" pitchFamily="18" charset="0"/>
              </a:rPr>
              <a:t>on 26 RU</a:t>
            </a:r>
            <a:endParaRPr lang="ko-KR" altLang="en-US" sz="1100" kern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6868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/>
              <a:t>OFDMA M-BA usage </a:t>
            </a:r>
            <a:r>
              <a:rPr lang="en-US" altLang="zh-CN" dirty="0" smtClean="0"/>
              <a:t>case (Cont</a:t>
            </a:r>
            <a:r>
              <a:rPr lang="en-US" altLang="zh-CN" dirty="0" smtClean="0"/>
              <a:t>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If we have most users with similar MCS and only several bad guys, we can do this </a:t>
            </a:r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altLang="zh-CN" b="0" dirty="0" smtClean="0"/>
          </a:p>
        </p:txBody>
      </p:sp>
      <p:grpSp>
        <p:nvGrpSpPr>
          <p:cNvPr id="28" name="Group 27"/>
          <p:cNvGrpSpPr/>
          <p:nvPr/>
        </p:nvGrpSpPr>
        <p:grpSpPr>
          <a:xfrm>
            <a:off x="982072" y="3071372"/>
            <a:ext cx="7894747" cy="2338828"/>
            <a:chOff x="457200" y="3581400"/>
            <a:chExt cx="8436701" cy="2819400"/>
          </a:xfrm>
        </p:grpSpPr>
        <p:cxnSp>
          <p:nvCxnSpPr>
            <p:cNvPr id="29" name="직선 연결선 6"/>
            <p:cNvCxnSpPr/>
            <p:nvPr/>
          </p:nvCxnSpPr>
          <p:spPr bwMode="auto">
            <a:xfrm>
              <a:off x="533400" y="6400800"/>
              <a:ext cx="73914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7" name="직사각형 7"/>
            <p:cNvSpPr/>
            <p:nvPr/>
          </p:nvSpPr>
          <p:spPr bwMode="auto">
            <a:xfrm>
              <a:off x="685800" y="3962400"/>
              <a:ext cx="10668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10139" y="4953000"/>
              <a:ext cx="971639" cy="704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Frame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직사각형 10"/>
            <p:cNvSpPr/>
            <p:nvPr/>
          </p:nvSpPr>
          <p:spPr bwMode="auto">
            <a:xfrm>
              <a:off x="1981200" y="6096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(STA8)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6" name="직사각형 11"/>
            <p:cNvSpPr/>
            <p:nvPr/>
          </p:nvSpPr>
          <p:spPr bwMode="auto">
            <a:xfrm>
              <a:off x="1981200" y="5791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(STA7)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" name="직사각형 12"/>
            <p:cNvSpPr/>
            <p:nvPr/>
          </p:nvSpPr>
          <p:spPr bwMode="auto">
            <a:xfrm>
              <a:off x="1981200" y="5486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(STA6)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" name="직사각형 13"/>
            <p:cNvSpPr/>
            <p:nvPr/>
          </p:nvSpPr>
          <p:spPr bwMode="auto">
            <a:xfrm>
              <a:off x="1981200" y="51816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(STA5)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" name="직사각형 14"/>
            <p:cNvSpPr/>
            <p:nvPr/>
          </p:nvSpPr>
          <p:spPr bwMode="auto">
            <a:xfrm>
              <a:off x="1981200" y="48768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(STA4)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0" name="직사각형 15"/>
            <p:cNvSpPr/>
            <p:nvPr/>
          </p:nvSpPr>
          <p:spPr bwMode="auto">
            <a:xfrm>
              <a:off x="1981200" y="45720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(STA3)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1" name="직사각형 16"/>
            <p:cNvSpPr/>
            <p:nvPr/>
          </p:nvSpPr>
          <p:spPr bwMode="auto">
            <a:xfrm>
              <a:off x="1981200" y="42672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(STA2)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2" name="직사각형 17"/>
            <p:cNvSpPr/>
            <p:nvPr/>
          </p:nvSpPr>
          <p:spPr bwMode="auto">
            <a:xfrm>
              <a:off x="1981200" y="3962400"/>
              <a:ext cx="22098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UL MU frame (STA1)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" name="직사각형 19"/>
            <p:cNvSpPr/>
            <p:nvPr/>
          </p:nvSpPr>
          <p:spPr bwMode="auto">
            <a:xfrm>
              <a:off x="5715000" y="3962400"/>
              <a:ext cx="1981200" cy="1219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M-BA on 106 tone</a:t>
              </a:r>
              <a:r>
                <a:rPr kumimoji="0" lang="en-US" altLang="ko-KR" sz="1100" b="0" i="0" u="none" strike="noStrike" kern="0" cap="none" spc="0" normalizeH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 RU for </a:t>
              </a: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(STA 1, 2, 3, 4)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" name="직사각형 22"/>
            <p:cNvSpPr/>
            <p:nvPr/>
          </p:nvSpPr>
          <p:spPr bwMode="auto">
            <a:xfrm>
              <a:off x="4419600" y="3962400"/>
              <a:ext cx="1295400" cy="24384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419600" y="4964668"/>
              <a:ext cx="1221744" cy="408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HE-SIG B </a:t>
              </a:r>
              <a:endParaRPr kumimoji="0" lang="ko-KR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66" name="직선 화살표 연결선 26"/>
            <p:cNvCxnSpPr/>
            <p:nvPr/>
          </p:nvCxnSpPr>
          <p:spPr bwMode="auto">
            <a:xfrm>
              <a:off x="4419600" y="3886200"/>
              <a:ext cx="32766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5111713" y="3609201"/>
              <a:ext cx="2247858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OFDMA PPDU of M-BA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직사각형 28"/>
            <p:cNvSpPr/>
            <p:nvPr/>
          </p:nvSpPr>
          <p:spPr bwMode="auto">
            <a:xfrm>
              <a:off x="5715000" y="51816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BA for STA 5 on 26 RU</a:t>
              </a:r>
              <a:endParaRPr kumimoji="0" lang="ko-KR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69" name="직선 화살표 연결선 36"/>
            <p:cNvCxnSpPr/>
            <p:nvPr/>
          </p:nvCxnSpPr>
          <p:spPr bwMode="auto">
            <a:xfrm>
              <a:off x="1981200" y="3886200"/>
              <a:ext cx="2209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2274746" y="3609201"/>
              <a:ext cx="1391335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UL MU PPDU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57200" y="3581400"/>
              <a:ext cx="1365640" cy="3710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Trigger frame</a:t>
              </a:r>
              <a:endParaRPr kumimoji="0" lang="ko-KR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72" name="직선 화살표 연결선 40"/>
            <p:cNvCxnSpPr/>
            <p:nvPr/>
          </p:nvCxnSpPr>
          <p:spPr bwMode="auto">
            <a:xfrm>
              <a:off x="685800" y="3886200"/>
              <a:ext cx="10668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73" name="직선 화살표 연결선 42"/>
            <p:cNvCxnSpPr/>
            <p:nvPr/>
          </p:nvCxnSpPr>
          <p:spPr bwMode="auto">
            <a:xfrm>
              <a:off x="7848600" y="3962400"/>
              <a:ext cx="0" cy="243840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7848600" y="4948535"/>
              <a:ext cx="1045301" cy="704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20MHz/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242 tones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직사각형 28"/>
            <p:cNvSpPr/>
            <p:nvPr/>
          </p:nvSpPr>
          <p:spPr bwMode="auto">
            <a:xfrm>
              <a:off x="5715000" y="54864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6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" name="직사각형 28"/>
            <p:cNvSpPr/>
            <p:nvPr/>
          </p:nvSpPr>
          <p:spPr bwMode="auto">
            <a:xfrm>
              <a:off x="5715000" y="57912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7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" name="직사각형 28"/>
            <p:cNvSpPr/>
            <p:nvPr/>
          </p:nvSpPr>
          <p:spPr bwMode="auto">
            <a:xfrm>
              <a:off x="5715000" y="48768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 smtClean="0">
                  <a:solidFill>
                    <a:srgbClr val="FF0000"/>
                  </a:solidFill>
                  <a:latin typeface="Times New Roman" pitchFamily="18" charset="0"/>
                </a:rPr>
                <a:t>Trigger frame </a:t>
              </a:r>
              <a:r>
                <a:rPr lang="en-US" altLang="ko-KR" sz="1100" kern="0" dirty="0" smtClean="0">
                  <a:solidFill>
                    <a:srgbClr val="FF0000"/>
                  </a:solidFill>
                </a:rPr>
                <a:t>on 26 RU</a:t>
              </a:r>
              <a:endParaRPr lang="ko-KR" altLang="en-US" sz="1100" kern="0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78" name="직사각형 28"/>
            <p:cNvSpPr/>
            <p:nvPr/>
          </p:nvSpPr>
          <p:spPr bwMode="auto">
            <a:xfrm>
              <a:off x="5715000" y="6096000"/>
              <a:ext cx="1981200" cy="3048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BA for STA </a:t>
              </a:r>
              <a:r>
                <a:rPr lang="en-US" altLang="ko-KR" sz="1100" kern="0" dirty="0">
                  <a:solidFill>
                    <a:srgbClr val="000000"/>
                  </a:solidFill>
                </a:rPr>
                <a:t>8</a:t>
              </a:r>
              <a:r>
                <a:rPr lang="en-US" altLang="ko-KR" sz="1100" kern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altLang="ko-KR" sz="1100" kern="0" dirty="0">
                  <a:solidFill>
                    <a:srgbClr val="000000"/>
                  </a:solidFill>
                  <a:latin typeface="Times New Roman" pitchFamily="18" charset="0"/>
                </a:rPr>
                <a:t>on 26 RU</a:t>
              </a:r>
              <a:endParaRPr lang="ko-KR" altLang="en-US" sz="1100" kern="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33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27021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Proposed change to the current Draft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algn="just"/>
            <a:r>
              <a:rPr lang="en-US" b="0" dirty="0" smtClean="0"/>
              <a:t>limiting </a:t>
            </a:r>
            <a:r>
              <a:rPr lang="en-US" b="0" dirty="0" smtClean="0"/>
              <a:t>the number of M-BA in DL HE MU PPDU doesn’t seem a big loss of flexibility </a:t>
            </a:r>
            <a:endParaRPr lang="en-US" dirty="0" smtClean="0"/>
          </a:p>
          <a:p>
            <a:pPr lvl="1" algn="just"/>
            <a:r>
              <a:rPr lang="en-US" dirty="0"/>
              <a:t>There shall be no more than one M-BA that is addressed to multiple recipients carried in a broadcast RU of the DL MU PPDU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A</a:t>
            </a:r>
            <a:r>
              <a:rPr lang="en-US" dirty="0"/>
              <a:t> HE AP should only transmit group </a:t>
            </a:r>
            <a:r>
              <a:rPr lang="en-US" dirty="0" smtClean="0"/>
              <a:t>addressed </a:t>
            </a:r>
            <a:r>
              <a:rPr lang="en-US" dirty="0"/>
              <a:t>M-BA in the DL MU PPDU to HE non AP STA </a:t>
            </a:r>
            <a:r>
              <a:rPr lang="en-US" i="1" dirty="0"/>
              <a:t>n</a:t>
            </a:r>
            <a:r>
              <a:rPr lang="en-US" dirty="0"/>
              <a:t> on the (broadcast RU) RU (26/52/106/242/484/996) that includes the RU used for receiving the immediate preceding HE Trigger Based PPDU from STA </a:t>
            </a:r>
            <a:r>
              <a:rPr lang="en-US" i="1" dirty="0"/>
              <a:t>n</a:t>
            </a:r>
            <a:r>
              <a:rPr lang="en-US" dirty="0"/>
              <a:t>. </a:t>
            </a:r>
            <a:endParaRPr lang="en-US" b="0" dirty="0" smtClean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 smtClean="0"/>
          </a:p>
          <a:p>
            <a:pPr marL="0" indent="0" algn="just">
              <a:buNone/>
            </a:pPr>
            <a:endParaRPr lang="en-US" altLang="zh-CN" b="0" dirty="0" smtClean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13927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support to </a:t>
            </a:r>
          </a:p>
          <a:p>
            <a:pPr lvl="1"/>
            <a:r>
              <a:rPr lang="en-US" altLang="zh-CN" i="1" dirty="0"/>
              <a:t>Direct </a:t>
            </a:r>
            <a:r>
              <a:rPr lang="en-US" altLang="zh-CN" i="1" dirty="0" err="1"/>
              <a:t>TGax</a:t>
            </a:r>
            <a:r>
              <a:rPr lang="en-US" altLang="zh-CN" i="1" dirty="0"/>
              <a:t> Editor to add the following paragraph </a:t>
            </a:r>
            <a:r>
              <a:rPr lang="en-US" altLang="zh-CN" i="1" dirty="0" smtClean="0"/>
              <a:t>after the first paragraph of  section</a:t>
            </a:r>
            <a:r>
              <a:rPr lang="en-US" altLang="zh-CN" i="1" dirty="0" smtClean="0"/>
              <a:t> </a:t>
            </a:r>
            <a:r>
              <a:rPr lang="en-US" altLang="zh-CN" i="1" dirty="0" smtClean="0"/>
              <a:t>25.4.1</a:t>
            </a:r>
            <a:endParaRPr lang="en-US" i="1" dirty="0" smtClean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 algn="just">
              <a:buNone/>
            </a:pPr>
            <a:r>
              <a:rPr lang="en-US" u="sng" dirty="0"/>
              <a:t> A HE AP should only transmit group </a:t>
            </a:r>
            <a:r>
              <a:rPr lang="en-US" u="sng" dirty="0" smtClean="0"/>
              <a:t>addressed </a:t>
            </a:r>
            <a:r>
              <a:rPr lang="en-US" u="sng" dirty="0"/>
              <a:t>M-BA in the DL MU PPDU to HE </a:t>
            </a:r>
            <a:r>
              <a:rPr lang="en-US" u="sng" dirty="0" smtClean="0"/>
              <a:t>non </a:t>
            </a:r>
            <a:r>
              <a:rPr lang="en-US" u="sng" dirty="0"/>
              <a:t>AP STA </a:t>
            </a:r>
            <a:r>
              <a:rPr lang="en-US" i="1" u="sng" dirty="0"/>
              <a:t>n</a:t>
            </a:r>
            <a:r>
              <a:rPr lang="en-US" u="sng" dirty="0"/>
              <a:t> on the (broadcast RU) RU (26/52/106/242/484/996) that includes the RU used for receiving the immediate preceding HE Trigger Based PPDU from STA </a:t>
            </a:r>
            <a:r>
              <a:rPr lang="en-US" i="1" u="sng" dirty="0" smtClean="0"/>
              <a:t>n</a:t>
            </a:r>
            <a:r>
              <a:rPr lang="en-US" u="sng" dirty="0" smtClean="0"/>
              <a:t>. </a:t>
            </a:r>
            <a:r>
              <a:rPr lang="en-US" u="sng" dirty="0"/>
              <a:t>There shall be no more than one M-BA that is addressed to multiple recipients carried in a broadcast RU of the DL MU PPDU.</a:t>
            </a:r>
            <a:endParaRPr lang="en-US" altLang="zh-CN" u="sng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Yes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No</a:t>
            </a:r>
            <a:endParaRPr lang="en-US" altLang="zh-CN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zh-CN" dirty="0" smtClean="0"/>
              <a:t>Abstain 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0658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46164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107962</TotalTime>
  <Words>2293</Words>
  <Application>Microsoft Office PowerPoint</Application>
  <PresentationFormat>On-screen Show (4:3)</PresentationFormat>
  <Paragraphs>720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802-11-Submission</vt:lpstr>
      <vt:lpstr>Concluding OFDMA M-BA transmission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 </vt:lpstr>
      <vt:lpstr>PHY frame format</vt:lpstr>
      <vt:lpstr>Allowed RUs</vt:lpstr>
      <vt:lpstr>A bit more thinking on the allowed RU</vt:lpstr>
      <vt:lpstr>OFDMA M-BA usage case</vt:lpstr>
      <vt:lpstr>OFDMA M-BA usage case (Cont.)</vt:lpstr>
      <vt:lpstr>OFDMA M-BA usage case (Cont.)</vt:lpstr>
      <vt:lpstr>OFDMA M-BA usage case (Cont.)</vt:lpstr>
      <vt:lpstr>Proposed change to the current Draft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2060</cp:revision>
  <cp:lastPrinted>1998-02-10T13:28:06Z</cp:lastPrinted>
  <dcterms:created xsi:type="dcterms:W3CDTF">2007-05-21T21:00:37Z</dcterms:created>
  <dcterms:modified xsi:type="dcterms:W3CDTF">2016-09-09T22:53:57Z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