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1" r:id="rId3"/>
    <p:sldId id="316" r:id="rId4"/>
    <p:sldId id="314" r:id="rId5"/>
    <p:sldId id="275" r:id="rId6"/>
    <p:sldId id="319" r:id="rId7"/>
    <p:sldId id="323" r:id="rId8"/>
    <p:sldId id="320" r:id="rId9"/>
    <p:sldId id="318" r:id="rId10"/>
    <p:sldId id="304" r:id="rId11"/>
    <p:sldId id="306" r:id="rId12"/>
    <p:sldId id="301" r:id="rId13"/>
    <p:sldId id="298" r:id="rId14"/>
    <p:sldId id="326" r:id="rId15"/>
    <p:sldId id="325" r:id="rId16"/>
    <p:sldId id="290" r:id="rId17"/>
    <p:sldId id="291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00"/>
    <a:srgbClr val="990033"/>
    <a:srgbClr val="66FF99"/>
    <a:srgbClr val="003399"/>
    <a:srgbClr val="FF3300"/>
    <a:srgbClr val="777549"/>
    <a:srgbClr val="FF9966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7" autoAdjust="0"/>
    <p:restoredTop sz="86380" autoAdjust="0"/>
  </p:normalViewPr>
  <p:slideViewPr>
    <p:cSldViewPr>
      <p:cViewPr varScale="1">
        <p:scale>
          <a:sx n="74" d="100"/>
          <a:sy n="74" d="100"/>
        </p:scale>
        <p:origin x="141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1546" y="-1094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NR1\Desktop\RSSIvsDISTANCE_V2%20(Autosaved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6.142.140\tnr1\NIST\5G\Coloring\Document\Copy%20of%20Result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NR1\Desktop\RSSIvsDISTANCE_V2%20(Autosaved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NR1\AppData\Roaming\Microsoft\Excel\RSSIvsDISTANCE_VWALL%20(version%201).xlsb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NR1\Desktop\RSSIvsDISTANCE_V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NR1\Documents\NIST\5G\DSC\RSSIvsDISTANCE_VWALL%20(Autosdsdaved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6.142.140\tnr1\NIST\5G\Coloring\Document\Resul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6.142.140\tnr1\NIST\5G\Coloring\Document\Copy%20of%20Resul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6.142.140\tnr1\NIST\5G\Coloring\Document\Copy%20of%20Resul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6.142.140\tnr1\NIST\5G\Coloring\Document\Copy%20of%20Result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OBSS_PD</a:t>
            </a:r>
            <a:r>
              <a:rPr lang="en-US" baseline="-25000" dirty="0" err="1"/>
              <a:t>Threshold</a:t>
            </a:r>
            <a:r>
              <a:rPr lang="en-US" dirty="0"/>
              <a:t> and TX_PWR computed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Sheet2!$H$4:$H$34</c:f>
              <c:numCache>
                <c:formatCode>General</c:formatCode>
                <c:ptCount val="31"/>
                <c:pt idx="0">
                  <c:v>30</c:v>
                </c:pt>
                <c:pt idx="1">
                  <c:v>29</c:v>
                </c:pt>
                <c:pt idx="2">
                  <c:v>28</c:v>
                </c:pt>
                <c:pt idx="3">
                  <c:v>27</c:v>
                </c:pt>
                <c:pt idx="4">
                  <c:v>26</c:v>
                </c:pt>
                <c:pt idx="5">
                  <c:v>25</c:v>
                </c:pt>
                <c:pt idx="6">
                  <c:v>24</c:v>
                </c:pt>
                <c:pt idx="7">
                  <c:v>23</c:v>
                </c:pt>
                <c:pt idx="8">
                  <c:v>22</c:v>
                </c:pt>
                <c:pt idx="9">
                  <c:v>21</c:v>
                </c:pt>
                <c:pt idx="10">
                  <c:v>20</c:v>
                </c:pt>
                <c:pt idx="11">
                  <c:v>19</c:v>
                </c:pt>
                <c:pt idx="12">
                  <c:v>18</c:v>
                </c:pt>
                <c:pt idx="13">
                  <c:v>17</c:v>
                </c:pt>
                <c:pt idx="14">
                  <c:v>16</c:v>
                </c:pt>
                <c:pt idx="15">
                  <c:v>15</c:v>
                </c:pt>
                <c:pt idx="16">
                  <c:v>14</c:v>
                </c:pt>
                <c:pt idx="17">
                  <c:v>13</c:v>
                </c:pt>
                <c:pt idx="18">
                  <c:v>12</c:v>
                </c:pt>
                <c:pt idx="19">
                  <c:v>11</c:v>
                </c:pt>
                <c:pt idx="20">
                  <c:v>10</c:v>
                </c:pt>
                <c:pt idx="21">
                  <c:v>9</c:v>
                </c:pt>
                <c:pt idx="22">
                  <c:v>8</c:v>
                </c:pt>
                <c:pt idx="23">
                  <c:v>7</c:v>
                </c:pt>
                <c:pt idx="24">
                  <c:v>6</c:v>
                </c:pt>
                <c:pt idx="25">
                  <c:v>5</c:v>
                </c:pt>
                <c:pt idx="26">
                  <c:v>4</c:v>
                </c:pt>
                <c:pt idx="27">
                  <c:v>3</c:v>
                </c:pt>
                <c:pt idx="28">
                  <c:v>2</c:v>
                </c:pt>
                <c:pt idx="29">
                  <c:v>1</c:v>
                </c:pt>
                <c:pt idx="30">
                  <c:v>0</c:v>
                </c:pt>
              </c:numCache>
            </c:numRef>
          </c:xVal>
          <c:yVal>
            <c:numRef>
              <c:f>Sheet2!$J$4:$J$34</c:f>
              <c:numCache>
                <c:formatCode>General</c:formatCode>
                <c:ptCount val="31"/>
                <c:pt idx="0">
                  <c:v>-76</c:v>
                </c:pt>
                <c:pt idx="1">
                  <c:v>-76</c:v>
                </c:pt>
                <c:pt idx="2">
                  <c:v>-76</c:v>
                </c:pt>
                <c:pt idx="3">
                  <c:v>-76</c:v>
                </c:pt>
                <c:pt idx="4">
                  <c:v>-76</c:v>
                </c:pt>
                <c:pt idx="5">
                  <c:v>-76</c:v>
                </c:pt>
                <c:pt idx="6">
                  <c:v>-76</c:v>
                </c:pt>
                <c:pt idx="7">
                  <c:v>-76</c:v>
                </c:pt>
                <c:pt idx="8">
                  <c:v>-75</c:v>
                </c:pt>
                <c:pt idx="9">
                  <c:v>-74</c:v>
                </c:pt>
                <c:pt idx="10">
                  <c:v>-73</c:v>
                </c:pt>
                <c:pt idx="11">
                  <c:v>-72</c:v>
                </c:pt>
                <c:pt idx="12">
                  <c:v>-71</c:v>
                </c:pt>
                <c:pt idx="13">
                  <c:v>-70</c:v>
                </c:pt>
                <c:pt idx="14">
                  <c:v>-69</c:v>
                </c:pt>
                <c:pt idx="15">
                  <c:v>-68</c:v>
                </c:pt>
                <c:pt idx="16">
                  <c:v>-67</c:v>
                </c:pt>
                <c:pt idx="17">
                  <c:v>-66</c:v>
                </c:pt>
                <c:pt idx="18">
                  <c:v>-65</c:v>
                </c:pt>
                <c:pt idx="19">
                  <c:v>-64</c:v>
                </c:pt>
                <c:pt idx="20">
                  <c:v>-63</c:v>
                </c:pt>
                <c:pt idx="21">
                  <c:v>-62</c:v>
                </c:pt>
                <c:pt idx="22">
                  <c:v>-61</c:v>
                </c:pt>
                <c:pt idx="23">
                  <c:v>-60</c:v>
                </c:pt>
                <c:pt idx="24">
                  <c:v>-59</c:v>
                </c:pt>
                <c:pt idx="25">
                  <c:v>-58</c:v>
                </c:pt>
                <c:pt idx="26">
                  <c:v>-57</c:v>
                </c:pt>
                <c:pt idx="27">
                  <c:v>-56</c:v>
                </c:pt>
                <c:pt idx="28">
                  <c:v>-56</c:v>
                </c:pt>
                <c:pt idx="29">
                  <c:v>-56</c:v>
                </c:pt>
                <c:pt idx="30">
                  <c:v>-56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547-493B-B9C8-C875E7690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0872544"/>
        <c:axId val="243417440"/>
      </c:scatterChart>
      <c:valAx>
        <c:axId val="350872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TX_PWR (</a:t>
                </a:r>
                <a:r>
                  <a:rPr lang="en-US" dirty="0" err="1"/>
                  <a:t>dBm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3417440"/>
        <c:crosses val="autoZero"/>
        <c:crossBetween val="midCat"/>
      </c:valAx>
      <c:valAx>
        <c:axId val="243417440"/>
        <c:scaling>
          <c:orientation val="minMax"/>
          <c:max val="-50"/>
          <c:min val="-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OBSS_PD</a:t>
                </a:r>
                <a:r>
                  <a:rPr lang="en-US" baseline="-25000" dirty="0" err="1"/>
                  <a:t>Threshold</a:t>
                </a:r>
                <a:r>
                  <a:rPr lang="en-US" baseline="0" dirty="0"/>
                  <a:t> (</a:t>
                </a:r>
                <a:r>
                  <a:rPr lang="en-US" baseline="0" dirty="0" err="1"/>
                  <a:t>dBm</a:t>
                </a:r>
                <a:r>
                  <a:rPr lang="en-US" baseline="0" dirty="0"/>
                  <a:t>)</a:t>
                </a:r>
                <a:endParaRPr lang="en-US" baseline="-250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8725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CDF!$B$4</c:f>
              <c:strCache>
                <c:ptCount val="1"/>
                <c:pt idx="0">
                  <c:v>Default 5th percentile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CDF!$A$6:$A$30</c:f>
              <c:numCache>
                <c:formatCode>General</c:formatCode>
                <c:ptCount val="25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31</c:v>
                </c:pt>
                <c:pt idx="24">
                  <c:v>32</c:v>
                </c:pt>
              </c:numCache>
            </c:numRef>
          </c:cat>
          <c:val>
            <c:numRef>
              <c:f>CDF!$B$6:$B$30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0.98611980240697805</c:v>
                </c:pt>
                <c:pt idx="9">
                  <c:v>1.01399093614344</c:v>
                </c:pt>
                <c:pt idx="10">
                  <c:v>1.0193155991838101</c:v>
                </c:pt>
                <c:pt idx="11">
                  <c:v>1.03340276004306</c:v>
                </c:pt>
                <c:pt idx="12">
                  <c:v>1.01015350484878</c:v>
                </c:pt>
                <c:pt idx="13">
                  <c:v>0.95595280392396298</c:v>
                </c:pt>
                <c:pt idx="14">
                  <c:v>0.81506215086596201</c:v>
                </c:pt>
                <c:pt idx="15">
                  <c:v>0.66088810342434001</c:v>
                </c:pt>
                <c:pt idx="16">
                  <c:v>0.52027868170999703</c:v>
                </c:pt>
                <c:pt idx="17">
                  <c:v>0.44713796524832</c:v>
                </c:pt>
                <c:pt idx="18">
                  <c:v>0.36968438432914502</c:v>
                </c:pt>
                <c:pt idx="19">
                  <c:v>0.34214524462838902</c:v>
                </c:pt>
                <c:pt idx="20">
                  <c:v>0.34328113720525799</c:v>
                </c:pt>
                <c:pt idx="21">
                  <c:v>0.34333949984179801</c:v>
                </c:pt>
                <c:pt idx="22">
                  <c:v>0.34301309344985498</c:v>
                </c:pt>
                <c:pt idx="23">
                  <c:v>0.37127114678808598</c:v>
                </c:pt>
                <c:pt idx="24">
                  <c:v>0.394758757967553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528-4907-BE16-0C5A26D0E499}"/>
            </c:ext>
          </c:extLst>
        </c:ser>
        <c:ser>
          <c:idx val="1"/>
          <c:order val="1"/>
          <c:tx>
            <c:strRef>
              <c:f>CDF!$C$4</c:f>
              <c:strCache>
                <c:ptCount val="1"/>
                <c:pt idx="0">
                  <c:v>Default Average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CDF!$A$6:$A$30</c:f>
              <c:numCache>
                <c:formatCode>General</c:formatCode>
                <c:ptCount val="25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31</c:v>
                </c:pt>
                <c:pt idx="24">
                  <c:v>32</c:v>
                </c:pt>
              </c:numCache>
            </c:numRef>
          </c:cat>
          <c:val>
            <c:numRef>
              <c:f>CDF!$C$6:$C$30</c:f>
              <c:numCache>
                <c:formatCode>General</c:formatCode>
                <c:ptCount val="25"/>
                <c:pt idx="0">
                  <c:v>0.58331836680737303</c:v>
                </c:pt>
                <c:pt idx="1">
                  <c:v>0.58286854853277703</c:v>
                </c:pt>
                <c:pt idx="2">
                  <c:v>0.58244700839613095</c:v>
                </c:pt>
                <c:pt idx="3">
                  <c:v>0.583111132750329</c:v>
                </c:pt>
                <c:pt idx="4">
                  <c:v>0.58304960130426198</c:v>
                </c:pt>
                <c:pt idx="5">
                  <c:v>0.58304474395377504</c:v>
                </c:pt>
                <c:pt idx="6">
                  <c:v>0.58363822506293905</c:v>
                </c:pt>
                <c:pt idx="7">
                  <c:v>0.58327907919126498</c:v>
                </c:pt>
                <c:pt idx="8">
                  <c:v>1.28602065163381</c:v>
                </c:pt>
                <c:pt idx="9">
                  <c:v>1.2924300625498299</c:v>
                </c:pt>
                <c:pt idx="10">
                  <c:v>1.2950149041688499</c:v>
                </c:pt>
                <c:pt idx="11">
                  <c:v>1.2894203155894901</c:v>
                </c:pt>
                <c:pt idx="12">
                  <c:v>1.29687979736682</c:v>
                </c:pt>
                <c:pt idx="13">
                  <c:v>1.32090084334</c:v>
                </c:pt>
                <c:pt idx="14">
                  <c:v>1.3523233970408299</c:v>
                </c:pt>
                <c:pt idx="15">
                  <c:v>1.3934684565470601</c:v>
                </c:pt>
                <c:pt idx="16">
                  <c:v>1.46056501511863</c:v>
                </c:pt>
                <c:pt idx="17">
                  <c:v>1.4913537536921899</c:v>
                </c:pt>
                <c:pt idx="18">
                  <c:v>1.4878543050226101</c:v>
                </c:pt>
                <c:pt idx="19">
                  <c:v>1.47190488883378</c:v>
                </c:pt>
                <c:pt idx="20">
                  <c:v>1.4697731210777001</c:v>
                </c:pt>
                <c:pt idx="21">
                  <c:v>1.4670717946134</c:v>
                </c:pt>
                <c:pt idx="22">
                  <c:v>1.4763175390438901</c:v>
                </c:pt>
                <c:pt idx="23">
                  <c:v>1.4952064375973699</c:v>
                </c:pt>
                <c:pt idx="24">
                  <c:v>1.51633127607976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528-4907-BE16-0C5A26D0E499}"/>
            </c:ext>
          </c:extLst>
        </c:ser>
        <c:ser>
          <c:idx val="2"/>
          <c:order val="2"/>
          <c:tx>
            <c:strRef>
              <c:f>CDF!$E$4</c:f>
              <c:strCache>
                <c:ptCount val="1"/>
                <c:pt idx="0">
                  <c:v>72 5th percentile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CDF!$E$6:$E$25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0.79571915540787197</c:v>
                </c:pt>
                <c:pt idx="5">
                  <c:v>0.87992279948883301</c:v>
                </c:pt>
                <c:pt idx="6">
                  <c:v>0.87534954916667596</c:v>
                </c:pt>
                <c:pt idx="7">
                  <c:v>0.90998435581967896</c:v>
                </c:pt>
                <c:pt idx="8">
                  <c:v>0.92831971183350104</c:v>
                </c:pt>
                <c:pt idx="9">
                  <c:v>0.94719697611671405</c:v>
                </c:pt>
                <c:pt idx="10">
                  <c:v>0.93515985402996005</c:v>
                </c:pt>
                <c:pt idx="11">
                  <c:v>0.82290799698554695</c:v>
                </c:pt>
                <c:pt idx="12">
                  <c:v>0.76748312848636002</c:v>
                </c:pt>
                <c:pt idx="13">
                  <c:v>0.62803157154778999</c:v>
                </c:pt>
                <c:pt idx="14">
                  <c:v>0.56655010231134595</c:v>
                </c:pt>
                <c:pt idx="15">
                  <c:v>0.49711915083295</c:v>
                </c:pt>
                <c:pt idx="16">
                  <c:v>0.470000873231745</c:v>
                </c:pt>
                <c:pt idx="17">
                  <c:v>0.40415401288777902</c:v>
                </c:pt>
                <c:pt idx="18">
                  <c:v>0.39670301390310497</c:v>
                </c:pt>
                <c:pt idx="19">
                  <c:v>0.32538233134823402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528-4907-BE16-0C5A26D0E499}"/>
            </c:ext>
          </c:extLst>
        </c:ser>
        <c:ser>
          <c:idx val="3"/>
          <c:order val="3"/>
          <c:tx>
            <c:strRef>
              <c:f>CDF!$F$4</c:f>
              <c:strCache>
                <c:ptCount val="1"/>
                <c:pt idx="0">
                  <c:v>72 average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val>
            <c:numRef>
              <c:f>CDF!$F$6:$F$25</c:f>
              <c:numCache>
                <c:formatCode>General</c:formatCode>
                <c:ptCount val="20"/>
                <c:pt idx="0">
                  <c:v>1.3817441847434</c:v>
                </c:pt>
                <c:pt idx="1">
                  <c:v>1.3825902007130599</c:v>
                </c:pt>
                <c:pt idx="2">
                  <c:v>1.3765042737072199</c:v>
                </c:pt>
                <c:pt idx="3">
                  <c:v>1.3755519848629501</c:v>
                </c:pt>
                <c:pt idx="4">
                  <c:v>1.33255439565677</c:v>
                </c:pt>
                <c:pt idx="5">
                  <c:v>1.3284875615862</c:v>
                </c:pt>
                <c:pt idx="6">
                  <c:v>1.32123275124829</c:v>
                </c:pt>
                <c:pt idx="7">
                  <c:v>1.31536158790527</c:v>
                </c:pt>
                <c:pt idx="8">
                  <c:v>1.31026014448766</c:v>
                </c:pt>
                <c:pt idx="9">
                  <c:v>1.31774856960273</c:v>
                </c:pt>
                <c:pt idx="10">
                  <c:v>1.3312163409784501</c:v>
                </c:pt>
                <c:pt idx="11">
                  <c:v>1.3623327541533901</c:v>
                </c:pt>
                <c:pt idx="12">
                  <c:v>1.42489318411544</c:v>
                </c:pt>
                <c:pt idx="13">
                  <c:v>1.4617616582300501</c:v>
                </c:pt>
                <c:pt idx="14">
                  <c:v>1.4899702229190901</c:v>
                </c:pt>
                <c:pt idx="15">
                  <c:v>1.50787357520625</c:v>
                </c:pt>
                <c:pt idx="16">
                  <c:v>1.50988044244432</c:v>
                </c:pt>
                <c:pt idx="17">
                  <c:v>1.50901572659218</c:v>
                </c:pt>
                <c:pt idx="18">
                  <c:v>1.51237386007346</c:v>
                </c:pt>
                <c:pt idx="19">
                  <c:v>1.5091628803830199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528-4907-BE16-0C5A26D0E499}"/>
            </c:ext>
          </c:extLst>
        </c:ser>
        <c:ser>
          <c:idx val="4"/>
          <c:order val="4"/>
          <c:tx>
            <c:strRef>
              <c:f>CDF!$H$4</c:f>
              <c:strCache>
                <c:ptCount val="1"/>
                <c:pt idx="0">
                  <c:v>69 5th percentile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CDF!$H$6:$H$25</c:f>
              <c:numCache>
                <c:formatCode>General</c:formatCode>
                <c:ptCount val="20"/>
                <c:pt idx="0">
                  <c:v>0.380567337220652</c:v>
                </c:pt>
                <c:pt idx="1">
                  <c:v>0.36677321354928499</c:v>
                </c:pt>
                <c:pt idx="2">
                  <c:v>0.44488642682601898</c:v>
                </c:pt>
                <c:pt idx="3">
                  <c:v>0.69031647766371196</c:v>
                </c:pt>
                <c:pt idx="4">
                  <c:v>0.85179520377627704</c:v>
                </c:pt>
                <c:pt idx="5">
                  <c:v>0.87025191405939695</c:v>
                </c:pt>
                <c:pt idx="6">
                  <c:v>0.89445967729515896</c:v>
                </c:pt>
                <c:pt idx="7">
                  <c:v>0.87008552993257504</c:v>
                </c:pt>
                <c:pt idx="8">
                  <c:v>0.83555103951168697</c:v>
                </c:pt>
                <c:pt idx="9">
                  <c:v>0.75851038035239704</c:v>
                </c:pt>
                <c:pt idx="10">
                  <c:v>0.67224767549041398</c:v>
                </c:pt>
                <c:pt idx="11">
                  <c:v>0.59827483684006499</c:v>
                </c:pt>
                <c:pt idx="12">
                  <c:v>0.54736652036556599</c:v>
                </c:pt>
                <c:pt idx="13">
                  <c:v>0.45853107400399701</c:v>
                </c:pt>
                <c:pt idx="14">
                  <c:v>0.48202908096615699</c:v>
                </c:pt>
                <c:pt idx="15">
                  <c:v>0.47706300523106498</c:v>
                </c:pt>
                <c:pt idx="16">
                  <c:v>0.41197198675157698</c:v>
                </c:pt>
                <c:pt idx="17">
                  <c:v>0.413316421837091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528-4907-BE16-0C5A26D0E499}"/>
            </c:ext>
          </c:extLst>
        </c:ser>
        <c:ser>
          <c:idx val="5"/>
          <c:order val="5"/>
          <c:tx>
            <c:strRef>
              <c:f>CDF!$I$4</c:f>
              <c:strCache>
                <c:ptCount val="1"/>
                <c:pt idx="0">
                  <c:v>69 average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val>
            <c:numRef>
              <c:f>CDF!$I$6:$I$25</c:f>
              <c:numCache>
                <c:formatCode>General</c:formatCode>
                <c:ptCount val="20"/>
                <c:pt idx="0">
                  <c:v>1.37934515809391</c:v>
                </c:pt>
                <c:pt idx="1">
                  <c:v>1.37587186936062</c:v>
                </c:pt>
                <c:pt idx="2">
                  <c:v>1.3701981578187099</c:v>
                </c:pt>
                <c:pt idx="3">
                  <c:v>1.3672016718415001</c:v>
                </c:pt>
                <c:pt idx="4">
                  <c:v>1.35927805773673</c:v>
                </c:pt>
                <c:pt idx="5">
                  <c:v>1.35605314402371</c:v>
                </c:pt>
                <c:pt idx="6">
                  <c:v>1.3498434103018</c:v>
                </c:pt>
                <c:pt idx="7">
                  <c:v>1.3560890682518201</c:v>
                </c:pt>
                <c:pt idx="8">
                  <c:v>1.3683964281180001</c:v>
                </c:pt>
                <c:pt idx="9">
                  <c:v>1.41409976178296</c:v>
                </c:pt>
                <c:pt idx="10">
                  <c:v>1.4434070702466</c:v>
                </c:pt>
                <c:pt idx="11">
                  <c:v>1.4549244810299</c:v>
                </c:pt>
                <c:pt idx="12">
                  <c:v>1.4666262101343801</c:v>
                </c:pt>
                <c:pt idx="13">
                  <c:v>1.4710850230558301</c:v>
                </c:pt>
                <c:pt idx="14">
                  <c:v>1.46962226623086</c:v>
                </c:pt>
                <c:pt idx="15">
                  <c:v>1.4697090574590299</c:v>
                </c:pt>
                <c:pt idx="16">
                  <c:v>1.4665907669873399</c:v>
                </c:pt>
                <c:pt idx="17">
                  <c:v>1.4705588206744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528-4907-BE16-0C5A26D0E499}"/>
            </c:ext>
          </c:extLst>
        </c:ser>
        <c:ser>
          <c:idx val="6"/>
          <c:order val="6"/>
          <c:tx>
            <c:strRef>
              <c:f>CDF!$K$4</c:f>
              <c:strCache>
                <c:ptCount val="1"/>
                <c:pt idx="0">
                  <c:v>66 5th percentile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CDF!$K$6:$K$21</c:f>
              <c:numCache>
                <c:formatCode>General</c:formatCode>
                <c:ptCount val="16"/>
                <c:pt idx="0">
                  <c:v>0.357794399801798</c:v>
                </c:pt>
                <c:pt idx="1">
                  <c:v>0.42091195957947802</c:v>
                </c:pt>
                <c:pt idx="2">
                  <c:v>0.51746348110718199</c:v>
                </c:pt>
                <c:pt idx="3">
                  <c:v>0.70420025319915103</c:v>
                </c:pt>
                <c:pt idx="4">
                  <c:v>0.76557926765672402</c:v>
                </c:pt>
                <c:pt idx="5">
                  <c:v>0.81982020634531905</c:v>
                </c:pt>
                <c:pt idx="6">
                  <c:v>0.60742989692925198</c:v>
                </c:pt>
                <c:pt idx="7">
                  <c:v>0.60293969825569504</c:v>
                </c:pt>
                <c:pt idx="8">
                  <c:v>0.52357465113353696</c:v>
                </c:pt>
                <c:pt idx="9">
                  <c:v>0.46791833333219501</c:v>
                </c:pt>
                <c:pt idx="10">
                  <c:v>0.502567794832805</c:v>
                </c:pt>
                <c:pt idx="11">
                  <c:v>0.416701542911668</c:v>
                </c:pt>
                <c:pt idx="12">
                  <c:v>0.40457727267670701</c:v>
                </c:pt>
                <c:pt idx="13">
                  <c:v>0.43286915290085098</c:v>
                </c:pt>
                <c:pt idx="14">
                  <c:v>0.43837086282591597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A528-4907-BE16-0C5A26D0E499}"/>
            </c:ext>
          </c:extLst>
        </c:ser>
        <c:ser>
          <c:idx val="7"/>
          <c:order val="7"/>
          <c:tx>
            <c:strRef>
              <c:f>CDF!$L$4</c:f>
              <c:strCache>
                <c:ptCount val="1"/>
                <c:pt idx="0">
                  <c:v>66 average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CDF!$L$6:$L$20</c:f>
              <c:numCache>
                <c:formatCode>General</c:formatCode>
                <c:ptCount val="15"/>
                <c:pt idx="0">
                  <c:v>1.4245015536946399</c:v>
                </c:pt>
                <c:pt idx="1">
                  <c:v>1.42070487176465</c:v>
                </c:pt>
                <c:pt idx="2">
                  <c:v>1.41593536120199</c:v>
                </c:pt>
                <c:pt idx="3">
                  <c:v>1.4131785670206001</c:v>
                </c:pt>
                <c:pt idx="4">
                  <c:v>1.4143220216519801</c:v>
                </c:pt>
                <c:pt idx="5">
                  <c:v>1.4197926715503799</c:v>
                </c:pt>
                <c:pt idx="6">
                  <c:v>1.44673070156131</c:v>
                </c:pt>
                <c:pt idx="7">
                  <c:v>1.4602462145309201</c:v>
                </c:pt>
                <c:pt idx="8">
                  <c:v>1.4678140576835399</c:v>
                </c:pt>
                <c:pt idx="9">
                  <c:v>1.4717758268058401</c:v>
                </c:pt>
                <c:pt idx="10">
                  <c:v>1.46845661430946</c:v>
                </c:pt>
                <c:pt idx="11">
                  <c:v>1.4671020464531299</c:v>
                </c:pt>
                <c:pt idx="12">
                  <c:v>1.47138298873173</c:v>
                </c:pt>
                <c:pt idx="13">
                  <c:v>1.4731075546397701</c:v>
                </c:pt>
                <c:pt idx="14">
                  <c:v>1.46202238030228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A528-4907-BE16-0C5A26D0E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756592"/>
        <c:axId val="65757152"/>
      </c:lineChart>
      <c:catAx>
        <c:axId val="6575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57152"/>
        <c:crosses val="autoZero"/>
        <c:auto val="1"/>
        <c:lblAlgn val="ctr"/>
        <c:lblOffset val="100"/>
        <c:noMultiLvlLbl val="0"/>
      </c:catAx>
      <c:valAx>
        <c:axId val="6575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56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 err="1"/>
              <a:t>Why</a:t>
            </a:r>
            <a:r>
              <a:rPr lang="fr-FR" baseline="0" dirty="0"/>
              <a:t> Zone 1 </a:t>
            </a:r>
            <a:r>
              <a:rPr lang="fr-FR" baseline="0" dirty="0" err="1"/>
              <a:t>is</a:t>
            </a:r>
            <a:r>
              <a:rPr lang="fr-FR" baseline="0" dirty="0"/>
              <a:t> happening?</a:t>
            </a:r>
            <a:endParaRPr lang="fr-F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Sheet1!$AO$43:$BK$43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cat>
          <c:val>
            <c:numRef>
              <c:f>Sheet1!$AO$44:$BK$44</c:f>
              <c:numCache>
                <c:formatCode>General</c:formatCode>
                <c:ptCount val="23"/>
                <c:pt idx="0">
                  <c:v>-57.277362171073165</c:v>
                </c:pt>
                <c:pt idx="1">
                  <c:v>-56.277362171073165</c:v>
                </c:pt>
                <c:pt idx="2">
                  <c:v>-55.277362171073165</c:v>
                </c:pt>
                <c:pt idx="3">
                  <c:v>-54.277362171073165</c:v>
                </c:pt>
                <c:pt idx="4">
                  <c:v>-53.277362171073165</c:v>
                </c:pt>
                <c:pt idx="5">
                  <c:v>-52.277362171073165</c:v>
                </c:pt>
                <c:pt idx="6">
                  <c:v>-51.277362171073165</c:v>
                </c:pt>
                <c:pt idx="7">
                  <c:v>-50.277362171073165</c:v>
                </c:pt>
                <c:pt idx="8">
                  <c:v>-49.277362171073165</c:v>
                </c:pt>
                <c:pt idx="9">
                  <c:v>-48.277362171073165</c:v>
                </c:pt>
                <c:pt idx="10">
                  <c:v>-47.277362171073165</c:v>
                </c:pt>
                <c:pt idx="11">
                  <c:v>-46.277362171073165</c:v>
                </c:pt>
                <c:pt idx="12">
                  <c:v>-45.277362171073165</c:v>
                </c:pt>
                <c:pt idx="13">
                  <c:v>-44.277362171073165</c:v>
                </c:pt>
                <c:pt idx="14">
                  <c:v>-43.277362171073165</c:v>
                </c:pt>
                <c:pt idx="15">
                  <c:v>-42.277362171073165</c:v>
                </c:pt>
                <c:pt idx="16">
                  <c:v>-41.277362171073165</c:v>
                </c:pt>
                <c:pt idx="17">
                  <c:v>-40.277362171073165</c:v>
                </c:pt>
                <c:pt idx="18">
                  <c:v>-39.277362171073165</c:v>
                </c:pt>
                <c:pt idx="19">
                  <c:v>-38.277362171073165</c:v>
                </c:pt>
                <c:pt idx="20">
                  <c:v>-37.277362171073165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1-433A-9585-ACE892F47E4B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Sheet1!$AO$45:$BI$45</c:f>
              <c:numCache>
                <c:formatCode>General</c:formatCode>
                <c:ptCount val="21"/>
                <c:pt idx="0">
                  <c:v>-56</c:v>
                </c:pt>
                <c:pt idx="1">
                  <c:v>-56</c:v>
                </c:pt>
                <c:pt idx="2">
                  <c:v>-56</c:v>
                </c:pt>
                <c:pt idx="3">
                  <c:v>-56</c:v>
                </c:pt>
                <c:pt idx="4">
                  <c:v>-56</c:v>
                </c:pt>
                <c:pt idx="5">
                  <c:v>-56</c:v>
                </c:pt>
                <c:pt idx="6">
                  <c:v>-56</c:v>
                </c:pt>
                <c:pt idx="7">
                  <c:v>-56</c:v>
                </c:pt>
                <c:pt idx="8">
                  <c:v>-56</c:v>
                </c:pt>
                <c:pt idx="9">
                  <c:v>-56</c:v>
                </c:pt>
                <c:pt idx="10">
                  <c:v>-56</c:v>
                </c:pt>
                <c:pt idx="11">
                  <c:v>-56</c:v>
                </c:pt>
                <c:pt idx="12">
                  <c:v>-56</c:v>
                </c:pt>
                <c:pt idx="13">
                  <c:v>-56</c:v>
                </c:pt>
                <c:pt idx="14">
                  <c:v>-56</c:v>
                </c:pt>
                <c:pt idx="15">
                  <c:v>-56</c:v>
                </c:pt>
                <c:pt idx="16">
                  <c:v>-56</c:v>
                </c:pt>
                <c:pt idx="17">
                  <c:v>-56</c:v>
                </c:pt>
                <c:pt idx="18">
                  <c:v>-56</c:v>
                </c:pt>
                <c:pt idx="19">
                  <c:v>-56</c:v>
                </c:pt>
                <c:pt idx="20">
                  <c:v>-56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1-433A-9585-ACE892F47E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2058016"/>
        <c:axId val="252058576"/>
      </c:lineChart>
      <c:catAx>
        <c:axId val="2520580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/>
                  <a:t>TX_PWR 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058576"/>
        <c:crosses val="autoZero"/>
        <c:auto val="1"/>
        <c:lblAlgn val="ctr"/>
        <c:lblOffset val="100"/>
        <c:noMultiLvlLbl val="0"/>
      </c:catAx>
      <c:valAx>
        <c:axId val="25205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baseline="0" dirty="0"/>
                  <a:t>Power (dBm)</a:t>
                </a:r>
                <a:endParaRPr lang="fr-FR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05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BSS throughput</a:t>
            </a:r>
            <a:r>
              <a:rPr lang="en-US" baseline="0"/>
              <a:t> vs TX_PWR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Sheet1!$AF$91:$AF$112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xVal>
          <c:yVal>
            <c:numRef>
              <c:f>Sheet1!$AG$91:$AG$112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386.661</c:v>
                </c:pt>
                <c:pt idx="3">
                  <c:v>386.517</c:v>
                </c:pt>
                <c:pt idx="4">
                  <c:v>386.84100000000001</c:v>
                </c:pt>
                <c:pt idx="5">
                  <c:v>386.26799999999997</c:v>
                </c:pt>
                <c:pt idx="6">
                  <c:v>386.69799999999998</c:v>
                </c:pt>
                <c:pt idx="7">
                  <c:v>386.41</c:v>
                </c:pt>
                <c:pt idx="8">
                  <c:v>386.13600000000002</c:v>
                </c:pt>
                <c:pt idx="9">
                  <c:v>386.76100000000002</c:v>
                </c:pt>
                <c:pt idx="10">
                  <c:v>386.48399999999998</c:v>
                </c:pt>
                <c:pt idx="11">
                  <c:v>386.38200000000001</c:v>
                </c:pt>
                <c:pt idx="12">
                  <c:v>386.66199999999998</c:v>
                </c:pt>
                <c:pt idx="13">
                  <c:v>386.82100000000003</c:v>
                </c:pt>
                <c:pt idx="14">
                  <c:v>386.642</c:v>
                </c:pt>
                <c:pt idx="15">
                  <c:v>206.68299999999999</c:v>
                </c:pt>
                <c:pt idx="16">
                  <c:v>206.453</c:v>
                </c:pt>
                <c:pt idx="17">
                  <c:v>206.24100000000001</c:v>
                </c:pt>
                <c:pt idx="18">
                  <c:v>206.697</c:v>
                </c:pt>
                <c:pt idx="19">
                  <c:v>206.964</c:v>
                </c:pt>
                <c:pt idx="20">
                  <c:v>206.964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7E4-4072-B4CD-AA9798BD8B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6831600"/>
        <c:axId val="246832160"/>
      </c:scatterChart>
      <c:valAx>
        <c:axId val="246831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TX_PWR (</a:t>
                </a:r>
                <a:r>
                  <a:rPr lang="en-US" dirty="0" err="1"/>
                  <a:t>dBm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832160"/>
        <c:crosses val="autoZero"/>
        <c:crossBetween val="midCat"/>
      </c:valAx>
      <c:valAx>
        <c:axId val="24683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BSSs throughput (Mbps)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8316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200" dirty="0" err="1"/>
              <a:t>Why</a:t>
            </a:r>
            <a:r>
              <a:rPr lang="fr-FR" sz="1200" dirty="0"/>
              <a:t> Zone</a:t>
            </a:r>
            <a:r>
              <a:rPr lang="fr-FR" sz="1200" baseline="0" dirty="0"/>
              <a:t> 2 and 3 are happening?</a:t>
            </a:r>
            <a:endParaRPr lang="fr-FR" sz="1200" dirty="0"/>
          </a:p>
        </c:rich>
      </c:tx>
      <c:layout>
        <c:manualLayout>
          <c:xMode val="edge"/>
          <c:yMode val="edge"/>
          <c:x val="0.36200470819495417"/>
          <c:y val="6.4868551796811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Sheet1!$AL$45:$AL$65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xVal>
          <c:yVal>
            <c:numRef>
              <c:f>Sheet1!$AN$45:$AN$67</c:f>
              <c:numCache>
                <c:formatCode>General</c:formatCode>
                <c:ptCount val="23"/>
                <c:pt idx="0">
                  <c:v>-82.376943915188178</c:v>
                </c:pt>
                <c:pt idx="1">
                  <c:v>-81.376943915188178</c:v>
                </c:pt>
                <c:pt idx="2">
                  <c:v>-80.376943915188178</c:v>
                </c:pt>
                <c:pt idx="3">
                  <c:v>-79.376943915188178</c:v>
                </c:pt>
                <c:pt idx="4">
                  <c:v>-78.376943915188178</c:v>
                </c:pt>
                <c:pt idx="5">
                  <c:v>-77.376943915188178</c:v>
                </c:pt>
                <c:pt idx="6">
                  <c:v>-76.376943915188178</c:v>
                </c:pt>
                <c:pt idx="7">
                  <c:v>-75.376943915188178</c:v>
                </c:pt>
                <c:pt idx="8">
                  <c:v>-74.376943915188178</c:v>
                </c:pt>
                <c:pt idx="9">
                  <c:v>-73.376943915188178</c:v>
                </c:pt>
                <c:pt idx="10">
                  <c:v>-72.376943915188178</c:v>
                </c:pt>
                <c:pt idx="11">
                  <c:v>-71.376943915188178</c:v>
                </c:pt>
                <c:pt idx="12">
                  <c:v>-70.376943915188178</c:v>
                </c:pt>
                <c:pt idx="13">
                  <c:v>-69.376943915188178</c:v>
                </c:pt>
                <c:pt idx="14">
                  <c:v>-68.376943915188178</c:v>
                </c:pt>
                <c:pt idx="15">
                  <c:v>-67.376943915188178</c:v>
                </c:pt>
                <c:pt idx="16">
                  <c:v>-66.376943915188178</c:v>
                </c:pt>
                <c:pt idx="17">
                  <c:v>-65.376943915188178</c:v>
                </c:pt>
                <c:pt idx="18">
                  <c:v>-64.376943915188178</c:v>
                </c:pt>
                <c:pt idx="19">
                  <c:v>-63.376943915188185</c:v>
                </c:pt>
                <c:pt idx="20">
                  <c:v>-62.376943915188185</c:v>
                </c:pt>
                <c:pt idx="21">
                  <c:v>-61.376943915188185</c:v>
                </c:pt>
                <c:pt idx="22">
                  <c:v>-60.376943915188185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4AD-41CD-9368-D114124F9516}"/>
            </c:ext>
          </c:extLst>
        </c:ser>
        <c:ser>
          <c:idx val="1"/>
          <c:order val="1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Sheet1!$AL$45:$AL$65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xVal>
          <c:yVal>
            <c:numRef>
              <c:f>Sheet1!$AP$45:$AP$65</c:f>
              <c:numCache>
                <c:formatCode>General</c:formatCode>
                <c:ptCount val="21"/>
                <c:pt idx="0">
                  <c:v>-54</c:v>
                </c:pt>
                <c:pt idx="1">
                  <c:v>-55</c:v>
                </c:pt>
                <c:pt idx="2">
                  <c:v>-56</c:v>
                </c:pt>
                <c:pt idx="3">
                  <c:v>-57</c:v>
                </c:pt>
                <c:pt idx="4">
                  <c:v>-58</c:v>
                </c:pt>
                <c:pt idx="5">
                  <c:v>-59</c:v>
                </c:pt>
                <c:pt idx="6">
                  <c:v>-60</c:v>
                </c:pt>
                <c:pt idx="7">
                  <c:v>-61</c:v>
                </c:pt>
                <c:pt idx="8">
                  <c:v>-62</c:v>
                </c:pt>
                <c:pt idx="9">
                  <c:v>-63</c:v>
                </c:pt>
                <c:pt idx="10">
                  <c:v>-64</c:v>
                </c:pt>
                <c:pt idx="11">
                  <c:v>-65</c:v>
                </c:pt>
                <c:pt idx="12">
                  <c:v>-66</c:v>
                </c:pt>
                <c:pt idx="13">
                  <c:v>-67</c:v>
                </c:pt>
                <c:pt idx="14">
                  <c:v>-68</c:v>
                </c:pt>
                <c:pt idx="15">
                  <c:v>-69</c:v>
                </c:pt>
                <c:pt idx="16">
                  <c:v>-70</c:v>
                </c:pt>
                <c:pt idx="17">
                  <c:v>-71</c:v>
                </c:pt>
                <c:pt idx="18">
                  <c:v>-72</c:v>
                </c:pt>
                <c:pt idx="19">
                  <c:v>-73</c:v>
                </c:pt>
                <c:pt idx="20">
                  <c:v>-74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4AD-41CD-9368-D114124F9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1934592"/>
        <c:axId val="251935152"/>
      </c:scatterChart>
      <c:valAx>
        <c:axId val="2519345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/>
                  <a:t>TX_PWR 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935152"/>
        <c:crosses val="autoZero"/>
        <c:crossBetween val="midCat"/>
      </c:valAx>
      <c:valAx>
        <c:axId val="251935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/>
                  <a:t>Power 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9345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BSS throughput</a:t>
            </a:r>
            <a:r>
              <a:rPr lang="en-US" baseline="0"/>
              <a:t> vs TX_PWR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Sheet1!$AF$91:$AF$112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xVal>
          <c:yVal>
            <c:numRef>
              <c:f>Sheet1!$AG$91:$AG$112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386.661</c:v>
                </c:pt>
                <c:pt idx="3">
                  <c:v>386.517</c:v>
                </c:pt>
                <c:pt idx="4">
                  <c:v>386.84100000000001</c:v>
                </c:pt>
                <c:pt idx="5">
                  <c:v>386.26799999999997</c:v>
                </c:pt>
                <c:pt idx="6">
                  <c:v>386.69799999999998</c:v>
                </c:pt>
                <c:pt idx="7">
                  <c:v>386.41</c:v>
                </c:pt>
                <c:pt idx="8">
                  <c:v>386.13600000000002</c:v>
                </c:pt>
                <c:pt idx="9">
                  <c:v>386.76100000000002</c:v>
                </c:pt>
                <c:pt idx="10">
                  <c:v>386.48399999999998</c:v>
                </c:pt>
                <c:pt idx="11">
                  <c:v>386.38200000000001</c:v>
                </c:pt>
                <c:pt idx="12">
                  <c:v>386.66199999999998</c:v>
                </c:pt>
                <c:pt idx="13">
                  <c:v>386.82100000000003</c:v>
                </c:pt>
                <c:pt idx="14">
                  <c:v>386.642</c:v>
                </c:pt>
                <c:pt idx="15">
                  <c:v>206.68299999999999</c:v>
                </c:pt>
                <c:pt idx="16">
                  <c:v>206.453</c:v>
                </c:pt>
                <c:pt idx="17">
                  <c:v>206.24100000000001</c:v>
                </c:pt>
                <c:pt idx="18">
                  <c:v>206.697</c:v>
                </c:pt>
                <c:pt idx="19">
                  <c:v>206.964</c:v>
                </c:pt>
                <c:pt idx="20">
                  <c:v>206.964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9FD-44A3-900D-3021FF833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1693680"/>
        <c:axId val="221694240"/>
      </c:scatterChart>
      <c:valAx>
        <c:axId val="2216936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TX_PWR (</a:t>
                </a:r>
                <a:r>
                  <a:rPr lang="en-US" dirty="0" err="1"/>
                  <a:t>dBm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694240"/>
        <c:crosses val="autoZero"/>
        <c:crossBetween val="midCat"/>
      </c:valAx>
      <c:valAx>
        <c:axId val="22169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BSSs throughput (Mbps)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6936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Aggregated Throughput vs </a:t>
            </a:r>
            <a:r>
              <a:rPr lang="en-US" dirty="0" err="1"/>
              <a:t>OBSS_PD</a:t>
            </a:r>
            <a:r>
              <a:rPr lang="en-US" baseline="-25000" dirty="0" err="1"/>
              <a:t>Margin</a:t>
            </a:r>
            <a:endParaRPr lang="en-US" baseline="-25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399"/>
            </a:solidFill>
            <a:ln>
              <a:noFill/>
            </a:ln>
            <a:effectLst/>
          </c:spPr>
          <c:invertIfNegative val="0"/>
          <c:cat>
            <c:strRef>
              <c:f>DefaultThroughput!$A$2:$A$27</c:f>
              <c:strCache>
                <c:ptCount val="26"/>
                <c:pt idx="0">
                  <c:v>Legacy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  <c:pt idx="17">
                  <c:v>24</c:v>
                </c:pt>
                <c:pt idx="18">
                  <c:v>25</c:v>
                </c:pt>
                <c:pt idx="19">
                  <c:v>26</c:v>
                </c:pt>
                <c:pt idx="20">
                  <c:v>27</c:v>
                </c:pt>
                <c:pt idx="21">
                  <c:v>28</c:v>
                </c:pt>
                <c:pt idx="22">
                  <c:v>29</c:v>
                </c:pt>
                <c:pt idx="23">
                  <c:v>30</c:v>
                </c:pt>
                <c:pt idx="24">
                  <c:v>31</c:v>
                </c:pt>
                <c:pt idx="25">
                  <c:v>32</c:v>
                </c:pt>
              </c:strCache>
            </c:strRef>
          </c:cat>
          <c:val>
            <c:numRef>
              <c:f>DefaultThroughput!$K$2:$K$27</c:f>
              <c:numCache>
                <c:formatCode>General</c:formatCode>
                <c:ptCount val="26"/>
                <c:pt idx="0">
                  <c:v>1768.53936</c:v>
                </c:pt>
                <c:pt idx="1">
                  <c:v>1242.99368</c:v>
                </c:pt>
                <c:pt idx="2">
                  <c:v>1240.3699200000001</c:v>
                </c:pt>
                <c:pt idx="3">
                  <c:v>1240.17608</c:v>
                </c:pt>
                <c:pt idx="4">
                  <c:v>1243.06612</c:v>
                </c:pt>
                <c:pt idx="5">
                  <c:v>1242.8571999999999</c:v>
                </c:pt>
                <c:pt idx="6">
                  <c:v>1241.5796800000001</c:v>
                </c:pt>
                <c:pt idx="7">
                  <c:v>1244.0653199999999</c:v>
                </c:pt>
                <c:pt idx="8">
                  <c:v>1241.7942</c:v>
                </c:pt>
                <c:pt idx="9">
                  <c:v>2737.0137199999999</c:v>
                </c:pt>
                <c:pt idx="10">
                  <c:v>2759.49116</c:v>
                </c:pt>
                <c:pt idx="11">
                  <c:v>2763.00524</c:v>
                </c:pt>
                <c:pt idx="12">
                  <c:v>2753.44344</c:v>
                </c:pt>
                <c:pt idx="13">
                  <c:v>2763.4570800000001</c:v>
                </c:pt>
                <c:pt idx="14">
                  <c:v>2818.6719600000001</c:v>
                </c:pt>
                <c:pt idx="15">
                  <c:v>2887.9960000000001</c:v>
                </c:pt>
                <c:pt idx="16">
                  <c:v>2971.8462399999999</c:v>
                </c:pt>
                <c:pt idx="17">
                  <c:v>3112.5799200000001</c:v>
                </c:pt>
                <c:pt idx="18">
                  <c:v>3183.5149200000001</c:v>
                </c:pt>
                <c:pt idx="19">
                  <c:v>3172.98812</c:v>
                </c:pt>
                <c:pt idx="20">
                  <c:v>3140.18372</c:v>
                </c:pt>
                <c:pt idx="21">
                  <c:v>3138.59656</c:v>
                </c:pt>
                <c:pt idx="22">
                  <c:v>3127.2151199999998</c:v>
                </c:pt>
                <c:pt idx="23">
                  <c:v>3148.59096</c:v>
                </c:pt>
                <c:pt idx="24">
                  <c:v>3180.75236</c:v>
                </c:pt>
                <c:pt idx="25">
                  <c:v>3230.8829599999999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76-49D3-9BBA-E33496D208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695360"/>
        <c:axId val="222516800"/>
      </c:barChart>
      <c:catAx>
        <c:axId val="221695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 err="1"/>
                  <a:t>OBSS_PD</a:t>
                </a:r>
                <a:r>
                  <a:rPr lang="fr-FR" baseline="-25000" dirty="0" err="1"/>
                  <a:t>Margin</a:t>
                </a:r>
                <a:endParaRPr lang="fr-FR" baseline="-250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516800"/>
        <c:crosses val="autoZero"/>
        <c:auto val="1"/>
        <c:lblAlgn val="ctr"/>
        <c:lblOffset val="100"/>
        <c:noMultiLvlLbl val="0"/>
      </c:catAx>
      <c:valAx>
        <c:axId val="222516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695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/>
              <a:t>Per-Sta Average</a:t>
            </a:r>
            <a:r>
              <a:rPr lang="en-US" sz="1050" baseline="0"/>
              <a:t> Throughput and 5th percentile CDF throughput </a:t>
            </a:r>
            <a:endParaRPr lang="en-US" sz="105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CDF!$B$4</c:f>
              <c:strCache>
                <c:ptCount val="1"/>
                <c:pt idx="0">
                  <c:v>Default 5th percentile</c:v>
                </c:pt>
              </c:strCache>
            </c:strRef>
          </c:tx>
          <c:spPr>
            <a:ln w="1270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prstDash val="dash"/>
              </a:ln>
              <a:effectLst/>
            </c:spPr>
          </c:marker>
          <c:cat>
            <c:strRef>
              <c:f>CDF!$A$5:$A$30</c:f>
              <c:strCache>
                <c:ptCount val="26"/>
                <c:pt idx="0">
                  <c:v>Legacy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  <c:pt idx="17">
                  <c:v>24</c:v>
                </c:pt>
                <c:pt idx="18">
                  <c:v>25</c:v>
                </c:pt>
                <c:pt idx="19">
                  <c:v>26</c:v>
                </c:pt>
                <c:pt idx="20">
                  <c:v>27</c:v>
                </c:pt>
                <c:pt idx="21">
                  <c:v>28</c:v>
                </c:pt>
                <c:pt idx="22">
                  <c:v>29</c:v>
                </c:pt>
                <c:pt idx="23">
                  <c:v>30</c:v>
                </c:pt>
                <c:pt idx="24">
                  <c:v>31</c:v>
                </c:pt>
                <c:pt idx="25">
                  <c:v>32</c:v>
                </c:pt>
              </c:strCache>
            </c:strRef>
          </c:cat>
          <c:val>
            <c:numRef>
              <c:f>CDF!$B$5:$B$30</c:f>
              <c:numCache>
                <c:formatCode>General</c:formatCode>
                <c:ptCount val="26"/>
                <c:pt idx="0">
                  <c:v>0.52638700000000005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0.98611980240697805</c:v>
                </c:pt>
                <c:pt idx="10">
                  <c:v>1.01399093614344</c:v>
                </c:pt>
                <c:pt idx="11">
                  <c:v>1.0193155991838101</c:v>
                </c:pt>
                <c:pt idx="12">
                  <c:v>1.03340276004306</c:v>
                </c:pt>
                <c:pt idx="13">
                  <c:v>1.01015350484878</c:v>
                </c:pt>
                <c:pt idx="14">
                  <c:v>0.95595280392396298</c:v>
                </c:pt>
                <c:pt idx="15">
                  <c:v>0.81506215086596201</c:v>
                </c:pt>
                <c:pt idx="16">
                  <c:v>0.66088810342434001</c:v>
                </c:pt>
                <c:pt idx="17">
                  <c:v>0.52027868170999703</c:v>
                </c:pt>
                <c:pt idx="18">
                  <c:v>0.44713796524832</c:v>
                </c:pt>
                <c:pt idx="19">
                  <c:v>0.36968438432914502</c:v>
                </c:pt>
                <c:pt idx="20">
                  <c:v>0.34214524462838902</c:v>
                </c:pt>
                <c:pt idx="21">
                  <c:v>0.34328113720525799</c:v>
                </c:pt>
                <c:pt idx="22">
                  <c:v>0.34333949984179801</c:v>
                </c:pt>
                <c:pt idx="23">
                  <c:v>0.34301309344985498</c:v>
                </c:pt>
                <c:pt idx="24">
                  <c:v>0.37127114678808598</c:v>
                </c:pt>
                <c:pt idx="25">
                  <c:v>0.394758757967553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93B-41EC-A239-1430355A7B34}"/>
            </c:ext>
          </c:extLst>
        </c:ser>
        <c:ser>
          <c:idx val="1"/>
          <c:order val="1"/>
          <c:tx>
            <c:strRef>
              <c:f>CDF!$C$4</c:f>
              <c:strCache>
                <c:ptCount val="1"/>
                <c:pt idx="0">
                  <c:v>Default Average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CDF!$A$5:$A$30</c:f>
              <c:strCache>
                <c:ptCount val="26"/>
                <c:pt idx="0">
                  <c:v>Legacy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  <c:pt idx="17">
                  <c:v>24</c:v>
                </c:pt>
                <c:pt idx="18">
                  <c:v>25</c:v>
                </c:pt>
                <c:pt idx="19">
                  <c:v>26</c:v>
                </c:pt>
                <c:pt idx="20">
                  <c:v>27</c:v>
                </c:pt>
                <c:pt idx="21">
                  <c:v>28</c:v>
                </c:pt>
                <c:pt idx="22">
                  <c:v>29</c:v>
                </c:pt>
                <c:pt idx="23">
                  <c:v>30</c:v>
                </c:pt>
                <c:pt idx="24">
                  <c:v>31</c:v>
                </c:pt>
                <c:pt idx="25">
                  <c:v>32</c:v>
                </c:pt>
              </c:strCache>
            </c:strRef>
          </c:cat>
          <c:val>
            <c:numRef>
              <c:f>CDF!$C$5:$C$30</c:f>
              <c:numCache>
                <c:formatCode>General</c:formatCode>
                <c:ptCount val="26"/>
                <c:pt idx="0">
                  <c:v>0.858657</c:v>
                </c:pt>
                <c:pt idx="1">
                  <c:v>0.58331836680737303</c:v>
                </c:pt>
                <c:pt idx="2">
                  <c:v>0.58286854853277703</c:v>
                </c:pt>
                <c:pt idx="3">
                  <c:v>0.58244700839613095</c:v>
                </c:pt>
                <c:pt idx="4">
                  <c:v>0.583111132750329</c:v>
                </c:pt>
                <c:pt idx="5">
                  <c:v>0.58304960130426198</c:v>
                </c:pt>
                <c:pt idx="6">
                  <c:v>0.58304474395377504</c:v>
                </c:pt>
                <c:pt idx="7">
                  <c:v>0.58363822506293905</c:v>
                </c:pt>
                <c:pt idx="8">
                  <c:v>0.58327907919126498</c:v>
                </c:pt>
                <c:pt idx="9">
                  <c:v>1.28602065163381</c:v>
                </c:pt>
                <c:pt idx="10">
                  <c:v>1.2924300625498299</c:v>
                </c:pt>
                <c:pt idx="11">
                  <c:v>1.2950149041688499</c:v>
                </c:pt>
                <c:pt idx="12">
                  <c:v>1.2894203155894901</c:v>
                </c:pt>
                <c:pt idx="13">
                  <c:v>1.29687979736682</c:v>
                </c:pt>
                <c:pt idx="14">
                  <c:v>1.32090084334</c:v>
                </c:pt>
                <c:pt idx="15">
                  <c:v>1.3523233970408299</c:v>
                </c:pt>
                <c:pt idx="16">
                  <c:v>1.3934684565470601</c:v>
                </c:pt>
                <c:pt idx="17">
                  <c:v>1.46056501511863</c:v>
                </c:pt>
                <c:pt idx="18">
                  <c:v>1.4913537536921899</c:v>
                </c:pt>
                <c:pt idx="19">
                  <c:v>1.4878543050226101</c:v>
                </c:pt>
                <c:pt idx="20">
                  <c:v>1.47190488883378</c:v>
                </c:pt>
                <c:pt idx="21">
                  <c:v>1.4697731210777001</c:v>
                </c:pt>
                <c:pt idx="22">
                  <c:v>1.4670717946134</c:v>
                </c:pt>
                <c:pt idx="23">
                  <c:v>1.4763175390438901</c:v>
                </c:pt>
                <c:pt idx="24">
                  <c:v>1.4952064375973699</c:v>
                </c:pt>
                <c:pt idx="25">
                  <c:v>1.51633127607976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93B-41EC-A239-1430355A7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519600"/>
        <c:axId val="222520160"/>
      </c:lineChart>
      <c:catAx>
        <c:axId val="2225196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OBSS_PD</a:t>
                </a:r>
                <a:r>
                  <a:rPr lang="en-US" baseline="0"/>
                  <a:t> margin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520160"/>
        <c:crosses val="autoZero"/>
        <c:auto val="1"/>
        <c:lblAlgn val="ctr"/>
        <c:lblOffset val="100"/>
        <c:noMultiLvlLbl val="0"/>
      </c:catAx>
      <c:valAx>
        <c:axId val="222520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  <a:r>
                  <a:rPr lang="en-US" baseline="0"/>
                  <a:t> (Mbps)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51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dirty="0"/>
              <a:t>Per-</a:t>
            </a:r>
            <a:r>
              <a:rPr lang="en-US" sz="800" dirty="0" err="1"/>
              <a:t>Sta</a:t>
            </a:r>
            <a:r>
              <a:rPr lang="en-US" sz="800" dirty="0"/>
              <a:t> Average</a:t>
            </a:r>
            <a:r>
              <a:rPr lang="en-US" sz="800" baseline="0" dirty="0"/>
              <a:t> Throughput and 5th percentile CDF throughput </a:t>
            </a:r>
            <a:endParaRPr lang="en-US" sz="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CDF!$B$4</c:f>
              <c:strCache>
                <c:ptCount val="1"/>
                <c:pt idx="0">
                  <c:v>Default 5th percentile</c:v>
                </c:pt>
              </c:strCache>
            </c:strRef>
          </c:tx>
          <c:spPr>
            <a:ln w="1270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prstDash val="dash"/>
              </a:ln>
              <a:effectLst/>
            </c:spPr>
          </c:marker>
          <c:cat>
            <c:strRef>
              <c:f>CDF!$A$5:$A$30</c:f>
              <c:strCache>
                <c:ptCount val="26"/>
                <c:pt idx="0">
                  <c:v>Legacy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  <c:pt idx="17">
                  <c:v>24</c:v>
                </c:pt>
                <c:pt idx="18">
                  <c:v>25</c:v>
                </c:pt>
                <c:pt idx="19">
                  <c:v>26</c:v>
                </c:pt>
                <c:pt idx="20">
                  <c:v>27</c:v>
                </c:pt>
                <c:pt idx="21">
                  <c:v>28</c:v>
                </c:pt>
                <c:pt idx="22">
                  <c:v>29</c:v>
                </c:pt>
                <c:pt idx="23">
                  <c:v>30</c:v>
                </c:pt>
                <c:pt idx="24">
                  <c:v>31</c:v>
                </c:pt>
                <c:pt idx="25">
                  <c:v>32</c:v>
                </c:pt>
              </c:strCache>
            </c:strRef>
          </c:cat>
          <c:val>
            <c:numRef>
              <c:f>CDF!$B$5:$B$30</c:f>
              <c:numCache>
                <c:formatCode>General</c:formatCode>
                <c:ptCount val="26"/>
                <c:pt idx="0">
                  <c:v>0.52638700000000005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0.98611980240697805</c:v>
                </c:pt>
                <c:pt idx="10">
                  <c:v>1.01399093614344</c:v>
                </c:pt>
                <c:pt idx="11">
                  <c:v>1.0193155991838101</c:v>
                </c:pt>
                <c:pt idx="12">
                  <c:v>1.03340276004306</c:v>
                </c:pt>
                <c:pt idx="13">
                  <c:v>1.01015350484878</c:v>
                </c:pt>
                <c:pt idx="14">
                  <c:v>0.95595280392396298</c:v>
                </c:pt>
                <c:pt idx="15">
                  <c:v>0.81506215086596201</c:v>
                </c:pt>
                <c:pt idx="16">
                  <c:v>0.66088810342434001</c:v>
                </c:pt>
                <c:pt idx="17">
                  <c:v>0.52027868170999703</c:v>
                </c:pt>
                <c:pt idx="18">
                  <c:v>0.44713796524832</c:v>
                </c:pt>
                <c:pt idx="19">
                  <c:v>0.36968438432914502</c:v>
                </c:pt>
                <c:pt idx="20">
                  <c:v>0.34214524462838902</c:v>
                </c:pt>
                <c:pt idx="21">
                  <c:v>0.34328113720525799</c:v>
                </c:pt>
                <c:pt idx="22">
                  <c:v>0.34333949984179801</c:v>
                </c:pt>
                <c:pt idx="23">
                  <c:v>0.34301309344985498</c:v>
                </c:pt>
                <c:pt idx="24">
                  <c:v>0.37127114678808598</c:v>
                </c:pt>
                <c:pt idx="25">
                  <c:v>0.394758757967553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9FB-4708-AD8C-ED9420071BB2}"/>
            </c:ext>
          </c:extLst>
        </c:ser>
        <c:ser>
          <c:idx val="1"/>
          <c:order val="1"/>
          <c:tx>
            <c:strRef>
              <c:f>CDF!$C$4</c:f>
              <c:strCache>
                <c:ptCount val="1"/>
                <c:pt idx="0">
                  <c:v>Default Average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CDF!$A$5:$A$30</c:f>
              <c:strCache>
                <c:ptCount val="26"/>
                <c:pt idx="0">
                  <c:v>Legacy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  <c:pt idx="17">
                  <c:v>24</c:v>
                </c:pt>
                <c:pt idx="18">
                  <c:v>25</c:v>
                </c:pt>
                <c:pt idx="19">
                  <c:v>26</c:v>
                </c:pt>
                <c:pt idx="20">
                  <c:v>27</c:v>
                </c:pt>
                <c:pt idx="21">
                  <c:v>28</c:v>
                </c:pt>
                <c:pt idx="22">
                  <c:v>29</c:v>
                </c:pt>
                <c:pt idx="23">
                  <c:v>30</c:v>
                </c:pt>
                <c:pt idx="24">
                  <c:v>31</c:v>
                </c:pt>
                <c:pt idx="25">
                  <c:v>32</c:v>
                </c:pt>
              </c:strCache>
            </c:strRef>
          </c:cat>
          <c:val>
            <c:numRef>
              <c:f>CDF!$C$5:$C$30</c:f>
              <c:numCache>
                <c:formatCode>General</c:formatCode>
                <c:ptCount val="26"/>
                <c:pt idx="0">
                  <c:v>0.858657</c:v>
                </c:pt>
                <c:pt idx="1">
                  <c:v>0.58331836680737303</c:v>
                </c:pt>
                <c:pt idx="2">
                  <c:v>0.58286854853277703</c:v>
                </c:pt>
                <c:pt idx="3">
                  <c:v>0.58244700839613095</c:v>
                </c:pt>
                <c:pt idx="4">
                  <c:v>0.583111132750329</c:v>
                </c:pt>
                <c:pt idx="5">
                  <c:v>0.58304960130426198</c:v>
                </c:pt>
                <c:pt idx="6">
                  <c:v>0.58304474395377504</c:v>
                </c:pt>
                <c:pt idx="7">
                  <c:v>0.58363822506293905</c:v>
                </c:pt>
                <c:pt idx="8">
                  <c:v>0.58327907919126498</c:v>
                </c:pt>
                <c:pt idx="9">
                  <c:v>1.28602065163381</c:v>
                </c:pt>
                <c:pt idx="10">
                  <c:v>1.2924300625498299</c:v>
                </c:pt>
                <c:pt idx="11">
                  <c:v>1.2950149041688499</c:v>
                </c:pt>
                <c:pt idx="12">
                  <c:v>1.2894203155894901</c:v>
                </c:pt>
                <c:pt idx="13">
                  <c:v>1.29687979736682</c:v>
                </c:pt>
                <c:pt idx="14">
                  <c:v>1.32090084334</c:v>
                </c:pt>
                <c:pt idx="15">
                  <c:v>1.3523233970408299</c:v>
                </c:pt>
                <c:pt idx="16">
                  <c:v>1.3934684565470601</c:v>
                </c:pt>
                <c:pt idx="17">
                  <c:v>1.46056501511863</c:v>
                </c:pt>
                <c:pt idx="18">
                  <c:v>1.4913537536921899</c:v>
                </c:pt>
                <c:pt idx="19">
                  <c:v>1.4878543050226101</c:v>
                </c:pt>
                <c:pt idx="20">
                  <c:v>1.47190488883378</c:v>
                </c:pt>
                <c:pt idx="21">
                  <c:v>1.4697731210777001</c:v>
                </c:pt>
                <c:pt idx="22">
                  <c:v>1.4670717946134</c:v>
                </c:pt>
                <c:pt idx="23">
                  <c:v>1.4763175390438901</c:v>
                </c:pt>
                <c:pt idx="24">
                  <c:v>1.4952064375973699</c:v>
                </c:pt>
                <c:pt idx="25">
                  <c:v>1.51633127607976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9FB-4708-AD8C-ED9420071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2034416"/>
        <c:axId val="252034976"/>
      </c:lineChart>
      <c:catAx>
        <c:axId val="252034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600" dirty="0"/>
                  <a:t>OBSS_PD</a:t>
                </a:r>
                <a:r>
                  <a:rPr lang="en-US" sz="600" baseline="0" dirty="0"/>
                  <a:t> margin</a:t>
                </a:r>
                <a:endParaRPr lang="en-US" sz="600" dirty="0"/>
              </a:p>
            </c:rich>
          </c:tx>
          <c:layout>
            <c:manualLayout>
              <c:xMode val="edge"/>
              <c:yMode val="edge"/>
              <c:x val="0.46360737165918775"/>
              <c:y val="0.754189136830201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034976"/>
        <c:crosses val="autoZero"/>
        <c:auto val="1"/>
        <c:lblAlgn val="ctr"/>
        <c:lblOffset val="100"/>
        <c:noMultiLvlLbl val="0"/>
      </c:catAx>
      <c:valAx>
        <c:axId val="252034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600" dirty="0"/>
                  <a:t>Throughput</a:t>
                </a:r>
                <a:r>
                  <a:rPr lang="en-US" sz="600" baseline="0" dirty="0"/>
                  <a:t> (Mbps)</a:t>
                </a:r>
                <a:endParaRPr lang="en-US" sz="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034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Default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DefaultThroughput!$A$3:$A$27</c:f>
              <c:numCache>
                <c:formatCode>General</c:formatCode>
                <c:ptCount val="25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31</c:v>
                </c:pt>
                <c:pt idx="24">
                  <c:v>32</c:v>
                </c:pt>
              </c:numCache>
            </c:numRef>
          </c:cat>
          <c:val>
            <c:numRef>
              <c:f>DefaultThroughput!$K$3:$K$27</c:f>
              <c:numCache>
                <c:formatCode>General</c:formatCode>
                <c:ptCount val="25"/>
                <c:pt idx="0">
                  <c:v>1242.99368</c:v>
                </c:pt>
                <c:pt idx="1">
                  <c:v>1240.3699200000001</c:v>
                </c:pt>
                <c:pt idx="2">
                  <c:v>1240.17608</c:v>
                </c:pt>
                <c:pt idx="3">
                  <c:v>1243.06612</c:v>
                </c:pt>
                <c:pt idx="4">
                  <c:v>1242.8571999999999</c:v>
                </c:pt>
                <c:pt idx="5">
                  <c:v>1241.5796800000001</c:v>
                </c:pt>
                <c:pt idx="6">
                  <c:v>1244.0653199999999</c:v>
                </c:pt>
                <c:pt idx="7">
                  <c:v>1241.7942</c:v>
                </c:pt>
                <c:pt idx="8">
                  <c:v>2737.0137199999999</c:v>
                </c:pt>
                <c:pt idx="9">
                  <c:v>2759.49116</c:v>
                </c:pt>
                <c:pt idx="10">
                  <c:v>2763.00524</c:v>
                </c:pt>
                <c:pt idx="11">
                  <c:v>2753.44344</c:v>
                </c:pt>
                <c:pt idx="12">
                  <c:v>2763.4570800000001</c:v>
                </c:pt>
                <c:pt idx="13">
                  <c:v>2818.6719600000001</c:v>
                </c:pt>
                <c:pt idx="14">
                  <c:v>2887.9960000000001</c:v>
                </c:pt>
                <c:pt idx="15">
                  <c:v>2971.8462399999999</c:v>
                </c:pt>
                <c:pt idx="16">
                  <c:v>3112.5799200000001</c:v>
                </c:pt>
                <c:pt idx="17">
                  <c:v>3183.5149200000001</c:v>
                </c:pt>
                <c:pt idx="18">
                  <c:v>3172.98812</c:v>
                </c:pt>
                <c:pt idx="19">
                  <c:v>3140.18372</c:v>
                </c:pt>
                <c:pt idx="20">
                  <c:v>3138.59656</c:v>
                </c:pt>
                <c:pt idx="21">
                  <c:v>3127.2151199999998</c:v>
                </c:pt>
                <c:pt idx="22">
                  <c:v>3148.59096</c:v>
                </c:pt>
                <c:pt idx="23">
                  <c:v>3180.75236</c:v>
                </c:pt>
                <c:pt idx="24">
                  <c:v>3230.8829599999999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E0-4D79-80B7-6BB76D99D1BC}"/>
            </c:ext>
          </c:extLst>
        </c:ser>
        <c:ser>
          <c:idx val="1"/>
          <c:order val="1"/>
          <c:tx>
            <c:strRef>
              <c:f>DefaultThroughput!$A$30</c:f>
              <c:strCache>
                <c:ptCount val="1"/>
                <c:pt idx="0">
                  <c:v>72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val>
            <c:numRef>
              <c:f>DefaultThroughput!$K$32:$K$51</c:f>
              <c:numCache>
                <c:formatCode>General</c:formatCode>
                <c:ptCount val="20"/>
                <c:pt idx="0">
                  <c:v>2945.8858666666679</c:v>
                </c:pt>
                <c:pt idx="1">
                  <c:v>2947.2155600000001</c:v>
                </c:pt>
                <c:pt idx="2">
                  <c:v>2933.7266399999999</c:v>
                </c:pt>
                <c:pt idx="3">
                  <c:v>2932.9309199999998</c:v>
                </c:pt>
                <c:pt idx="4">
                  <c:v>2844.20408</c:v>
                </c:pt>
                <c:pt idx="5">
                  <c:v>2834.1912400000001</c:v>
                </c:pt>
                <c:pt idx="6">
                  <c:v>2813.7674000000002</c:v>
                </c:pt>
                <c:pt idx="7">
                  <c:v>2802.6767199999999</c:v>
                </c:pt>
                <c:pt idx="8">
                  <c:v>2798.04628</c:v>
                </c:pt>
                <c:pt idx="9">
                  <c:v>2809.9071600000002</c:v>
                </c:pt>
                <c:pt idx="10">
                  <c:v>2838.7791200000001</c:v>
                </c:pt>
                <c:pt idx="11">
                  <c:v>2901.4194000000002</c:v>
                </c:pt>
                <c:pt idx="12">
                  <c:v>3036.2799599999998</c:v>
                </c:pt>
                <c:pt idx="13">
                  <c:v>3118.3864400000002</c:v>
                </c:pt>
                <c:pt idx="14">
                  <c:v>3176.4962</c:v>
                </c:pt>
                <c:pt idx="15">
                  <c:v>3218.4358400000001</c:v>
                </c:pt>
                <c:pt idx="16">
                  <c:v>3219.10844</c:v>
                </c:pt>
                <c:pt idx="17">
                  <c:v>3217.89336</c:v>
                </c:pt>
                <c:pt idx="18">
                  <c:v>3223.4007200000001</c:v>
                </c:pt>
                <c:pt idx="19">
                  <c:v>3218.9386399999999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8E0-4D79-80B7-6BB76D99D1BC}"/>
            </c:ext>
          </c:extLst>
        </c:ser>
        <c:ser>
          <c:idx val="2"/>
          <c:order val="2"/>
          <c:tx>
            <c:strRef>
              <c:f>DefaultThroughput!$A$54</c:f>
              <c:strCache>
                <c:ptCount val="1"/>
                <c:pt idx="0">
                  <c:v>69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val>
            <c:numRef>
              <c:f>DefaultThroughput!$K$56:$K$73</c:f>
              <c:numCache>
                <c:formatCode>General</c:formatCode>
                <c:ptCount val="18"/>
                <c:pt idx="0">
                  <c:v>2940.9249199999999</c:v>
                </c:pt>
                <c:pt idx="1">
                  <c:v>2933.6576</c:v>
                </c:pt>
                <c:pt idx="2">
                  <c:v>2926.4629199999999</c:v>
                </c:pt>
                <c:pt idx="3">
                  <c:v>2914.7173600000001</c:v>
                </c:pt>
                <c:pt idx="4">
                  <c:v>2897.4411599999999</c:v>
                </c:pt>
                <c:pt idx="5">
                  <c:v>2888.64572</c:v>
                </c:pt>
                <c:pt idx="6">
                  <c:v>2875.7598800000001</c:v>
                </c:pt>
                <c:pt idx="7">
                  <c:v>2893.6080400000001</c:v>
                </c:pt>
                <c:pt idx="8">
                  <c:v>2913.7625200000002</c:v>
                </c:pt>
                <c:pt idx="9">
                  <c:v>3009.2887599999999</c:v>
                </c:pt>
                <c:pt idx="10">
                  <c:v>3074.9687199999998</c:v>
                </c:pt>
                <c:pt idx="11">
                  <c:v>3102.7704399999998</c:v>
                </c:pt>
                <c:pt idx="12">
                  <c:v>3127.4088400000001</c:v>
                </c:pt>
                <c:pt idx="13">
                  <c:v>3138.1160399999999</c:v>
                </c:pt>
                <c:pt idx="14">
                  <c:v>3133.5117599999999</c:v>
                </c:pt>
                <c:pt idx="15">
                  <c:v>3133.72028</c:v>
                </c:pt>
                <c:pt idx="16">
                  <c:v>3134.9725199999998</c:v>
                </c:pt>
                <c:pt idx="17">
                  <c:v>3136.018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8E0-4D79-80B7-6BB76D99D1BC}"/>
            </c:ext>
          </c:extLst>
        </c:ser>
        <c:ser>
          <c:idx val="3"/>
          <c:order val="3"/>
          <c:tx>
            <c:strRef>
              <c:f>DefaultThroughput!$A$75</c:f>
              <c:strCache>
                <c:ptCount val="1"/>
                <c:pt idx="0">
                  <c:v>66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val>
            <c:numRef>
              <c:f>DefaultThroughput!$K$77:$K$91</c:f>
              <c:numCache>
                <c:formatCode>General</c:formatCode>
                <c:ptCount val="15"/>
                <c:pt idx="0">
                  <c:v>3040.56612</c:v>
                </c:pt>
                <c:pt idx="1">
                  <c:v>3033.5481199999999</c:v>
                </c:pt>
                <c:pt idx="2">
                  <c:v>3016.9455200000002</c:v>
                </c:pt>
                <c:pt idx="3">
                  <c:v>3011.90308</c:v>
                </c:pt>
                <c:pt idx="4">
                  <c:v>3015.7582000000002</c:v>
                </c:pt>
                <c:pt idx="5">
                  <c:v>3028.8442399999999</c:v>
                </c:pt>
                <c:pt idx="6">
                  <c:v>3083.8932399999999</c:v>
                </c:pt>
                <c:pt idx="7">
                  <c:v>3116.2506400000002</c:v>
                </c:pt>
                <c:pt idx="8">
                  <c:v>3127.7486800000001</c:v>
                </c:pt>
                <c:pt idx="9">
                  <c:v>3138.6880799999999</c:v>
                </c:pt>
                <c:pt idx="10">
                  <c:v>3137.4804800000002</c:v>
                </c:pt>
                <c:pt idx="11">
                  <c:v>3128.0089600000001</c:v>
                </c:pt>
                <c:pt idx="12">
                  <c:v>3138.3633199999999</c:v>
                </c:pt>
                <c:pt idx="13">
                  <c:v>3144.9622399999998</c:v>
                </c:pt>
                <c:pt idx="14">
                  <c:v>3119.95516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8E0-4D79-80B7-6BB76D99D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2511408"/>
        <c:axId val="222511968"/>
      </c:barChart>
      <c:catAx>
        <c:axId val="22251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511968"/>
        <c:crosses val="autoZero"/>
        <c:auto val="1"/>
        <c:lblAlgn val="ctr"/>
        <c:lblOffset val="100"/>
        <c:noMultiLvlLbl val="0"/>
      </c:catAx>
      <c:valAx>
        <c:axId val="222511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Aggregated Throughput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51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192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55972BAE-E051-4254-9A49-5DFC8BD8B919}" type="slidenum">
              <a:rPr lang="en-US" altLang="ca-ES"/>
              <a:pPr>
                <a:spcBef>
                  <a:spcPct val="0"/>
                </a:spcBef>
              </a:pPr>
              <a:t>12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739469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55972BAE-E051-4254-9A49-5DFC8BD8B919}" type="slidenum">
              <a:rPr lang="en-US" altLang="ca-ES"/>
              <a:pPr>
                <a:spcBef>
                  <a:spcPct val="0"/>
                </a:spcBef>
              </a:pPr>
              <a:t>13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766777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55972BAE-E051-4254-9A49-5DFC8BD8B919}" type="slidenum">
              <a:rPr lang="en-US" altLang="ca-ES"/>
              <a:pPr>
                <a:spcBef>
                  <a:spcPct val="0"/>
                </a:spcBef>
              </a:pPr>
              <a:t>14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2838011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55972BAE-E051-4254-9A49-5DFC8BD8B919}" type="slidenum">
              <a:rPr lang="en-US" altLang="ca-ES"/>
              <a:pPr>
                <a:spcBef>
                  <a:spcPct val="0"/>
                </a:spcBef>
              </a:pPr>
              <a:t>15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77257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9392" y="6475413"/>
            <a:ext cx="176740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1802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2015</a:t>
            </a:r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228600"/>
            <a:ext cx="8608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600" smtClean="0"/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68096" y="6475413"/>
            <a:ext cx="1818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87863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612" y="228600"/>
            <a:ext cx="29588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600" dirty="0"/>
              <a:t>doc.: IEEE </a:t>
            </a:r>
            <a:r>
              <a:rPr lang="en-US" sz="1600" dirty="0" smtClean="0"/>
              <a:t>802.11-16/</a:t>
            </a:r>
            <a:r>
              <a:rPr lang="en-US" sz="1600" b="1" dirty="0" smtClean="0">
                <a:effectLst/>
              </a:rPr>
              <a:t>1161</a:t>
            </a:r>
            <a:r>
              <a:rPr lang="en-US" sz="1600" dirty="0" smtClean="0"/>
              <a:t>r0</a:t>
            </a:r>
            <a:endParaRPr lang="en-US" sz="16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74821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96913" y="6475412"/>
            <a:ext cx="79898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cid:image002.png@01CF1805.46D6A950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1802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2016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69976" y="838200"/>
            <a:ext cx="8040624" cy="1066800"/>
          </a:xfrm>
          <a:noFill/>
        </p:spPr>
        <p:txBody>
          <a:bodyPr/>
          <a:lstStyle/>
          <a:p>
            <a:r>
              <a:rPr lang="en-US" dirty="0"/>
              <a:t>Simulation-based evaluation of </a:t>
            </a:r>
            <a:br>
              <a:rPr lang="en-US" dirty="0"/>
            </a:br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 SR default parameters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904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2016-September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895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284759"/>
              </p:ext>
            </p:extLst>
          </p:nvPr>
        </p:nvGraphicFramePr>
        <p:xfrm>
          <a:off x="223838" y="3349625"/>
          <a:ext cx="8724900" cy="386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3" name="Document" r:id="rId4" imgW="9512458" imgH="4211825" progId="Word.Document.8">
                  <p:embed/>
                </p:oleObj>
              </mc:Choice>
              <mc:Fallback>
                <p:oleObj name="Document" r:id="rId4" imgW="9512458" imgH="4211825" progId="Word.Document.8">
                  <p:embed/>
                  <p:pic>
                    <p:nvPicPr>
                      <p:cNvPr id="0" name="Object 2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3349625"/>
                        <a:ext cx="8724900" cy="386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Enterprise scenarios </a:t>
            </a:r>
            <a:r>
              <a:rPr lang="en-US" altLang="ca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(2/7)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1219201"/>
            <a:ext cx="8525793" cy="1295399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allocation: 5GHz (based on [13])</a:t>
            </a:r>
          </a:p>
          <a:p>
            <a:pPr lvl="1"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80MHz channels (Ch1 to Ch4)</a:t>
            </a:r>
          </a:p>
          <a:p>
            <a:pPr marL="457200" lvl="1" indent="0" algn="just" eaLnBrk="1" hangingPunct="1">
              <a:buNone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" name="TextBox 21"/>
          <p:cNvSpPr txBox="1"/>
          <p:nvPr/>
        </p:nvSpPr>
        <p:spPr>
          <a:xfrm>
            <a:off x="3339451" y="5539642"/>
            <a:ext cx="1886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Four 80MHz </a:t>
            </a:r>
            <a:r>
              <a:rPr lang="fr-FR" sz="1400" dirty="0" err="1"/>
              <a:t>channels</a:t>
            </a:r>
            <a:endParaRPr lang="fr-FR" sz="14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832112" y="2415054"/>
            <a:ext cx="685800" cy="685800"/>
            <a:chOff x="797543" y="2362201"/>
            <a:chExt cx="685800" cy="6858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26" name="Isosceles Triangle 25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Isosceles Triangle 26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Isosceles Triangle 27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Isosceles Triangle 28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60" name="Group 59"/>
          <p:cNvGrpSpPr/>
          <p:nvPr/>
        </p:nvGrpSpPr>
        <p:grpSpPr>
          <a:xfrm>
            <a:off x="3517912" y="2415056"/>
            <a:ext cx="685800" cy="685800"/>
            <a:chOff x="797543" y="2362201"/>
            <a:chExt cx="685800" cy="685800"/>
          </a:xfrm>
        </p:grpSpPr>
        <p:sp>
          <p:nvSpPr>
            <p:cNvPr id="61" name="Rectangle 60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63" name="Isosceles Triangle 62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Isosceles Triangle 63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Isosceles Triangle 64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Isosceles Triangle 65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4203712" y="2415054"/>
            <a:ext cx="685800" cy="685800"/>
            <a:chOff x="797543" y="2362201"/>
            <a:chExt cx="685800" cy="685800"/>
          </a:xfrm>
        </p:grpSpPr>
        <p:sp>
          <p:nvSpPr>
            <p:cNvPr id="68" name="Rectangle 67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70" name="Isosceles Triangle 69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" name="Isosceles Triangle 70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2" name="Isosceles Triangle 71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4884449" y="2415054"/>
            <a:ext cx="685800" cy="685800"/>
            <a:chOff x="797543" y="2362201"/>
            <a:chExt cx="685800" cy="685800"/>
          </a:xfrm>
        </p:grpSpPr>
        <p:sp>
          <p:nvSpPr>
            <p:cNvPr id="75" name="Rectangle 74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77" name="Isosceles Triangle 76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" name="Isosceles Triangle 77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" name="Isosceles Triangle 78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" name="Isosceles Triangle 79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2832112" y="3100854"/>
            <a:ext cx="685800" cy="685800"/>
            <a:chOff x="797543" y="2362201"/>
            <a:chExt cx="685800" cy="685800"/>
          </a:xfrm>
        </p:grpSpPr>
        <p:sp>
          <p:nvSpPr>
            <p:cNvPr id="82" name="Rectangle 81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84" name="Isosceles Triangle 83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" name="Isosceles Triangle 84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" name="Isosceles Triangle 85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3517912" y="3100854"/>
            <a:ext cx="685800" cy="685800"/>
            <a:chOff x="797543" y="2362201"/>
            <a:chExt cx="685800" cy="685800"/>
          </a:xfrm>
        </p:grpSpPr>
        <p:sp>
          <p:nvSpPr>
            <p:cNvPr id="89" name="Rectangle 88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91" name="Isosceles Triangle 90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" name="Isosceles Triangle 91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" name="Isosceles Triangle 92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4" name="Isosceles Triangle 93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4203712" y="3100854"/>
            <a:ext cx="685800" cy="685800"/>
            <a:chOff x="797543" y="2362201"/>
            <a:chExt cx="685800" cy="685800"/>
          </a:xfrm>
        </p:grpSpPr>
        <p:sp>
          <p:nvSpPr>
            <p:cNvPr id="96" name="Rectangle 95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98" name="Isosceles Triangle 97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" name="Isosceles Triangle 98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" name="Isosceles Triangle 99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" name="Isosceles Triangle 100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4884449" y="3100854"/>
            <a:ext cx="685800" cy="685800"/>
            <a:chOff x="797543" y="2362201"/>
            <a:chExt cx="685800" cy="685800"/>
          </a:xfrm>
        </p:grpSpPr>
        <p:sp>
          <p:nvSpPr>
            <p:cNvPr id="103" name="Rectangle 102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105" name="Isosceles Triangle 104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6" name="Isosceles Triangle 105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" name="Isosceles Triangle 107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6" name="Oval 5"/>
          <p:cNvSpPr/>
          <p:nvPr/>
        </p:nvSpPr>
        <p:spPr bwMode="auto">
          <a:xfrm>
            <a:off x="2731482" y="3517417"/>
            <a:ext cx="797365" cy="35191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3318" name="Group 13317"/>
          <p:cNvGrpSpPr/>
          <p:nvPr/>
        </p:nvGrpSpPr>
        <p:grpSpPr>
          <a:xfrm>
            <a:off x="2872769" y="4224922"/>
            <a:ext cx="566928" cy="568810"/>
            <a:chOff x="981235" y="4058993"/>
            <a:chExt cx="566928" cy="568810"/>
          </a:xfrm>
        </p:grpSpPr>
        <p:sp>
          <p:nvSpPr>
            <p:cNvPr id="7" name="Rectangle 6"/>
            <p:cNvSpPr/>
            <p:nvPr/>
          </p:nvSpPr>
          <p:spPr bwMode="auto">
            <a:xfrm>
              <a:off x="981652" y="405899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0" name="Oval 119"/>
            <p:cNvSpPr/>
            <p:nvPr/>
          </p:nvSpPr>
          <p:spPr bwMode="auto">
            <a:xfrm>
              <a:off x="1195310" y="41783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1" name="Oval 120"/>
            <p:cNvSpPr/>
            <p:nvPr/>
          </p:nvSpPr>
          <p:spPr bwMode="auto">
            <a:xfrm>
              <a:off x="1195310" y="427939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1117150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3" name="Oval 122"/>
            <p:cNvSpPr/>
            <p:nvPr/>
          </p:nvSpPr>
          <p:spPr bwMode="auto">
            <a:xfrm>
              <a:off x="1015320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981235" y="43433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1195310" y="436712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1195310" y="446219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3" name="Oval 162"/>
            <p:cNvSpPr/>
            <p:nvPr/>
          </p:nvSpPr>
          <p:spPr bwMode="auto">
            <a:xfrm>
              <a:off x="1117150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4" name="Oval 163"/>
            <p:cNvSpPr/>
            <p:nvPr/>
          </p:nvSpPr>
          <p:spPr bwMode="auto">
            <a:xfrm>
              <a:off x="1015320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1264699" y="405899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264699" y="43433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7" name="Oval 166"/>
            <p:cNvSpPr/>
            <p:nvPr/>
          </p:nvSpPr>
          <p:spPr bwMode="auto">
            <a:xfrm>
              <a:off x="1297140" y="41783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8" name="Oval 167"/>
            <p:cNvSpPr/>
            <p:nvPr/>
          </p:nvSpPr>
          <p:spPr bwMode="auto">
            <a:xfrm>
              <a:off x="1297140" y="427939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1478281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0" name="Oval 169"/>
            <p:cNvSpPr/>
            <p:nvPr/>
          </p:nvSpPr>
          <p:spPr bwMode="auto">
            <a:xfrm>
              <a:off x="1376451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1264491" y="434284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1296932" y="446219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3" name="Oval 172"/>
            <p:cNvSpPr/>
            <p:nvPr/>
          </p:nvSpPr>
          <p:spPr bwMode="auto">
            <a:xfrm>
              <a:off x="1376451" y="4563250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1478073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1297140" y="436508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17" name="Group 13316"/>
          <p:cNvGrpSpPr/>
          <p:nvPr/>
        </p:nvGrpSpPr>
        <p:grpSpPr>
          <a:xfrm>
            <a:off x="2876704" y="4894243"/>
            <a:ext cx="566928" cy="568810"/>
            <a:chOff x="985170" y="4728314"/>
            <a:chExt cx="566928" cy="568810"/>
          </a:xfrm>
        </p:grpSpPr>
        <p:sp>
          <p:nvSpPr>
            <p:cNvPr id="176" name="Rectangle 175"/>
            <p:cNvSpPr/>
            <p:nvPr/>
          </p:nvSpPr>
          <p:spPr bwMode="auto">
            <a:xfrm>
              <a:off x="985587" y="472831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1199245" y="48476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1199245" y="494871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9" name="Oval 178"/>
            <p:cNvSpPr/>
            <p:nvPr/>
          </p:nvSpPr>
          <p:spPr bwMode="auto">
            <a:xfrm>
              <a:off x="1121085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0" name="Oval 179"/>
            <p:cNvSpPr/>
            <p:nvPr/>
          </p:nvSpPr>
          <p:spPr bwMode="auto">
            <a:xfrm>
              <a:off x="1019255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985170" y="50127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2" name="Oval 181"/>
            <p:cNvSpPr/>
            <p:nvPr/>
          </p:nvSpPr>
          <p:spPr bwMode="auto">
            <a:xfrm>
              <a:off x="1199245" y="503644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3" name="Oval 182"/>
            <p:cNvSpPr/>
            <p:nvPr/>
          </p:nvSpPr>
          <p:spPr bwMode="auto">
            <a:xfrm>
              <a:off x="1199245" y="513151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4" name="Oval 183"/>
            <p:cNvSpPr/>
            <p:nvPr/>
          </p:nvSpPr>
          <p:spPr bwMode="auto">
            <a:xfrm>
              <a:off x="1121085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5" name="Oval 184"/>
            <p:cNvSpPr/>
            <p:nvPr/>
          </p:nvSpPr>
          <p:spPr bwMode="auto">
            <a:xfrm>
              <a:off x="1019255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1268634" y="472831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1268634" y="50127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8" name="Oval 187"/>
            <p:cNvSpPr/>
            <p:nvPr/>
          </p:nvSpPr>
          <p:spPr bwMode="auto">
            <a:xfrm>
              <a:off x="1301075" y="48476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9" name="Oval 188"/>
            <p:cNvSpPr/>
            <p:nvPr/>
          </p:nvSpPr>
          <p:spPr bwMode="auto">
            <a:xfrm>
              <a:off x="1301075" y="494871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0" name="Oval 189"/>
            <p:cNvSpPr/>
            <p:nvPr/>
          </p:nvSpPr>
          <p:spPr bwMode="auto">
            <a:xfrm>
              <a:off x="1482216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1" name="Oval 190"/>
            <p:cNvSpPr/>
            <p:nvPr/>
          </p:nvSpPr>
          <p:spPr bwMode="auto">
            <a:xfrm>
              <a:off x="1380386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1268426" y="501216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3" name="Oval 192"/>
            <p:cNvSpPr/>
            <p:nvPr/>
          </p:nvSpPr>
          <p:spPr bwMode="auto">
            <a:xfrm>
              <a:off x="1300867" y="513151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4" name="Oval 193"/>
            <p:cNvSpPr/>
            <p:nvPr/>
          </p:nvSpPr>
          <p:spPr bwMode="auto">
            <a:xfrm>
              <a:off x="1380386" y="523257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5" name="Oval 194"/>
            <p:cNvSpPr/>
            <p:nvPr/>
          </p:nvSpPr>
          <p:spPr bwMode="auto">
            <a:xfrm>
              <a:off x="1482008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6" name="Oval 195"/>
            <p:cNvSpPr/>
            <p:nvPr/>
          </p:nvSpPr>
          <p:spPr bwMode="auto">
            <a:xfrm>
              <a:off x="1301075" y="503440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19" name="Group 13318"/>
          <p:cNvGrpSpPr/>
          <p:nvPr/>
        </p:nvGrpSpPr>
        <p:grpSpPr>
          <a:xfrm>
            <a:off x="3563800" y="4224922"/>
            <a:ext cx="566928" cy="568810"/>
            <a:chOff x="1672266" y="4055432"/>
            <a:chExt cx="566928" cy="56881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1672683" y="405543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Oval 197"/>
            <p:cNvSpPr/>
            <p:nvPr/>
          </p:nvSpPr>
          <p:spPr bwMode="auto">
            <a:xfrm>
              <a:off x="1886341" y="417477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9" name="Oval 198"/>
            <p:cNvSpPr/>
            <p:nvPr/>
          </p:nvSpPr>
          <p:spPr bwMode="auto">
            <a:xfrm>
              <a:off x="1886341" y="427583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0" name="Oval 199"/>
            <p:cNvSpPr/>
            <p:nvPr/>
          </p:nvSpPr>
          <p:spPr bwMode="auto">
            <a:xfrm>
              <a:off x="1808181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1706351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1672266" y="433983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3" name="Oval 202"/>
            <p:cNvSpPr/>
            <p:nvPr/>
          </p:nvSpPr>
          <p:spPr bwMode="auto">
            <a:xfrm>
              <a:off x="1886341" y="436356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1886341" y="445863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1808181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1706351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1955730" y="4055432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1955730" y="433983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9" name="Oval 208"/>
            <p:cNvSpPr/>
            <p:nvPr/>
          </p:nvSpPr>
          <p:spPr bwMode="auto">
            <a:xfrm>
              <a:off x="1988171" y="417477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0" name="Oval 209"/>
            <p:cNvSpPr/>
            <p:nvPr/>
          </p:nvSpPr>
          <p:spPr bwMode="auto">
            <a:xfrm>
              <a:off x="1988171" y="427583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1" name="Oval 210"/>
            <p:cNvSpPr/>
            <p:nvPr/>
          </p:nvSpPr>
          <p:spPr bwMode="auto">
            <a:xfrm>
              <a:off x="2169312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2" name="Oval 211"/>
            <p:cNvSpPr/>
            <p:nvPr/>
          </p:nvSpPr>
          <p:spPr bwMode="auto">
            <a:xfrm>
              <a:off x="2067482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1955522" y="433928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4" name="Oval 213"/>
            <p:cNvSpPr/>
            <p:nvPr/>
          </p:nvSpPr>
          <p:spPr bwMode="auto">
            <a:xfrm>
              <a:off x="1987963" y="445863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5" name="Oval 214"/>
            <p:cNvSpPr/>
            <p:nvPr/>
          </p:nvSpPr>
          <p:spPr bwMode="auto">
            <a:xfrm>
              <a:off x="2067482" y="455968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6" name="Oval 215"/>
            <p:cNvSpPr/>
            <p:nvPr/>
          </p:nvSpPr>
          <p:spPr bwMode="auto">
            <a:xfrm>
              <a:off x="2169104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7" name="Oval 216"/>
            <p:cNvSpPr/>
            <p:nvPr/>
          </p:nvSpPr>
          <p:spPr bwMode="auto">
            <a:xfrm>
              <a:off x="1988171" y="436152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20" name="Group 13319"/>
          <p:cNvGrpSpPr/>
          <p:nvPr/>
        </p:nvGrpSpPr>
        <p:grpSpPr>
          <a:xfrm>
            <a:off x="3567735" y="4894243"/>
            <a:ext cx="566928" cy="568810"/>
            <a:chOff x="1676201" y="4724753"/>
            <a:chExt cx="566928" cy="568810"/>
          </a:xfrm>
        </p:grpSpPr>
        <p:sp>
          <p:nvSpPr>
            <p:cNvPr id="218" name="Rectangle 217"/>
            <p:cNvSpPr/>
            <p:nvPr/>
          </p:nvSpPr>
          <p:spPr bwMode="auto">
            <a:xfrm>
              <a:off x="1676618" y="472475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9" name="Oval 218"/>
            <p:cNvSpPr/>
            <p:nvPr/>
          </p:nvSpPr>
          <p:spPr bwMode="auto">
            <a:xfrm>
              <a:off x="1890276" y="484409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0" name="Oval 219"/>
            <p:cNvSpPr/>
            <p:nvPr/>
          </p:nvSpPr>
          <p:spPr bwMode="auto">
            <a:xfrm>
              <a:off x="1890276" y="494515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1" name="Oval 220"/>
            <p:cNvSpPr/>
            <p:nvPr/>
          </p:nvSpPr>
          <p:spPr bwMode="auto">
            <a:xfrm>
              <a:off x="1812116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2" name="Oval 221"/>
            <p:cNvSpPr/>
            <p:nvPr/>
          </p:nvSpPr>
          <p:spPr bwMode="auto">
            <a:xfrm>
              <a:off x="1710286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1676201" y="500915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4" name="Oval 223"/>
            <p:cNvSpPr/>
            <p:nvPr/>
          </p:nvSpPr>
          <p:spPr bwMode="auto">
            <a:xfrm>
              <a:off x="1890276" y="503288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5" name="Oval 224"/>
            <p:cNvSpPr/>
            <p:nvPr/>
          </p:nvSpPr>
          <p:spPr bwMode="auto">
            <a:xfrm>
              <a:off x="1890276" y="512795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6" name="Oval 225"/>
            <p:cNvSpPr/>
            <p:nvPr/>
          </p:nvSpPr>
          <p:spPr bwMode="auto">
            <a:xfrm>
              <a:off x="1812116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7" name="Oval 226"/>
            <p:cNvSpPr/>
            <p:nvPr/>
          </p:nvSpPr>
          <p:spPr bwMode="auto">
            <a:xfrm>
              <a:off x="1710286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1959665" y="472475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1959665" y="500915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0" name="Oval 229"/>
            <p:cNvSpPr/>
            <p:nvPr/>
          </p:nvSpPr>
          <p:spPr bwMode="auto">
            <a:xfrm>
              <a:off x="1992106" y="484409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1" name="Oval 230"/>
            <p:cNvSpPr/>
            <p:nvPr/>
          </p:nvSpPr>
          <p:spPr bwMode="auto">
            <a:xfrm>
              <a:off x="1992106" y="494515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2" name="Oval 231"/>
            <p:cNvSpPr/>
            <p:nvPr/>
          </p:nvSpPr>
          <p:spPr bwMode="auto">
            <a:xfrm>
              <a:off x="2173247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3" name="Oval 232"/>
            <p:cNvSpPr/>
            <p:nvPr/>
          </p:nvSpPr>
          <p:spPr bwMode="auto">
            <a:xfrm>
              <a:off x="2071417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1959457" y="500860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5" name="Oval 234"/>
            <p:cNvSpPr/>
            <p:nvPr/>
          </p:nvSpPr>
          <p:spPr bwMode="auto">
            <a:xfrm>
              <a:off x="1991898" y="512795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6" name="Oval 235"/>
            <p:cNvSpPr/>
            <p:nvPr/>
          </p:nvSpPr>
          <p:spPr bwMode="auto">
            <a:xfrm>
              <a:off x="2071417" y="5229010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7" name="Oval 236"/>
            <p:cNvSpPr/>
            <p:nvPr/>
          </p:nvSpPr>
          <p:spPr bwMode="auto">
            <a:xfrm>
              <a:off x="2173039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8" name="Oval 237"/>
            <p:cNvSpPr/>
            <p:nvPr/>
          </p:nvSpPr>
          <p:spPr bwMode="auto">
            <a:xfrm>
              <a:off x="1992106" y="503084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39" name="Isosceles Triangle 238"/>
          <p:cNvSpPr/>
          <p:nvPr/>
        </p:nvSpPr>
        <p:spPr>
          <a:xfrm>
            <a:off x="3459618" y="4789506"/>
            <a:ext cx="86042" cy="86199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321" name="Group 13320"/>
          <p:cNvGrpSpPr/>
          <p:nvPr/>
        </p:nvGrpSpPr>
        <p:grpSpPr>
          <a:xfrm>
            <a:off x="4226003" y="4224922"/>
            <a:ext cx="566928" cy="568810"/>
            <a:chOff x="2334469" y="4050754"/>
            <a:chExt cx="566928" cy="568810"/>
          </a:xfrm>
        </p:grpSpPr>
        <p:sp>
          <p:nvSpPr>
            <p:cNvPr id="240" name="Rectangle 239"/>
            <p:cNvSpPr/>
            <p:nvPr/>
          </p:nvSpPr>
          <p:spPr bwMode="auto">
            <a:xfrm>
              <a:off x="2334886" y="405075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2548544" y="41700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2" name="Oval 241"/>
            <p:cNvSpPr/>
            <p:nvPr/>
          </p:nvSpPr>
          <p:spPr bwMode="auto">
            <a:xfrm>
              <a:off x="2548544" y="427115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3" name="Oval 242"/>
            <p:cNvSpPr/>
            <p:nvPr/>
          </p:nvSpPr>
          <p:spPr bwMode="auto">
            <a:xfrm>
              <a:off x="2470384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4" name="Oval 243"/>
            <p:cNvSpPr/>
            <p:nvPr/>
          </p:nvSpPr>
          <p:spPr bwMode="auto">
            <a:xfrm>
              <a:off x="2368554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334469" y="433515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6" name="Oval 245"/>
            <p:cNvSpPr/>
            <p:nvPr/>
          </p:nvSpPr>
          <p:spPr bwMode="auto">
            <a:xfrm>
              <a:off x="2548544" y="435888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7" name="Oval 246"/>
            <p:cNvSpPr/>
            <p:nvPr/>
          </p:nvSpPr>
          <p:spPr bwMode="auto">
            <a:xfrm>
              <a:off x="2548544" y="445395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8" name="Oval 247"/>
            <p:cNvSpPr/>
            <p:nvPr/>
          </p:nvSpPr>
          <p:spPr bwMode="auto">
            <a:xfrm>
              <a:off x="2470384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9" name="Oval 248"/>
            <p:cNvSpPr/>
            <p:nvPr/>
          </p:nvSpPr>
          <p:spPr bwMode="auto">
            <a:xfrm>
              <a:off x="2368554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617933" y="405075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617933" y="433515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2" name="Oval 251"/>
            <p:cNvSpPr/>
            <p:nvPr/>
          </p:nvSpPr>
          <p:spPr bwMode="auto">
            <a:xfrm>
              <a:off x="2650374" y="41700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3" name="Oval 252"/>
            <p:cNvSpPr/>
            <p:nvPr/>
          </p:nvSpPr>
          <p:spPr bwMode="auto">
            <a:xfrm>
              <a:off x="2650374" y="427115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4" name="Oval 253"/>
            <p:cNvSpPr/>
            <p:nvPr/>
          </p:nvSpPr>
          <p:spPr bwMode="auto">
            <a:xfrm>
              <a:off x="2831515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5" name="Oval 254"/>
            <p:cNvSpPr/>
            <p:nvPr/>
          </p:nvSpPr>
          <p:spPr bwMode="auto">
            <a:xfrm>
              <a:off x="2729685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617725" y="433460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7" name="Oval 256"/>
            <p:cNvSpPr/>
            <p:nvPr/>
          </p:nvSpPr>
          <p:spPr bwMode="auto">
            <a:xfrm>
              <a:off x="2650166" y="445395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8" name="Oval 257"/>
            <p:cNvSpPr/>
            <p:nvPr/>
          </p:nvSpPr>
          <p:spPr bwMode="auto">
            <a:xfrm>
              <a:off x="2729685" y="4555011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9" name="Oval 258"/>
            <p:cNvSpPr/>
            <p:nvPr/>
          </p:nvSpPr>
          <p:spPr bwMode="auto">
            <a:xfrm>
              <a:off x="2831307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2650374" y="435684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24" name="Group 13323"/>
          <p:cNvGrpSpPr/>
          <p:nvPr/>
        </p:nvGrpSpPr>
        <p:grpSpPr>
          <a:xfrm>
            <a:off x="4229938" y="4894243"/>
            <a:ext cx="566928" cy="568810"/>
            <a:chOff x="2338404" y="4720075"/>
            <a:chExt cx="566928" cy="568810"/>
          </a:xfrm>
        </p:grpSpPr>
        <p:sp>
          <p:nvSpPr>
            <p:cNvPr id="261" name="Rectangle 260"/>
            <p:cNvSpPr/>
            <p:nvPr/>
          </p:nvSpPr>
          <p:spPr bwMode="auto">
            <a:xfrm>
              <a:off x="2338821" y="472007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2" name="Oval 261"/>
            <p:cNvSpPr/>
            <p:nvPr/>
          </p:nvSpPr>
          <p:spPr bwMode="auto">
            <a:xfrm>
              <a:off x="2552479" y="48394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3" name="Oval 262"/>
            <p:cNvSpPr/>
            <p:nvPr/>
          </p:nvSpPr>
          <p:spPr bwMode="auto">
            <a:xfrm>
              <a:off x="2552479" y="494047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4" name="Oval 263"/>
            <p:cNvSpPr/>
            <p:nvPr/>
          </p:nvSpPr>
          <p:spPr bwMode="auto">
            <a:xfrm>
              <a:off x="2474319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2372489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338404" y="500448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7" name="Oval 266"/>
            <p:cNvSpPr/>
            <p:nvPr/>
          </p:nvSpPr>
          <p:spPr bwMode="auto">
            <a:xfrm>
              <a:off x="2552479" y="502820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8" name="Oval 267"/>
            <p:cNvSpPr/>
            <p:nvPr/>
          </p:nvSpPr>
          <p:spPr bwMode="auto">
            <a:xfrm>
              <a:off x="2552479" y="512327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9" name="Oval 268"/>
            <p:cNvSpPr/>
            <p:nvPr/>
          </p:nvSpPr>
          <p:spPr bwMode="auto">
            <a:xfrm>
              <a:off x="2474319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0" name="Oval 269"/>
            <p:cNvSpPr/>
            <p:nvPr/>
          </p:nvSpPr>
          <p:spPr bwMode="auto">
            <a:xfrm>
              <a:off x="2372489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621868" y="472007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621868" y="500448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3" name="Oval 272"/>
            <p:cNvSpPr/>
            <p:nvPr/>
          </p:nvSpPr>
          <p:spPr bwMode="auto">
            <a:xfrm>
              <a:off x="2654309" y="48394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2654309" y="494047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5" name="Oval 274"/>
            <p:cNvSpPr/>
            <p:nvPr/>
          </p:nvSpPr>
          <p:spPr bwMode="auto">
            <a:xfrm>
              <a:off x="2835450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6" name="Oval 275"/>
            <p:cNvSpPr/>
            <p:nvPr/>
          </p:nvSpPr>
          <p:spPr bwMode="auto">
            <a:xfrm>
              <a:off x="2733620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621660" y="500393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8" name="Oval 277"/>
            <p:cNvSpPr/>
            <p:nvPr/>
          </p:nvSpPr>
          <p:spPr bwMode="auto">
            <a:xfrm>
              <a:off x="2654101" y="512327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9" name="Oval 278"/>
            <p:cNvSpPr/>
            <p:nvPr/>
          </p:nvSpPr>
          <p:spPr bwMode="auto">
            <a:xfrm>
              <a:off x="2733620" y="522433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0" name="Oval 279"/>
            <p:cNvSpPr/>
            <p:nvPr/>
          </p:nvSpPr>
          <p:spPr bwMode="auto">
            <a:xfrm>
              <a:off x="2835242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1" name="Oval 280"/>
            <p:cNvSpPr/>
            <p:nvPr/>
          </p:nvSpPr>
          <p:spPr bwMode="auto">
            <a:xfrm>
              <a:off x="2654309" y="502617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22" name="Group 13321"/>
          <p:cNvGrpSpPr/>
          <p:nvPr/>
        </p:nvGrpSpPr>
        <p:grpSpPr>
          <a:xfrm>
            <a:off x="4917034" y="4224922"/>
            <a:ext cx="566928" cy="568810"/>
            <a:chOff x="3025500" y="4047193"/>
            <a:chExt cx="566928" cy="568810"/>
          </a:xfrm>
        </p:grpSpPr>
        <p:sp>
          <p:nvSpPr>
            <p:cNvPr id="282" name="Rectangle 281"/>
            <p:cNvSpPr/>
            <p:nvPr/>
          </p:nvSpPr>
          <p:spPr bwMode="auto">
            <a:xfrm>
              <a:off x="3025917" y="404719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3" name="Oval 282"/>
            <p:cNvSpPr/>
            <p:nvPr/>
          </p:nvSpPr>
          <p:spPr bwMode="auto">
            <a:xfrm>
              <a:off x="3239575" y="416653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4" name="Oval 283"/>
            <p:cNvSpPr/>
            <p:nvPr/>
          </p:nvSpPr>
          <p:spPr bwMode="auto">
            <a:xfrm>
              <a:off x="3239575" y="426759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5" name="Oval 284"/>
            <p:cNvSpPr/>
            <p:nvPr/>
          </p:nvSpPr>
          <p:spPr bwMode="auto">
            <a:xfrm>
              <a:off x="3161415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6" name="Oval 285"/>
            <p:cNvSpPr/>
            <p:nvPr/>
          </p:nvSpPr>
          <p:spPr bwMode="auto">
            <a:xfrm>
              <a:off x="3059585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3025500" y="43315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8" name="Oval 287"/>
            <p:cNvSpPr/>
            <p:nvPr/>
          </p:nvSpPr>
          <p:spPr bwMode="auto">
            <a:xfrm>
              <a:off x="3239575" y="435532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9" name="Oval 288"/>
            <p:cNvSpPr/>
            <p:nvPr/>
          </p:nvSpPr>
          <p:spPr bwMode="auto">
            <a:xfrm>
              <a:off x="3239575" y="445039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0" name="Oval 289"/>
            <p:cNvSpPr/>
            <p:nvPr/>
          </p:nvSpPr>
          <p:spPr bwMode="auto">
            <a:xfrm>
              <a:off x="3161415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1" name="Oval 290"/>
            <p:cNvSpPr/>
            <p:nvPr/>
          </p:nvSpPr>
          <p:spPr bwMode="auto">
            <a:xfrm>
              <a:off x="3059585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3308964" y="404719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3308964" y="43315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4" name="Oval 293"/>
            <p:cNvSpPr/>
            <p:nvPr/>
          </p:nvSpPr>
          <p:spPr bwMode="auto">
            <a:xfrm>
              <a:off x="3341405" y="416653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5" name="Oval 294"/>
            <p:cNvSpPr/>
            <p:nvPr/>
          </p:nvSpPr>
          <p:spPr bwMode="auto">
            <a:xfrm>
              <a:off x="3341405" y="426759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6" name="Oval 295"/>
            <p:cNvSpPr/>
            <p:nvPr/>
          </p:nvSpPr>
          <p:spPr bwMode="auto">
            <a:xfrm>
              <a:off x="3522546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7" name="Oval 296"/>
            <p:cNvSpPr/>
            <p:nvPr/>
          </p:nvSpPr>
          <p:spPr bwMode="auto">
            <a:xfrm>
              <a:off x="3420716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3308756" y="433104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9" name="Oval 298"/>
            <p:cNvSpPr/>
            <p:nvPr/>
          </p:nvSpPr>
          <p:spPr bwMode="auto">
            <a:xfrm>
              <a:off x="3341197" y="445039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0" name="Oval 299"/>
            <p:cNvSpPr/>
            <p:nvPr/>
          </p:nvSpPr>
          <p:spPr bwMode="auto">
            <a:xfrm>
              <a:off x="3420716" y="455145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1" name="Oval 300"/>
            <p:cNvSpPr/>
            <p:nvPr/>
          </p:nvSpPr>
          <p:spPr bwMode="auto">
            <a:xfrm>
              <a:off x="3522338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2" name="Oval 301"/>
            <p:cNvSpPr/>
            <p:nvPr/>
          </p:nvSpPr>
          <p:spPr bwMode="auto">
            <a:xfrm>
              <a:off x="3341405" y="435328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23" name="Group 13322"/>
          <p:cNvGrpSpPr/>
          <p:nvPr/>
        </p:nvGrpSpPr>
        <p:grpSpPr>
          <a:xfrm>
            <a:off x="4920969" y="4894243"/>
            <a:ext cx="566928" cy="568810"/>
            <a:chOff x="3029435" y="4716514"/>
            <a:chExt cx="566928" cy="568810"/>
          </a:xfrm>
        </p:grpSpPr>
        <p:sp>
          <p:nvSpPr>
            <p:cNvPr id="303" name="Rectangle 302"/>
            <p:cNvSpPr/>
            <p:nvPr/>
          </p:nvSpPr>
          <p:spPr bwMode="auto">
            <a:xfrm>
              <a:off x="3029852" y="471651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4" name="Oval 303"/>
            <p:cNvSpPr/>
            <p:nvPr/>
          </p:nvSpPr>
          <p:spPr bwMode="auto">
            <a:xfrm>
              <a:off x="3243510" y="483585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5" name="Oval 304"/>
            <p:cNvSpPr/>
            <p:nvPr/>
          </p:nvSpPr>
          <p:spPr bwMode="auto">
            <a:xfrm>
              <a:off x="3243510" y="493691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6" name="Oval 305"/>
            <p:cNvSpPr/>
            <p:nvPr/>
          </p:nvSpPr>
          <p:spPr bwMode="auto">
            <a:xfrm>
              <a:off x="3165350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7" name="Oval 306"/>
            <p:cNvSpPr/>
            <p:nvPr/>
          </p:nvSpPr>
          <p:spPr bwMode="auto">
            <a:xfrm>
              <a:off x="3063520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3029435" y="50009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9" name="Oval 308"/>
            <p:cNvSpPr/>
            <p:nvPr/>
          </p:nvSpPr>
          <p:spPr bwMode="auto">
            <a:xfrm>
              <a:off x="3243510" y="502464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0" name="Oval 309"/>
            <p:cNvSpPr/>
            <p:nvPr/>
          </p:nvSpPr>
          <p:spPr bwMode="auto">
            <a:xfrm>
              <a:off x="3243510" y="511971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1" name="Oval 310"/>
            <p:cNvSpPr/>
            <p:nvPr/>
          </p:nvSpPr>
          <p:spPr bwMode="auto">
            <a:xfrm>
              <a:off x="3165350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2" name="Oval 311"/>
            <p:cNvSpPr/>
            <p:nvPr/>
          </p:nvSpPr>
          <p:spPr bwMode="auto">
            <a:xfrm>
              <a:off x="3063520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3312899" y="471651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3312899" y="50009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5" name="Oval 314"/>
            <p:cNvSpPr/>
            <p:nvPr/>
          </p:nvSpPr>
          <p:spPr bwMode="auto">
            <a:xfrm>
              <a:off x="3345340" y="483585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6" name="Oval 315"/>
            <p:cNvSpPr/>
            <p:nvPr/>
          </p:nvSpPr>
          <p:spPr bwMode="auto">
            <a:xfrm>
              <a:off x="3345340" y="493691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" name="Oval 316"/>
            <p:cNvSpPr/>
            <p:nvPr/>
          </p:nvSpPr>
          <p:spPr bwMode="auto">
            <a:xfrm>
              <a:off x="3526481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8" name="Oval 317"/>
            <p:cNvSpPr/>
            <p:nvPr/>
          </p:nvSpPr>
          <p:spPr bwMode="auto">
            <a:xfrm>
              <a:off x="3424651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3312691" y="500036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0" name="Oval 319"/>
            <p:cNvSpPr/>
            <p:nvPr/>
          </p:nvSpPr>
          <p:spPr bwMode="auto">
            <a:xfrm>
              <a:off x="3345132" y="511971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1" name="Oval 320"/>
            <p:cNvSpPr/>
            <p:nvPr/>
          </p:nvSpPr>
          <p:spPr bwMode="auto">
            <a:xfrm>
              <a:off x="3424651" y="5220771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2" name="Oval 321"/>
            <p:cNvSpPr/>
            <p:nvPr/>
          </p:nvSpPr>
          <p:spPr bwMode="auto">
            <a:xfrm>
              <a:off x="3526273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3" name="Oval 322"/>
            <p:cNvSpPr/>
            <p:nvPr/>
          </p:nvSpPr>
          <p:spPr bwMode="auto">
            <a:xfrm>
              <a:off x="3345340" y="502260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3326" name="Straight Arrow Connector 13325"/>
          <p:cNvCxnSpPr>
            <a:stCxn id="6" idx="4"/>
          </p:cNvCxnSpPr>
          <p:nvPr/>
        </p:nvCxnSpPr>
        <p:spPr bwMode="auto">
          <a:xfrm>
            <a:off x="3130165" y="3869333"/>
            <a:ext cx="433635" cy="292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0" name="Isosceles Triangle 339"/>
          <p:cNvSpPr/>
          <p:nvPr/>
        </p:nvSpPr>
        <p:spPr>
          <a:xfrm>
            <a:off x="4811753" y="4783387"/>
            <a:ext cx="86042" cy="8619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1" name="Isosceles Triangle 570"/>
          <p:cNvSpPr/>
          <p:nvPr/>
        </p:nvSpPr>
        <p:spPr>
          <a:xfrm>
            <a:off x="1096540" y="2419666"/>
            <a:ext cx="113071" cy="11798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2" name="Isosceles Triangle 571"/>
          <p:cNvSpPr/>
          <p:nvPr/>
        </p:nvSpPr>
        <p:spPr>
          <a:xfrm>
            <a:off x="1320142" y="2419666"/>
            <a:ext cx="113071" cy="117988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3" name="Isosceles Triangle 572"/>
          <p:cNvSpPr/>
          <p:nvPr/>
        </p:nvSpPr>
        <p:spPr>
          <a:xfrm>
            <a:off x="1767346" y="2419666"/>
            <a:ext cx="113071" cy="11798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4" name="Isosceles Triangle 573"/>
          <p:cNvSpPr/>
          <p:nvPr/>
        </p:nvSpPr>
        <p:spPr>
          <a:xfrm>
            <a:off x="1543744" y="2419666"/>
            <a:ext cx="113071" cy="117988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29" name="TextBox 13328"/>
          <p:cNvSpPr txBox="1"/>
          <p:nvPr/>
        </p:nvSpPr>
        <p:spPr>
          <a:xfrm>
            <a:off x="716756" y="2354111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AP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360596" y="2560483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Channel</a:t>
            </a:r>
          </a:p>
        </p:txBody>
      </p:sp>
      <p:sp>
        <p:nvSpPr>
          <p:cNvPr id="586" name="TextBox 585"/>
          <p:cNvSpPr txBox="1"/>
          <p:nvPr/>
        </p:nvSpPr>
        <p:spPr>
          <a:xfrm>
            <a:off x="1025476" y="2577443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1</a:t>
            </a:r>
          </a:p>
        </p:txBody>
      </p:sp>
      <p:sp>
        <p:nvSpPr>
          <p:cNvPr id="587" name="TextBox 586"/>
          <p:cNvSpPr txBox="1"/>
          <p:nvPr/>
        </p:nvSpPr>
        <p:spPr>
          <a:xfrm>
            <a:off x="1236138" y="2577443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2</a:t>
            </a:r>
          </a:p>
        </p:txBody>
      </p:sp>
      <p:sp>
        <p:nvSpPr>
          <p:cNvPr id="588" name="TextBox 587"/>
          <p:cNvSpPr txBox="1"/>
          <p:nvPr/>
        </p:nvSpPr>
        <p:spPr>
          <a:xfrm>
            <a:off x="1472680" y="2577443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3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1691071" y="2577443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4</a:t>
            </a:r>
          </a:p>
        </p:txBody>
      </p:sp>
      <p:sp>
        <p:nvSpPr>
          <p:cNvPr id="569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708430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Enterprise scenarios </a:t>
            </a:r>
            <a:r>
              <a:rPr lang="en-US" altLang="ca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(3/7)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1219201"/>
            <a:ext cx="8525793" cy="1295399"/>
          </a:xfrm>
        </p:spPr>
        <p:txBody>
          <a:bodyPr/>
          <a:lstStyle/>
          <a:p>
            <a:pPr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 eaLnBrk="1" hangingPunct="1">
              <a:buNone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graphicFrame>
        <p:nvGraphicFramePr>
          <p:cNvPr id="569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348753"/>
              </p:ext>
            </p:extLst>
          </p:nvPr>
        </p:nvGraphicFramePr>
        <p:xfrm>
          <a:off x="1271408" y="1143000"/>
          <a:ext cx="6744974" cy="4624385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21442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006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8297">
                <a:tc>
                  <a:txBody>
                    <a:bodyPr/>
                    <a:lstStyle/>
                    <a:p>
                      <a:pPr marL="0" marR="0" lv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effectLst/>
                        </a:rPr>
                        <a:t>Parameters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Values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5081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Traffic type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effectLst/>
                        </a:rPr>
                        <a:t>UDP CBR uplink transmissions</a:t>
                      </a:r>
                      <a:r>
                        <a:rPr lang="en-US" altLang="ja-JP" sz="1400" baseline="0" dirty="0">
                          <a:effectLst/>
                        </a:rPr>
                        <a:t> in saturation conditions</a:t>
                      </a:r>
                      <a:endParaRPr lang="en-US" altLang="ja-JP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8098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MPDU size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1538 Bytes (from SSD) (1544 Bytes in total</a:t>
                      </a:r>
                      <a:r>
                        <a:rPr lang="en-US" sz="1400" baseline="0" dirty="0">
                          <a:effectLst/>
                        </a:rPr>
                        <a:t> incl. all overhead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n-US" sz="140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88635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Aggregation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Aggregation: 32 MPDUs with 4-byte MPDU delimiter per A-MPDU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  A-MSDU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Implicit immediate BA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44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200" dirty="0">
                          <a:effectLst/>
                        </a:rPr>
                        <a:t>PPDU of Data frame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kern="1200" dirty="0">
                          <a:effectLst/>
                        </a:rPr>
                        <a:t>VHT PPDU (MCS 5, fixed)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3944625"/>
                  </a:ext>
                </a:extLst>
              </a:tr>
              <a:tr h="35837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kern="1200" dirty="0">
                          <a:effectLst/>
                        </a:rPr>
                        <a:t>Guard Interval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US" altLang="ja-JP" sz="1400" kern="1200" dirty="0">
                          <a:effectLst/>
                        </a:rPr>
                        <a:t>Short</a:t>
                      </a:r>
                      <a:endParaRPr lang="en-US" altLang="ja-JP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837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OBSS_PD-based SR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8650" lvl="1" indent="-171450" eaLnBrk="1" hangingPunct="1">
                        <a:buFontTx/>
                        <a:buChar char="-"/>
                        <a:defRPr/>
                      </a:pPr>
                      <a:r>
                        <a:rPr lang="en-US" altLang="ca-ES" sz="1400" b="0" dirty="0" err="1">
                          <a:cs typeface="Times New Roman" panose="02020603050405020304" pitchFamily="18" charset="0"/>
                        </a:rPr>
                        <a:t>OBSS_PD</a:t>
                      </a:r>
                      <a:r>
                        <a:rPr lang="en-US" altLang="ca-ES" sz="1400" b="0" baseline="-25000" dirty="0" err="1">
                          <a:cs typeface="Times New Roman" panose="02020603050405020304" pitchFamily="18" charset="0"/>
                        </a:rPr>
                        <a:t>Threshold_min</a:t>
                      </a:r>
                      <a:r>
                        <a:rPr lang="en-US" altLang="ca-ES" sz="1400" b="0" dirty="0">
                          <a:cs typeface="Times New Roman" panose="02020603050405020304" pitchFamily="18" charset="0"/>
                        </a:rPr>
                        <a:t> = -76dBm</a:t>
                      </a:r>
                    </a:p>
                    <a:p>
                      <a:pPr marL="628650" lvl="1" indent="-171450" eaLnBrk="1" hangingPunct="1">
                        <a:buFontTx/>
                        <a:buChar char="-"/>
                        <a:defRPr/>
                      </a:pPr>
                      <a:r>
                        <a:rPr lang="en-US" altLang="ca-ES" sz="1400" b="0" dirty="0" err="1">
                          <a:cs typeface="Times New Roman" panose="02020603050405020304" pitchFamily="18" charset="0"/>
                        </a:rPr>
                        <a:t>OBSS_PD</a:t>
                      </a:r>
                      <a:r>
                        <a:rPr lang="en-US" altLang="ca-ES" sz="1400" b="0" baseline="-25000" dirty="0" err="1">
                          <a:cs typeface="Times New Roman" panose="02020603050405020304" pitchFamily="18" charset="0"/>
                        </a:rPr>
                        <a:t>Threshold_max</a:t>
                      </a:r>
                      <a:r>
                        <a:rPr lang="en-US" altLang="ca-ES" sz="1400" b="0" dirty="0">
                          <a:cs typeface="Times New Roman" panose="02020603050405020304" pitchFamily="18" charset="0"/>
                        </a:rPr>
                        <a:t> = -56dBm</a:t>
                      </a:r>
                    </a:p>
                    <a:p>
                      <a:pPr marL="628650" lvl="1" indent="-171450" eaLnBrk="1" hangingPunct="1">
                        <a:buFontTx/>
                        <a:buChar char="-"/>
                        <a:defRPr/>
                      </a:pPr>
                      <a:r>
                        <a:rPr lang="en-US" altLang="ca-ES" sz="1400" b="0" dirty="0" err="1">
                          <a:cs typeface="Times New Roman" panose="02020603050405020304" pitchFamily="18" charset="0"/>
                        </a:rPr>
                        <a:t>TX_PWR</a:t>
                      </a:r>
                      <a:r>
                        <a:rPr lang="en-US" altLang="ca-ES" sz="1400" b="0" baseline="-25000" dirty="0" err="1">
                          <a:cs typeface="Times New Roman" panose="02020603050405020304" pitchFamily="18" charset="0"/>
                        </a:rPr>
                        <a:t>ref</a:t>
                      </a:r>
                      <a:r>
                        <a:rPr lang="en-US" altLang="ca-ES" sz="1400" b="0" dirty="0">
                          <a:cs typeface="Times New Roman" panose="02020603050405020304" pitchFamily="18" charset="0"/>
                        </a:rPr>
                        <a:t> = 23dBm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0964291"/>
                  </a:ext>
                </a:extLst>
              </a:tr>
              <a:tr h="35837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Simulator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ns-3</a:t>
                      </a:r>
                      <a:endParaRPr lang="ja-JP" altLang="ja-JP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9024800"/>
                  </a:ext>
                </a:extLst>
              </a:tr>
            </a:tbl>
          </a:graphicData>
        </a:graphic>
      </p:graphicFrame>
      <p:sp>
        <p:nvSpPr>
          <p:cNvPr id="9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1075705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67359" y="4191000"/>
            <a:ext cx="8611553" cy="1828800"/>
          </a:xfrm>
        </p:spPr>
        <p:txBody>
          <a:bodyPr/>
          <a:lstStyle/>
          <a:p>
            <a:pPr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</a:t>
            </a:r>
          </a:p>
          <a:p>
            <a:pPr lvl="1" eaLnBrk="1" hangingPunct="1"/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zones</a:t>
            </a:r>
          </a:p>
          <a:p>
            <a:pPr lvl="2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1: Aggregated throughput is less than the legacy one (around 30% of decrease) =&gt; TX_PWR computed is too weak for furthest away STAs – Confirmed by the 5</a:t>
            </a:r>
            <a:r>
              <a:rPr lang="en-US" altLang="ca-ES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percentile throughput result</a:t>
            </a:r>
          </a:p>
          <a:p>
            <a:pPr lvl="2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2: Increase of aggregated throughput around 55% - 5</a:t>
            </a:r>
            <a:r>
              <a:rPr lang="en-US" altLang="ca-ES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percentile throughput per STA is close to the average per STA (20% of difference) </a:t>
            </a:r>
          </a:p>
          <a:p>
            <a:pPr lvl="2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3: Increase of aggregated throughput up to 80% - However, 5</a:t>
            </a:r>
            <a:r>
              <a:rPr lang="en-US" altLang="ca-ES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percentile throughput results tend to be very different from the average per STA one (up to 74% of difference)</a:t>
            </a:r>
          </a:p>
          <a:p>
            <a:pPr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lvl="1" eaLnBrk="1" hangingPunct="1"/>
            <a:r>
              <a:rPr lang="en-US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highly affects OBSS_PD-based SR performances</a:t>
            </a:r>
          </a:p>
          <a:p>
            <a:pPr lvl="1" eaLnBrk="1" hangingPunct="1"/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 SR default values allow to increase aggregated throughput and to obtain a good fairness</a:t>
            </a:r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ca-E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57200" y="1295400"/>
            <a:ext cx="8229600" cy="451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CA" altLang="zh-TW" sz="1800" kern="0" dirty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Results: Throughput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416353"/>
              </p:ext>
            </p:extLst>
          </p:nvPr>
        </p:nvGraphicFramePr>
        <p:xfrm>
          <a:off x="31809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Rectangle 20"/>
          <p:cNvSpPr/>
          <p:nvPr/>
        </p:nvSpPr>
        <p:spPr>
          <a:xfrm>
            <a:off x="859536" y="1936811"/>
            <a:ext cx="1110602" cy="1878668"/>
          </a:xfrm>
          <a:prstGeom prst="rect">
            <a:avLst/>
          </a:prstGeom>
          <a:solidFill>
            <a:srgbClr val="FF0000">
              <a:alpha val="1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93392" y="1932559"/>
            <a:ext cx="700989" cy="1882919"/>
          </a:xfrm>
          <a:prstGeom prst="rect">
            <a:avLst/>
          </a:prstGeom>
          <a:solidFill>
            <a:srgbClr val="FFFF00">
              <a:alpha val="10000"/>
            </a:srgbClr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734056" y="1932559"/>
            <a:ext cx="1740735" cy="1882920"/>
          </a:xfrm>
          <a:prstGeom prst="rect">
            <a:avLst/>
          </a:prstGeom>
          <a:solidFill>
            <a:srgbClr val="92D050">
              <a:alpha val="10000"/>
            </a:srgbClr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3</a:t>
            </a:r>
          </a:p>
        </p:txBody>
      </p:sp>
      <p:sp>
        <p:nvSpPr>
          <p:cNvPr id="26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Enterprise scenarios </a:t>
            </a:r>
            <a:r>
              <a:rPr lang="en-US" altLang="ca-E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(4/7)</a:t>
            </a:r>
            <a:endParaRPr lang="en-US" altLang="ca-E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168219"/>
              </p:ext>
            </p:extLst>
          </p:nvPr>
        </p:nvGraphicFramePr>
        <p:xfrm>
          <a:off x="4474791" y="1706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/>
          <p:cNvSpPr/>
          <p:nvPr/>
        </p:nvSpPr>
        <p:spPr>
          <a:xfrm>
            <a:off x="5199034" y="1965960"/>
            <a:ext cx="1010178" cy="1655064"/>
          </a:xfrm>
          <a:prstGeom prst="rect">
            <a:avLst/>
          </a:prstGeom>
          <a:solidFill>
            <a:srgbClr val="FF0000">
              <a:alpha val="1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45352" y="1965960"/>
            <a:ext cx="859536" cy="1655064"/>
          </a:xfrm>
          <a:prstGeom prst="rect">
            <a:avLst/>
          </a:prstGeom>
          <a:solidFill>
            <a:srgbClr val="FFFF00">
              <a:alpha val="10000"/>
            </a:srgbClr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163449" y="1965960"/>
            <a:ext cx="1798737" cy="1655064"/>
          </a:xfrm>
          <a:prstGeom prst="rect">
            <a:avLst/>
          </a:prstGeom>
          <a:solidFill>
            <a:srgbClr val="92D050">
              <a:alpha val="10000"/>
            </a:srgbClr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3</a:t>
            </a:r>
          </a:p>
        </p:txBody>
      </p:sp>
    </p:spTree>
    <p:extLst>
      <p:ext uri="{BB962C8B-B14F-4D97-AF65-F5344CB8AC3E}">
        <p14:creationId xmlns:p14="http://schemas.microsoft.com/office/powerpoint/2010/main" val="4041918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81000" y="5105400"/>
            <a:ext cx="8458200" cy="1828800"/>
          </a:xfrm>
        </p:spPr>
        <p:txBody>
          <a:bodyPr/>
          <a:lstStyle/>
          <a:p>
            <a:pPr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1: Either a GR ratio of 1 or 0 =&gt; System is unfair </a:t>
            </a:r>
          </a:p>
          <a:p>
            <a:pPr lvl="1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2: Very homogenous GR (between 0.35 and 0.55) – All STA are experiencing the same fairness =&gt; System is fair</a:t>
            </a:r>
          </a:p>
          <a:p>
            <a:pPr lvl="1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3: Very heterogeneous GR with some STA experiencing a GR close to 0 while others are close to 0.9 =&gt; System is unfair</a:t>
            </a:r>
          </a:p>
          <a:p>
            <a:pPr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Conclusion:</a:t>
            </a:r>
          </a:p>
          <a:p>
            <a:pPr lvl="1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margin values depend from the objective: for best fairness, an </a:t>
            </a:r>
            <a:r>
              <a:rPr lang="en-US" altLang="ca-E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16 and 20dBm is recommended</a:t>
            </a:r>
          </a:p>
          <a:p>
            <a:pPr lvl="1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OBSS_PD-SR based default value fit for the enterprise scenario: there is still one value that is improving both aggregated throughput and fairness</a:t>
            </a:r>
          </a:p>
          <a:p>
            <a:pPr lvl="1" eaLnBrk="1" hangingPunct="1"/>
            <a:endParaRPr lang="en-US" altLang="ca-E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092200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materialized concretely every zone?  </a:t>
            </a:r>
            <a:r>
              <a:rPr lang="en-US" altLang="ca-E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Goodput</a:t>
            </a:r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Ratio</a:t>
            </a:r>
          </a:p>
          <a:p>
            <a:pPr lvl="1" eaLnBrk="1" hangingPunct="1"/>
            <a:r>
              <a:rPr lang="en-US" altLang="ca-ES" sz="1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Goodput</a:t>
            </a:r>
            <a:r>
              <a:rPr lang="en-US" altLang="ca-ES" sz="1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ratio GR: </a:t>
            </a:r>
            <a:r>
              <a:rPr lang="en-US" altLang="ca-ES" sz="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 </a:t>
            </a:r>
            <a:r>
              <a:rPr lang="en-US" altLang="ca-ES" sz="8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Goodput</a:t>
            </a:r>
            <a:r>
              <a:rPr lang="en-US" altLang="ca-ES" sz="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Ratio: </a:t>
            </a:r>
            <a:r>
              <a:rPr lang="en-US" altLang="ca-ES" sz="8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altLang="ca-ES" sz="8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ca-ES" sz="800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#</a:t>
            </a:r>
            <a:r>
              <a:rPr lang="en-US" altLang="ca-ES" sz="8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APUDPReceived</a:t>
            </a:r>
            <a:r>
              <a:rPr lang="en-US" altLang="ca-ES" sz="8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ca-ES" sz="800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#</a:t>
            </a:r>
            <a:r>
              <a:rPr lang="en-US" altLang="ca-ES" sz="8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STAUDPSent</a:t>
            </a:r>
            <a:r>
              <a:rPr lang="en-US" altLang="ca-ES" sz="8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ca-ES" sz="12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ca-ES" sz="1600" b="0" kern="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67000" y="1910431"/>
            <a:ext cx="1161288" cy="871760"/>
          </a:xfrm>
          <a:prstGeom prst="rect">
            <a:avLst/>
          </a:prstGeom>
          <a:solidFill>
            <a:srgbClr val="FF0000">
              <a:alpha val="1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58768" y="1910431"/>
            <a:ext cx="713232" cy="874529"/>
          </a:xfrm>
          <a:prstGeom prst="rect">
            <a:avLst/>
          </a:prstGeom>
          <a:solidFill>
            <a:srgbClr val="FFFF00">
              <a:alpha val="10000"/>
            </a:srgbClr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610101" y="1910431"/>
            <a:ext cx="1839467" cy="881117"/>
          </a:xfrm>
          <a:prstGeom prst="rect">
            <a:avLst/>
          </a:prstGeom>
          <a:solidFill>
            <a:srgbClr val="92D050">
              <a:alpha val="10000"/>
            </a:srgbClr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71800"/>
            <a:ext cx="2935145" cy="220135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300" y="2971800"/>
            <a:ext cx="2938272" cy="2203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727" y="2971800"/>
            <a:ext cx="2938273" cy="2203704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Enterprise scenarios </a:t>
            </a:r>
            <a:r>
              <a:rPr lang="en-US" altLang="ca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(5/7)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462184"/>
              </p:ext>
            </p:extLst>
          </p:nvPr>
        </p:nvGraphicFramePr>
        <p:xfrm>
          <a:off x="1981200" y="1595208"/>
          <a:ext cx="4572000" cy="158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62471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Enterprise scenarios </a:t>
            </a:r>
            <a:r>
              <a:rPr lang="en-US" altLang="ca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(6/7)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457200" y="1168400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 SR is working</a:t>
            </a:r>
          </a:p>
          <a:p>
            <a:pPr lvl="1" eaLnBrk="1" hangingPunct="1"/>
            <a:r>
              <a:rPr lang="en-US" altLang="ca-ES" sz="1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not trying to use different </a:t>
            </a:r>
            <a:r>
              <a:rPr lang="en-US" altLang="ca-ES" sz="1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Treshold_min</a:t>
            </a:r>
            <a:r>
              <a:rPr lang="en-US" altLang="ca-ES" sz="1200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1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(-72, -69 and -66) as [1] is proposing </a:t>
            </a:r>
          </a:p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for aggregated throughput</a:t>
            </a: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</a:p>
          <a:p>
            <a:pPr lvl="1" eaLnBrk="1" hangingPunct="1"/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</a:t>
            </a:r>
            <a:r>
              <a:rPr lang="en-US" altLang="ca-ES" sz="1200" b="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="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Threshold_min</a:t>
            </a:r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does not allow to increase maximum aggregated throughput</a:t>
            </a:r>
          </a:p>
          <a:p>
            <a:pPr lvl="1" eaLnBrk="1" hangingPunct="1"/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 gives better results for fairness?</a:t>
            </a:r>
          </a:p>
          <a:p>
            <a:pPr marL="457200" lvl="1" indent="0" eaLnBrk="1" hangingPunct="1">
              <a:buNone/>
            </a:pPr>
            <a:endParaRPr lang="en-US" altLang="ca-ES" sz="1200" b="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ca-ES" sz="1600" b="0" kern="0" dirty="0"/>
          </a:p>
        </p:txBody>
      </p:sp>
      <p:graphicFrame>
        <p:nvGraphicFramePr>
          <p:cNvPr id="24" name="Chart 23"/>
          <p:cNvGraphicFramePr>
            <a:graphicFrameLocks/>
          </p:cNvGraphicFramePr>
          <p:nvPr/>
        </p:nvGraphicFramePr>
        <p:xfrm>
          <a:off x="152400" y="1960880"/>
          <a:ext cx="8839200" cy="361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914400" y="2362200"/>
            <a:ext cx="7086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838200" y="2102981"/>
            <a:ext cx="20161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Best </a:t>
            </a:r>
            <a:r>
              <a:rPr lang="fr-FR" sz="1200" dirty="0" err="1"/>
              <a:t>aggregated</a:t>
            </a:r>
            <a:r>
              <a:rPr lang="fr-FR" sz="1200" dirty="0"/>
              <a:t> </a:t>
            </a:r>
            <a:r>
              <a:rPr lang="fr-FR" sz="1200" dirty="0" err="1"/>
              <a:t>throughput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4500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Enterprise scenarios </a:t>
            </a:r>
            <a:r>
              <a:rPr lang="en-US" altLang="ca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(7/7)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168400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the influence of different other </a:t>
            </a:r>
            <a:r>
              <a:rPr lang="en-US" altLang="ca-E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6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Treshold_min</a:t>
            </a:r>
            <a:r>
              <a:rPr lang="en-US" altLang="ca-ES" sz="1600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(-72, -69 and -66)</a:t>
            </a:r>
          </a:p>
          <a:p>
            <a:pPr lvl="1" eaLnBrk="1" hangingPunct="1"/>
            <a:r>
              <a:rPr lang="en-US" altLang="ca-ES" sz="1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for throughput per STA</a:t>
            </a:r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</a:p>
          <a:p>
            <a:pPr lvl="1" eaLnBrk="1" hangingPunct="1"/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</a:t>
            </a:r>
            <a:r>
              <a:rPr lang="en-US" altLang="ca-ES" sz="1200" b="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="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Threshold_min</a:t>
            </a:r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does not allow to increase neither throughput per STA neither 5</a:t>
            </a:r>
            <a:r>
              <a:rPr lang="en-US" altLang="ca-ES" sz="1200" b="0" kern="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percentile throughput</a:t>
            </a:r>
          </a:p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lvl="1" eaLnBrk="1" hangingPunct="1"/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OBSS_PD-SR based default value for </a:t>
            </a:r>
            <a:r>
              <a:rPr lang="en-US" altLang="ca-ES" sz="1200" b="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OBSS_PDThreshold_Min</a:t>
            </a:r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 seems to be optimal for enterprise scenario in order to obtain the best throughput/fairness ratio </a:t>
            </a: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ca-ES" sz="1600" b="0" kern="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456960"/>
              </p:ext>
            </p:extLst>
          </p:nvPr>
        </p:nvGraphicFramePr>
        <p:xfrm>
          <a:off x="228600" y="1943951"/>
          <a:ext cx="8610600" cy="3334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7848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Conclusions/next steps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First results for OBSS_PD-based SR</a:t>
            </a:r>
          </a:p>
          <a:p>
            <a:pPr marL="68580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OBSS_PD-based SR scheme provides improvements in aggregated </a:t>
            </a:r>
            <a:r>
              <a:rPr lang="en-CA" sz="1400" dirty="0">
                <a:latin typeface="Times New Roman" pitchFamily="18" charset="0"/>
                <a:cs typeface="Times New Roman" pitchFamily="18" charset="0"/>
              </a:rPr>
              <a:t>throughput but not always regarding to fairness and </a:t>
            </a:r>
            <a:r>
              <a:rPr lang="en-CA" sz="1400" dirty="0" err="1">
                <a:latin typeface="Times New Roman" pitchFamily="18" charset="0"/>
                <a:cs typeface="Times New Roman" pitchFamily="18" charset="0"/>
              </a:rPr>
              <a:t>goodput</a:t>
            </a:r>
            <a:r>
              <a:rPr lang="en-CA" sz="1400" dirty="0">
                <a:latin typeface="Times New Roman" pitchFamily="18" charset="0"/>
                <a:cs typeface="Times New Roman" pitchFamily="18" charset="0"/>
              </a:rPr>
              <a:t>. However, there is still an </a:t>
            </a:r>
            <a:r>
              <a:rPr lang="en-CA" sz="1400" dirty="0" err="1">
                <a:latin typeface="Times New Roman" pitchFamily="18" charset="0"/>
                <a:cs typeface="Times New Roman" pitchFamily="18" charset="0"/>
              </a:rPr>
              <a:t>OBSS_PD</a:t>
            </a:r>
            <a:r>
              <a:rPr lang="en-CA" sz="1400" baseline="-25000" dirty="0" err="1">
                <a:latin typeface="Times New Roman" pitchFamily="18" charset="0"/>
                <a:cs typeface="Times New Roman" pitchFamily="18" charset="0"/>
              </a:rPr>
              <a:t>Margin</a:t>
            </a:r>
            <a:r>
              <a:rPr lang="en-CA" sz="1400" dirty="0">
                <a:latin typeface="Times New Roman" pitchFamily="18" charset="0"/>
                <a:cs typeface="Times New Roman" pitchFamily="18" charset="0"/>
              </a:rPr>
              <a:t> value that allows increase in fairness, </a:t>
            </a:r>
            <a:r>
              <a:rPr lang="en-CA" sz="1400" dirty="0" err="1">
                <a:latin typeface="Times New Roman" pitchFamily="18" charset="0"/>
                <a:cs typeface="Times New Roman" pitchFamily="18" charset="0"/>
              </a:rPr>
              <a:t>goodput</a:t>
            </a:r>
            <a:r>
              <a:rPr lang="en-CA" sz="1400" dirty="0">
                <a:latin typeface="Times New Roman" pitchFamily="18" charset="0"/>
                <a:cs typeface="Times New Roman" pitchFamily="18" charset="0"/>
              </a:rPr>
              <a:t> and aggregated throughput.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OBSS_PD-based SR</a:t>
            </a:r>
            <a:r>
              <a:rPr lang="en-CA" sz="1400" b="1" dirty="0">
                <a:latin typeface="Times New Roman" pitchFamily="18" charset="0"/>
                <a:cs typeface="Times New Roman" pitchFamily="18" charset="0"/>
              </a:rPr>
              <a:t> works and default parameters seem correct for enterprise scenario</a:t>
            </a:r>
            <a:r>
              <a:rPr lang="en-CA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OBSS_PD-based SR parametrization is of crucial importance</a:t>
            </a: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endParaRPr lang="en-CA" sz="1600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CA" sz="1600" dirty="0">
                <a:latin typeface="Times New Roman" pitchFamily="18" charset="0"/>
                <a:cs typeface="Times New Roman" pitchFamily="18" charset="0"/>
              </a:rPr>
              <a:t>Simple method to compute </a:t>
            </a:r>
            <a:r>
              <a:rPr lang="en-CA" sz="1600" dirty="0" err="1">
                <a:latin typeface="Times New Roman" pitchFamily="18" charset="0"/>
                <a:cs typeface="Times New Roman" pitchFamily="18" charset="0"/>
              </a:rPr>
              <a:t>OBSS_PD</a:t>
            </a:r>
            <a:r>
              <a:rPr lang="en-CA" sz="1600" baseline="-25000" dirty="0" err="1">
                <a:latin typeface="Times New Roman" pitchFamily="18" charset="0"/>
                <a:cs typeface="Times New Roman" pitchFamily="18" charset="0"/>
              </a:rPr>
              <a:t>Threshold</a:t>
            </a:r>
            <a:endParaRPr lang="en-CA" sz="1600" baseline="-25000" dirty="0">
              <a:latin typeface="Times New Roman" pitchFamily="18" charset="0"/>
              <a:cs typeface="Times New Roman" pitchFamily="18" charset="0"/>
            </a:endParaRPr>
          </a:p>
          <a:p>
            <a:pPr marL="68580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Could be improved in many ways to obtain even better results (cross-layer information such as ETX, or MCS)</a:t>
            </a:r>
          </a:p>
          <a:p>
            <a:pPr marL="68580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Compute the TX_PWR based on the network conditions instead of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OBSS_PD</a:t>
            </a:r>
            <a:r>
              <a:rPr lang="en-US" sz="1200" baseline="-25000" dirty="0" err="1">
                <a:latin typeface="Times New Roman" pitchFamily="18" charset="0"/>
                <a:cs typeface="Times New Roman" pitchFamily="18" charset="0"/>
              </a:rPr>
              <a:t>Threshold</a:t>
            </a:r>
            <a:endParaRPr lang="en-US" sz="1200" baseline="-25000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endParaRPr lang="en-CA" sz="1300" dirty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endParaRPr lang="en-CA" sz="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05987"/>
            <a:ext cx="1405321" cy="246221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</p:spTree>
    <p:extLst>
      <p:ext uri="{BB962C8B-B14F-4D97-AF65-F5344CB8AC3E}">
        <p14:creationId xmlns:p14="http://schemas.microsoft.com/office/powerpoint/2010/main" val="1329255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algn="l"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02919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200" b="0" dirty="0">
                <a:latin typeface="Times New Roman" pitchFamily="18" charset="0"/>
                <a:cs typeface="Times New Roman" pitchFamily="18" charset="0"/>
              </a:rPr>
              <a:t>Laurent </a:t>
            </a:r>
            <a:r>
              <a:rPr lang="en-US" altLang="en-US" sz="1200" b="0" dirty="0" err="1">
                <a:latin typeface="Times New Roman" pitchFamily="18" charset="0"/>
                <a:cs typeface="Times New Roman" pitchFamily="18" charset="0"/>
              </a:rPr>
              <a:t>Cariou</a:t>
            </a:r>
            <a:r>
              <a:rPr lang="en-US" altLang="en-US" sz="1200" b="0" dirty="0">
                <a:latin typeface="Times New Roman" pitchFamily="18" charset="0"/>
                <a:cs typeface="Times New Roman" pitchFamily="18" charset="0"/>
              </a:rPr>
              <a:t> et al., 11-16-0945-01 Clarification for OBSS_PD-based SR parameters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200" b="0" dirty="0">
                <a:latin typeface="Times New Roman" pitchFamily="18" charset="0"/>
                <a:cs typeface="Times New Roman" pitchFamily="18" charset="0"/>
              </a:rPr>
              <a:t>Masahito Mori et al., 11-15-0801-00 DCCA/DSC Reference Simulation Results</a:t>
            </a:r>
            <a:r>
              <a:rPr lang="en-US" altLang="ja-JP" sz="1200" b="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altLang="ja-JP" sz="1200" b="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ja-JP" sz="1200" b="0" dirty="0">
                <a:latin typeface="Times New Roman" pitchFamily="18" charset="0"/>
                <a:cs typeface="Times New Roman" pitchFamily="18" charset="0"/>
              </a:rPr>
              <a:t>Improvements with Channel selection and Dynamic Sensitivity Control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200" b="0" dirty="0" err="1">
                <a:latin typeface="Times New Roman" pitchFamily="18" charset="0"/>
                <a:cs typeface="Times New Roman" pitchFamily="18" charset="0"/>
              </a:rPr>
              <a:t>TGax</a:t>
            </a:r>
            <a:r>
              <a:rPr lang="en-US" altLang="en-US" sz="1200" b="0" dirty="0">
                <a:latin typeface="Times New Roman" pitchFamily="18" charset="0"/>
                <a:cs typeface="Times New Roman" pitchFamily="18" charset="0"/>
              </a:rPr>
              <a:t> group, 11-14-0980-16 </a:t>
            </a:r>
            <a:r>
              <a:rPr lang="en-US" altLang="en-US" sz="1200" b="0" dirty="0" err="1">
                <a:latin typeface="Times New Roman" pitchFamily="18" charset="0"/>
                <a:cs typeface="Times New Roman" pitchFamily="18" charset="0"/>
              </a:rPr>
              <a:t>TGax</a:t>
            </a:r>
            <a:r>
              <a:rPr lang="en-US" altLang="en-US" sz="1200" b="0" dirty="0">
                <a:latin typeface="Times New Roman" pitchFamily="18" charset="0"/>
                <a:cs typeface="Times New Roman" pitchFamily="18" charset="0"/>
              </a:rPr>
              <a:t> Simulation Scenarios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05987"/>
            <a:ext cx="1405321" cy="246221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</p:spTree>
    <p:extLst>
      <p:ext uri="{BB962C8B-B14F-4D97-AF65-F5344CB8AC3E}">
        <p14:creationId xmlns:p14="http://schemas.microsoft.com/office/powerpoint/2010/main" val="1227174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Context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reuse in the SFD</a:t>
            </a:r>
          </a:p>
          <a:p>
            <a:pPr lvl="1" eaLnBrk="1" hangingPunct="1">
              <a:defRPr/>
            </a:pPr>
            <a:r>
              <a:rPr lang="en-GB" sz="1400" i="1" dirty="0"/>
              <a:t>“The amendment shall include one or more mechanisms to improve spatial reuse by allowing adjustments to one or more of the CCA-ED, 802.11 Signal Detect CCA, OBSS_PD or TXPWR threshold values. </a:t>
            </a:r>
            <a:r>
              <a:rPr lang="en-GB" sz="1400" b="1" i="1" u="sng" dirty="0"/>
              <a:t>The constraints on selecting threshold values are TBD</a:t>
            </a:r>
            <a:r>
              <a:rPr lang="en-GB" sz="1400" i="1" u="sng" dirty="0"/>
              <a:t>”</a:t>
            </a:r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 based-SR (defined in 25.9.2 and 29.5.3) is one of these methods</a:t>
            </a:r>
          </a:p>
          <a:p>
            <a:pPr lvl="1"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proposed default parameters for OBSS_PD-based SR </a:t>
            </a:r>
          </a:p>
          <a:p>
            <a:pPr marL="0" indent="0" eaLnBrk="1" hangingPunct="1">
              <a:buNone/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submission we, </a:t>
            </a:r>
          </a:p>
          <a:p>
            <a:pPr lvl="1" eaLnBrk="1" hangingPunct="1">
              <a:defRPr/>
            </a:pPr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investigate the performances of OBSS_PD-based SR default values for the reference scenario used to test SR [2] and for the enterprise scenario [3] </a:t>
            </a:r>
          </a:p>
          <a:p>
            <a:pPr lvl="1" eaLnBrk="1" hangingPunct="1">
              <a:defRPr/>
            </a:pPr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a simple method to compute </a:t>
            </a:r>
            <a:r>
              <a:rPr lang="en-US" altLang="ca-E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based on beacon RSSI</a:t>
            </a:r>
          </a:p>
          <a:p>
            <a:pPr lvl="1" eaLnBrk="1" hangingPunct="1">
              <a:defRPr/>
            </a:pPr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 the fact that there is trade-off between maximum throughput reachable and fairness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0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258605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OBSS_PD-based SR mode (1/2)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</a:p>
          <a:p>
            <a:pPr lvl="1" eaLnBrk="1" hangingPunct="1">
              <a:defRPr/>
            </a:pPr>
            <a:r>
              <a:rPr lang="en-GB" sz="1400" dirty="0"/>
              <a:t>Increase SR by using OBSS_PD i.e.:</a:t>
            </a:r>
          </a:p>
          <a:p>
            <a:pPr lvl="2" eaLnBrk="1" hangingPunct="1">
              <a:defRPr/>
            </a:pPr>
            <a:r>
              <a:rPr lang="en-GB" sz="1200" dirty="0"/>
              <a:t>For an intra-BSS frame, keep using the legacy threshold</a:t>
            </a:r>
          </a:p>
          <a:p>
            <a:pPr lvl="2" eaLnBrk="1" hangingPunct="1">
              <a:defRPr/>
            </a:pPr>
            <a:r>
              <a:rPr lang="en-GB" sz="1200" dirty="0"/>
              <a:t>For an inter-BSS, use OBSS_PD threshold (</a:t>
            </a:r>
            <a:r>
              <a:rPr lang="en-GB" sz="1200" dirty="0" err="1"/>
              <a:t>OBSS_PD</a:t>
            </a:r>
            <a:r>
              <a:rPr lang="en-GB" sz="1200" baseline="-25000" dirty="0" err="1"/>
              <a:t>Threshold</a:t>
            </a:r>
            <a:r>
              <a:rPr lang="en-GB" sz="1200" dirty="0"/>
              <a:t>) generally higher </a:t>
            </a:r>
            <a:endParaRPr lang="en-GB" sz="1200" u="sng" dirty="0"/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same time, the transmission power (TX_PWR) is adjusted for even greater SR</a:t>
            </a:r>
          </a:p>
          <a:p>
            <a:pPr lvl="1"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it work?</a:t>
            </a:r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Proportional rule between TX_PWR and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endParaRPr lang="en-US" altLang="ca-ES" sz="1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0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4663440" y="544397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eaLnBrk="1" hangingPunct="1">
              <a:defRPr/>
            </a:pPr>
            <a:r>
              <a:rPr lang="en-US" altLang="ca-ES" sz="1200" dirty="0">
                <a:cs typeface="Times New Roman" panose="02020603050405020304" pitchFamily="18" charset="0"/>
              </a:rPr>
              <a:t>[1] sets the following default parameters for 80MHz</a:t>
            </a:r>
          </a:p>
          <a:p>
            <a:pPr marL="628650" lvl="1" indent="-171450" eaLnBrk="1" hangingPunct="1">
              <a:buFontTx/>
              <a:buChar char="-"/>
              <a:defRPr/>
            </a:pPr>
            <a:r>
              <a:rPr lang="en-US" altLang="ca-ES" sz="1200" b="0" dirty="0" err="1">
                <a:cs typeface="Times New Roman" panose="02020603050405020304" pitchFamily="18" charset="0"/>
              </a:rPr>
              <a:t>OBSS_PD</a:t>
            </a:r>
            <a:r>
              <a:rPr lang="en-US" altLang="ca-ES" sz="1200" b="0" baseline="-25000" dirty="0" err="1">
                <a:cs typeface="Times New Roman" panose="02020603050405020304" pitchFamily="18" charset="0"/>
              </a:rPr>
              <a:t>Threshold_min</a:t>
            </a:r>
            <a:r>
              <a:rPr lang="en-US" altLang="ca-ES" sz="1200" b="0" dirty="0">
                <a:cs typeface="Times New Roman" panose="02020603050405020304" pitchFamily="18" charset="0"/>
              </a:rPr>
              <a:t> = -76dBm</a:t>
            </a:r>
          </a:p>
          <a:p>
            <a:pPr marL="628650" lvl="1" indent="-171450" eaLnBrk="1" hangingPunct="1">
              <a:buFontTx/>
              <a:buChar char="-"/>
              <a:defRPr/>
            </a:pPr>
            <a:r>
              <a:rPr lang="en-US" altLang="ca-ES" sz="1200" b="0" dirty="0" err="1">
                <a:cs typeface="Times New Roman" panose="02020603050405020304" pitchFamily="18" charset="0"/>
              </a:rPr>
              <a:t>OBSS_PD</a:t>
            </a:r>
            <a:r>
              <a:rPr lang="en-US" altLang="ca-ES" sz="1200" b="0" baseline="-25000" dirty="0" err="1">
                <a:cs typeface="Times New Roman" panose="02020603050405020304" pitchFamily="18" charset="0"/>
              </a:rPr>
              <a:t>Threshold_max</a:t>
            </a:r>
            <a:r>
              <a:rPr lang="en-US" altLang="ca-ES" sz="1200" b="0" dirty="0">
                <a:cs typeface="Times New Roman" panose="02020603050405020304" pitchFamily="18" charset="0"/>
              </a:rPr>
              <a:t> = -56dBm</a:t>
            </a:r>
          </a:p>
          <a:p>
            <a:pPr marL="628650" lvl="1" indent="-171450" eaLnBrk="1" hangingPunct="1">
              <a:buFontTx/>
              <a:buChar char="-"/>
              <a:defRPr/>
            </a:pPr>
            <a:r>
              <a:rPr lang="en-US" altLang="ca-ES" sz="1200" b="0" dirty="0" err="1">
                <a:cs typeface="Times New Roman" panose="02020603050405020304" pitchFamily="18" charset="0"/>
              </a:rPr>
              <a:t>TX_PWR</a:t>
            </a:r>
            <a:r>
              <a:rPr lang="en-US" altLang="ca-ES" sz="1200" b="0" baseline="-25000" dirty="0" err="1">
                <a:cs typeface="Times New Roman" panose="02020603050405020304" pitchFamily="18" charset="0"/>
              </a:rPr>
              <a:t>ref</a:t>
            </a:r>
            <a:r>
              <a:rPr lang="en-US" altLang="ca-ES" sz="1200" b="0" dirty="0">
                <a:cs typeface="Times New Roman" panose="02020603050405020304" pitchFamily="18" charset="0"/>
              </a:rPr>
              <a:t> = 23dBm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4523601"/>
            <a:ext cx="1646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0" dirty="0" err="1"/>
              <a:t>OBSS_PD</a:t>
            </a:r>
            <a:r>
              <a:rPr lang="fr-FR" sz="1200" b="0" baseline="-25000" dirty="0" err="1"/>
              <a:t>Threshold</a:t>
            </a:r>
            <a:r>
              <a:rPr lang="fr-FR" sz="1200" b="0" dirty="0"/>
              <a:t>= max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54430" y="3962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0" dirty="0" err="1"/>
              <a:t>OBSS_PD</a:t>
            </a:r>
            <a:r>
              <a:rPr lang="fr-FR" sz="1200" b="0" baseline="-25000" dirty="0" err="1"/>
              <a:t>Threshold_min</a:t>
            </a:r>
            <a:endParaRPr lang="fr-FR" sz="1200" b="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2432914" y="4724400"/>
            <a:ext cx="32276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0" dirty="0" err="1"/>
              <a:t>OBSS_PD</a:t>
            </a:r>
            <a:r>
              <a:rPr lang="fr-FR" sz="1200" b="0" baseline="-25000" dirty="0" err="1"/>
              <a:t>Threshold_min</a:t>
            </a:r>
            <a:r>
              <a:rPr lang="fr-FR" sz="1200" b="0" dirty="0"/>
              <a:t> + (</a:t>
            </a:r>
            <a:r>
              <a:rPr lang="fr-FR" sz="1200" b="0" dirty="0" err="1"/>
              <a:t>TX_PWR</a:t>
            </a:r>
            <a:r>
              <a:rPr lang="fr-FR" sz="1200" b="0" baseline="-25000" dirty="0" err="1"/>
              <a:t>ref</a:t>
            </a:r>
            <a:r>
              <a:rPr lang="fr-FR" sz="1200" b="0" dirty="0"/>
              <a:t> – TX_PWR)</a:t>
            </a:r>
            <a:endParaRPr lang="fr-FR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2438400" y="4371201"/>
            <a:ext cx="1483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0" dirty="0" err="1"/>
              <a:t>OBSS_PD</a:t>
            </a:r>
            <a:r>
              <a:rPr lang="fr-FR" sz="1200" b="0" baseline="-25000" dirty="0" err="1"/>
              <a:t>Threshold_max</a:t>
            </a:r>
            <a:endParaRPr lang="fr-FR" sz="1200" b="0" baseline="-25000" dirty="0"/>
          </a:p>
        </p:txBody>
      </p:sp>
      <p:sp>
        <p:nvSpPr>
          <p:cNvPr id="13" name="Left Brace 12"/>
          <p:cNvSpPr/>
          <p:nvPr/>
        </p:nvSpPr>
        <p:spPr bwMode="auto">
          <a:xfrm>
            <a:off x="2206625" y="4338780"/>
            <a:ext cx="245560" cy="73713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456047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0" dirty="0"/>
              <a:t>min</a:t>
            </a:r>
          </a:p>
        </p:txBody>
      </p:sp>
      <p:sp>
        <p:nvSpPr>
          <p:cNvPr id="19" name="Left Brace 18"/>
          <p:cNvSpPr/>
          <p:nvPr/>
        </p:nvSpPr>
        <p:spPr bwMode="auto">
          <a:xfrm>
            <a:off x="1650241" y="4038600"/>
            <a:ext cx="269504" cy="12192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152400" y="5359339"/>
            <a:ext cx="10453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dirty="0"/>
              <a:t>TX_PWR = </a:t>
            </a:r>
            <a:r>
              <a:rPr lang="fr-FR" sz="1200" b="0" dirty="0" err="1"/>
              <a:t>TX_PWR</a:t>
            </a:r>
            <a:r>
              <a:rPr lang="fr-FR" sz="1200" b="0" baseline="-25000" dirty="0" err="1"/>
              <a:t>Ref</a:t>
            </a:r>
            <a:r>
              <a:rPr lang="fr-FR" sz="1200" b="0" baseline="-25000" dirty="0"/>
              <a:t> </a:t>
            </a:r>
            <a:r>
              <a:rPr lang="fr-FR" sz="1200" b="0" dirty="0"/>
              <a:t>– (</a:t>
            </a:r>
            <a:r>
              <a:rPr lang="fr-FR" sz="1200" b="0" dirty="0" err="1"/>
              <a:t>OBSS_PD</a:t>
            </a:r>
            <a:r>
              <a:rPr lang="fr-FR" sz="1200" b="0" baseline="-25000" dirty="0" err="1"/>
              <a:t>Threshold</a:t>
            </a:r>
            <a:r>
              <a:rPr lang="fr-FR" sz="1200" b="0" dirty="0"/>
              <a:t> – </a:t>
            </a:r>
            <a:r>
              <a:rPr lang="fr-FR" sz="1200" b="0" dirty="0" err="1"/>
              <a:t>OBSS_PD</a:t>
            </a:r>
            <a:r>
              <a:rPr lang="fr-FR" sz="1200" b="0" baseline="-25000" dirty="0" err="1"/>
              <a:t>Threshold_min</a:t>
            </a:r>
            <a:r>
              <a:rPr lang="fr-FR" sz="1200" b="0" dirty="0"/>
              <a:t>)</a:t>
            </a:r>
          </a:p>
        </p:txBody>
      </p:sp>
      <p:sp>
        <p:nvSpPr>
          <p:cNvPr id="5" name="Right Arrow 4"/>
          <p:cNvSpPr/>
          <p:nvPr/>
        </p:nvSpPr>
        <p:spPr bwMode="auto">
          <a:xfrm rot="10800000" flipH="1">
            <a:off x="4069375" y="4013478"/>
            <a:ext cx="212185" cy="180201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4885" y="3947268"/>
            <a:ext cx="843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Minimum</a:t>
            </a:r>
          </a:p>
        </p:txBody>
      </p:sp>
      <p:sp>
        <p:nvSpPr>
          <p:cNvPr id="21" name="Right Arrow 20"/>
          <p:cNvSpPr/>
          <p:nvPr/>
        </p:nvSpPr>
        <p:spPr bwMode="auto">
          <a:xfrm rot="10800000" flipH="1">
            <a:off x="4069375" y="4479330"/>
            <a:ext cx="212185" cy="180201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4885" y="4413120"/>
            <a:ext cx="8691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Maximum</a:t>
            </a:r>
          </a:p>
        </p:txBody>
      </p:sp>
      <p:sp>
        <p:nvSpPr>
          <p:cNvPr id="23" name="Right Arrow 22"/>
          <p:cNvSpPr/>
          <p:nvPr/>
        </p:nvSpPr>
        <p:spPr bwMode="auto">
          <a:xfrm rot="10800000" flipH="1">
            <a:off x="5660976" y="4811588"/>
            <a:ext cx="212185" cy="180201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76486" y="4745378"/>
            <a:ext cx="1265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Adaptation zone</a:t>
            </a:r>
          </a:p>
        </p:txBody>
      </p:sp>
    </p:spTree>
    <p:extLst>
      <p:ext uri="{BB962C8B-B14F-4D97-AF65-F5344CB8AC3E}">
        <p14:creationId xmlns:p14="http://schemas.microsoft.com/office/powerpoint/2010/main" val="84004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OBSS_PD-based SR mode (2/2)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a-E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TX_PWR are proportional and bounded</a:t>
            </a:r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in 3 different zones</a:t>
            </a: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0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304981"/>
              </p:ext>
            </p:extLst>
          </p:nvPr>
        </p:nvGraphicFramePr>
        <p:xfrm>
          <a:off x="882852" y="2259537"/>
          <a:ext cx="7543800" cy="3193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2"/>
          <p:cNvSpPr/>
          <p:nvPr/>
        </p:nvSpPr>
        <p:spPr>
          <a:xfrm>
            <a:off x="1480260" y="2718325"/>
            <a:ext cx="609600" cy="2414016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Zone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5267236"/>
            <a:ext cx="210222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0" dirty="0"/>
              <a:t>Zone 1: STA close to the AP</a:t>
            </a:r>
          </a:p>
          <a:p>
            <a:pPr marL="171450" indent="-171450">
              <a:buFontTx/>
              <a:buChar char="-"/>
            </a:pPr>
            <a:r>
              <a:rPr lang="fr-FR" sz="1100" b="0" dirty="0" err="1"/>
              <a:t>Highest</a:t>
            </a:r>
            <a:r>
              <a:rPr lang="fr-FR" sz="1100" b="0" dirty="0"/>
              <a:t> </a:t>
            </a:r>
            <a:r>
              <a:rPr lang="fr-FR" sz="1100" b="0" dirty="0" err="1"/>
              <a:t>OBBS_PD</a:t>
            </a:r>
            <a:r>
              <a:rPr lang="fr-FR" sz="1100" b="0" baseline="-25000" dirty="0" err="1"/>
              <a:t>Threshold</a:t>
            </a:r>
            <a:endParaRPr lang="fr-FR" sz="1100" b="0" baseline="-25000" dirty="0"/>
          </a:p>
          <a:p>
            <a:pPr marL="171450" indent="-171450">
              <a:buFontTx/>
              <a:buChar char="-"/>
            </a:pPr>
            <a:r>
              <a:rPr lang="fr-FR" sz="1100" b="0" dirty="0" err="1"/>
              <a:t>Smallest</a:t>
            </a:r>
            <a:r>
              <a:rPr lang="fr-FR" sz="1100" b="0" dirty="0"/>
              <a:t> TX_PWR</a:t>
            </a:r>
            <a:endParaRPr lang="fr-FR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3169021" y="5436513"/>
            <a:ext cx="18937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0" dirty="0"/>
              <a:t>Zone 2: adaptation zone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15996" y="5232365"/>
            <a:ext cx="22534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0" dirty="0"/>
              <a:t>Zone 3: STA far </a:t>
            </a:r>
            <a:r>
              <a:rPr lang="fr-FR" sz="1100" b="0" dirty="0" err="1"/>
              <a:t>from</a:t>
            </a:r>
            <a:r>
              <a:rPr lang="fr-FR" sz="1100" b="0" dirty="0"/>
              <a:t> the AP</a:t>
            </a:r>
          </a:p>
          <a:p>
            <a:pPr marL="171450" indent="-171450">
              <a:buFontTx/>
              <a:buChar char="-"/>
            </a:pPr>
            <a:r>
              <a:rPr lang="fr-FR" sz="1100" b="0" dirty="0" err="1"/>
              <a:t>Smallest</a:t>
            </a:r>
            <a:r>
              <a:rPr lang="fr-FR" sz="1100" b="0" dirty="0"/>
              <a:t> </a:t>
            </a:r>
            <a:r>
              <a:rPr lang="fr-FR" sz="1100" b="0" dirty="0" err="1"/>
              <a:t>OBSS_PD</a:t>
            </a:r>
            <a:r>
              <a:rPr lang="fr-FR" sz="1100" b="0" baseline="-25000" dirty="0" err="1"/>
              <a:t>Threshold</a:t>
            </a:r>
            <a:endParaRPr lang="fr-FR" sz="1100" b="0" baseline="-25000" dirty="0"/>
          </a:p>
          <a:p>
            <a:pPr marL="171450" indent="-171450">
              <a:buFontTx/>
              <a:buChar char="-"/>
            </a:pPr>
            <a:r>
              <a:rPr lang="fr-FR" sz="1100" b="0" dirty="0" err="1"/>
              <a:t>Highest</a:t>
            </a:r>
            <a:r>
              <a:rPr lang="fr-FR" sz="1100" b="0" dirty="0"/>
              <a:t> TX_PWR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76676" y="2712229"/>
            <a:ext cx="3582976" cy="2414016"/>
          </a:xfrm>
          <a:prstGeom prst="rect">
            <a:avLst/>
          </a:prstGeom>
          <a:solidFill>
            <a:srgbClr val="92D05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Zone 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869380" y="2712229"/>
            <a:ext cx="1437184" cy="2414016"/>
          </a:xfrm>
          <a:prstGeom prst="rect">
            <a:avLst/>
          </a:prstGeom>
          <a:solidFill>
            <a:srgbClr val="FFFF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Zone 3</a:t>
            </a:r>
          </a:p>
        </p:txBody>
      </p:sp>
      <p:sp>
        <p:nvSpPr>
          <p:cNvPr id="7" name="Rectangle 6"/>
          <p:cNvSpPr/>
          <p:nvPr/>
        </p:nvSpPr>
        <p:spPr>
          <a:xfrm>
            <a:off x="1400408" y="2893983"/>
            <a:ext cx="137890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b="0" dirty="0" err="1"/>
              <a:t>OBSS_PD</a:t>
            </a:r>
            <a:r>
              <a:rPr lang="fr-FR" sz="1100" b="0" baseline="-25000" dirty="0" err="1"/>
              <a:t>Threshold_max</a:t>
            </a:r>
            <a:endParaRPr lang="fr-FR" sz="1100" b="0" baseline="-25000" dirty="0"/>
          </a:p>
        </p:txBody>
      </p:sp>
      <p:sp>
        <p:nvSpPr>
          <p:cNvPr id="24" name="Rectangle 23"/>
          <p:cNvSpPr/>
          <p:nvPr/>
        </p:nvSpPr>
        <p:spPr>
          <a:xfrm>
            <a:off x="5927660" y="4488687"/>
            <a:ext cx="136287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b="0" dirty="0" err="1"/>
              <a:t>OBSS_PD</a:t>
            </a:r>
            <a:r>
              <a:rPr lang="fr-FR" sz="1100" b="0" baseline="-25000" dirty="0" err="1"/>
              <a:t>Threshold_min</a:t>
            </a:r>
            <a:endParaRPr lang="fr-FR" sz="1100" b="0" baseline="-25000" dirty="0"/>
          </a:p>
        </p:txBody>
      </p:sp>
    </p:spTree>
    <p:extLst>
      <p:ext uri="{BB962C8B-B14F-4D97-AF65-F5344CB8AC3E}">
        <p14:creationId xmlns:p14="http://schemas.microsoft.com/office/powerpoint/2010/main" val="347390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Reference scenario (1/3)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990600"/>
            <a:ext cx="8077201" cy="5181600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Topology</a:t>
            </a:r>
          </a:p>
          <a:p>
            <a:pPr marL="857250" lvl="2" indent="0" algn="just" eaLnBrk="1" hangingPunct="1">
              <a:buNone/>
            </a:pPr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 algn="just" eaLnBrk="1" hangingPunct="1">
              <a:buNone/>
            </a:pPr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ca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parameters</a:t>
            </a:r>
          </a:p>
          <a:p>
            <a:pPr lvl="1" algn="just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STAs send UDP traffic to their AP in saturation condition</a:t>
            </a:r>
          </a:p>
          <a:p>
            <a:pPr lvl="1" algn="just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MCS used for transmission is fixed to 5 (around 200Mbps)</a:t>
            </a:r>
          </a:p>
          <a:p>
            <a:pPr lvl="1" algn="just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 SR: Naïve approach =&gt; Vary TX_PWR (and thus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from 1 to 21dB</a:t>
            </a:r>
          </a:p>
          <a:p>
            <a:pPr lvl="1" algn="just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BSSs aggregated throughput (throughput observed at AP1+AP2)</a:t>
            </a:r>
          </a:p>
          <a:p>
            <a:pPr lvl="1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ca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</a:p>
          <a:p>
            <a:pPr lvl="1" algn="just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on a simple scenario widely used to study SR if OBSS_PD-based SR allows to  increase SR</a:t>
            </a:r>
          </a:p>
          <a:p>
            <a:pPr lvl="1" algn="just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if OBSS_PD-based SR boundaries (</a:t>
            </a:r>
            <a:r>
              <a:rPr lang="fr-FR" sz="1400" dirty="0" err="1"/>
              <a:t>OBSS_PD</a:t>
            </a:r>
            <a:r>
              <a:rPr lang="fr-FR" sz="1400" baseline="-25000" dirty="0" err="1"/>
              <a:t>Threshold_min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1400" dirty="0" err="1"/>
              <a:t>OBSS_PD</a:t>
            </a:r>
            <a:r>
              <a:rPr lang="fr-FR" sz="1400" baseline="-25000" dirty="0" err="1"/>
              <a:t>Threshold_max</a:t>
            </a:r>
            <a:r>
              <a:rPr lang="fr-FR" sz="1400" dirty="0"/>
              <a:t>)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fits to the reference scenario</a:t>
            </a:r>
          </a:p>
          <a:p>
            <a:pPr lvl="2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20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cxnSp>
        <p:nvCxnSpPr>
          <p:cNvPr id="21" name="直線矢印コネクタ 38"/>
          <p:cNvCxnSpPr>
            <a:stCxn id="27" idx="6"/>
            <a:endCxn id="22" idx="2"/>
          </p:cNvCxnSpPr>
          <p:nvPr/>
        </p:nvCxnSpPr>
        <p:spPr>
          <a:xfrm>
            <a:off x="2208946" y="2263034"/>
            <a:ext cx="511033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円/楕円 39"/>
          <p:cNvSpPr/>
          <p:nvPr/>
        </p:nvSpPr>
        <p:spPr>
          <a:xfrm>
            <a:off x="7319278" y="2202061"/>
            <a:ext cx="121946" cy="121946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23" name="円/楕円 40"/>
          <p:cNvSpPr/>
          <p:nvPr/>
        </p:nvSpPr>
        <p:spPr>
          <a:xfrm>
            <a:off x="6790004" y="1680015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cxnSp>
        <p:nvCxnSpPr>
          <p:cNvPr id="24" name="直線矢印コネクタ 41"/>
          <p:cNvCxnSpPr>
            <a:stCxn id="22" idx="0"/>
            <a:endCxn id="25" idx="4"/>
          </p:cNvCxnSpPr>
          <p:nvPr/>
        </p:nvCxnSpPr>
        <p:spPr>
          <a:xfrm flipH="1" flipV="1">
            <a:off x="7367090" y="1742419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/楕円 42"/>
          <p:cNvSpPr/>
          <p:nvPr/>
        </p:nvSpPr>
        <p:spPr>
          <a:xfrm>
            <a:off x="7306117" y="1620473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26" name="円/楕円 43"/>
          <p:cNvSpPr/>
          <p:nvPr/>
        </p:nvSpPr>
        <p:spPr>
          <a:xfrm>
            <a:off x="7329723" y="2789054"/>
            <a:ext cx="121946" cy="12194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27" name="円/楕円 44"/>
          <p:cNvSpPr/>
          <p:nvPr/>
        </p:nvSpPr>
        <p:spPr>
          <a:xfrm>
            <a:off x="2087000" y="2202061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sz="1200" dirty="0" err="1">
              <a:solidFill>
                <a:prstClr val="white"/>
              </a:solidFill>
            </a:endParaRPr>
          </a:p>
        </p:txBody>
      </p:sp>
      <p:sp>
        <p:nvSpPr>
          <p:cNvPr id="28" name="円/楕円 45"/>
          <p:cNvSpPr/>
          <p:nvPr/>
        </p:nvSpPr>
        <p:spPr>
          <a:xfrm>
            <a:off x="1557726" y="1680015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29" name="円/楕円 46"/>
          <p:cNvSpPr/>
          <p:nvPr/>
        </p:nvSpPr>
        <p:spPr>
          <a:xfrm>
            <a:off x="2073839" y="1620473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sz="1200" dirty="0" err="1">
              <a:solidFill>
                <a:prstClr val="white"/>
              </a:solidFill>
            </a:endParaRPr>
          </a:p>
        </p:txBody>
      </p:sp>
      <p:sp>
        <p:nvSpPr>
          <p:cNvPr id="30" name="円/楕円 47"/>
          <p:cNvSpPr/>
          <p:nvPr/>
        </p:nvSpPr>
        <p:spPr>
          <a:xfrm>
            <a:off x="2097445" y="2789054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sz="1200" dirty="0" err="1">
              <a:solidFill>
                <a:prstClr val="white"/>
              </a:solidFill>
            </a:endParaRPr>
          </a:p>
        </p:txBody>
      </p:sp>
      <p:sp>
        <p:nvSpPr>
          <p:cNvPr id="31" name="テキスト ボックス 48"/>
          <p:cNvSpPr txBox="1"/>
          <p:nvPr/>
        </p:nvSpPr>
        <p:spPr>
          <a:xfrm>
            <a:off x="4540328" y="2051327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b="1" dirty="0">
                <a:solidFill>
                  <a:prstClr val="black"/>
                </a:solidFill>
              </a:rPr>
              <a:t>30m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sp>
        <p:nvSpPr>
          <p:cNvPr id="32" name="テキスト ボックス 49"/>
          <p:cNvSpPr txBox="1"/>
          <p:nvPr/>
        </p:nvSpPr>
        <p:spPr>
          <a:xfrm>
            <a:off x="7246644" y="1968858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33" name="直線矢印コネクタ 50"/>
          <p:cNvCxnSpPr>
            <a:stCxn id="27" idx="0"/>
            <a:endCxn id="29" idx="4"/>
          </p:cNvCxnSpPr>
          <p:nvPr/>
        </p:nvCxnSpPr>
        <p:spPr>
          <a:xfrm flipH="1" flipV="1">
            <a:off x="2134812" y="1742419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51"/>
          <p:cNvSpPr txBox="1"/>
          <p:nvPr/>
        </p:nvSpPr>
        <p:spPr>
          <a:xfrm>
            <a:off x="1768446" y="1951826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35" name="直線矢印コネクタ 52"/>
          <p:cNvCxnSpPr>
            <a:stCxn id="30" idx="0"/>
            <a:endCxn id="27" idx="4"/>
          </p:cNvCxnSpPr>
          <p:nvPr/>
        </p:nvCxnSpPr>
        <p:spPr>
          <a:xfrm flipH="1" flipV="1">
            <a:off x="2147973" y="2324007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53"/>
          <p:cNvCxnSpPr>
            <a:stCxn id="26" idx="0"/>
            <a:endCxn id="22" idx="4"/>
          </p:cNvCxnSpPr>
          <p:nvPr/>
        </p:nvCxnSpPr>
        <p:spPr>
          <a:xfrm flipH="1" flipV="1">
            <a:off x="7380251" y="2324007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54"/>
          <p:cNvSpPr txBox="1"/>
          <p:nvPr/>
        </p:nvSpPr>
        <p:spPr>
          <a:xfrm>
            <a:off x="1673107" y="2202061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prstClr val="black"/>
                </a:solidFill>
              </a:rPr>
              <a:t>AP1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38" name="テキスト ボックス 56"/>
          <p:cNvSpPr txBox="1"/>
          <p:nvPr/>
        </p:nvSpPr>
        <p:spPr>
          <a:xfrm>
            <a:off x="7417519" y="2202061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prstClr val="black"/>
                </a:solidFill>
              </a:rPr>
              <a:t>AP2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39" name="テキスト ボックス 57"/>
          <p:cNvSpPr txBox="1"/>
          <p:nvPr/>
        </p:nvSpPr>
        <p:spPr>
          <a:xfrm>
            <a:off x="1441857" y="284146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prstClr val="black"/>
                </a:solidFill>
              </a:rPr>
              <a:t>STA2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40" name="テキスト ボックス 58"/>
          <p:cNvSpPr txBox="1"/>
          <p:nvPr/>
        </p:nvSpPr>
        <p:spPr>
          <a:xfrm>
            <a:off x="7624911" y="2789054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prstClr val="black"/>
                </a:solidFill>
              </a:rPr>
              <a:t>STA4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41" name="テキスト ボックス 59"/>
          <p:cNvSpPr txBox="1"/>
          <p:nvPr/>
        </p:nvSpPr>
        <p:spPr>
          <a:xfrm>
            <a:off x="2268398" y="13716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prstClr val="black"/>
                </a:solidFill>
              </a:rPr>
              <a:t>STA1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42" name="テキスト ボックス 60"/>
          <p:cNvSpPr txBox="1"/>
          <p:nvPr/>
        </p:nvSpPr>
        <p:spPr>
          <a:xfrm>
            <a:off x="7619122" y="137542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prstClr val="black"/>
                </a:solidFill>
              </a:rPr>
              <a:t>STA3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0279" y="1774328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BSS2</a:t>
            </a:r>
          </a:p>
          <a:p>
            <a:endParaRPr lang="fr-FR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2700363" y="1774328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BSS1</a:t>
            </a:r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076491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1301" y="20598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Reference scenario (2/3)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914400"/>
            <a:ext cx="8467652" cy="5181600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20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78945" y="6201490"/>
            <a:ext cx="597361" cy="163593"/>
            <a:chOff x="6195868" y="4498724"/>
            <a:chExt cx="597361" cy="163593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6203293" y="4498724"/>
              <a:ext cx="58993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6195868" y="4662317"/>
              <a:ext cx="589936" cy="0"/>
            </a:xfrm>
            <a:prstGeom prst="line">
              <a:avLst/>
            </a:prstGeom>
            <a:ln w="28575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5273588" y="6070078"/>
            <a:ext cx="36535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/>
              <a:t>Reception</a:t>
            </a:r>
            <a:r>
              <a:rPr lang="fr-FR" sz="900" dirty="0"/>
              <a:t> power </a:t>
            </a:r>
            <a:r>
              <a:rPr lang="fr-FR" sz="900" dirty="0" err="1"/>
              <a:t>when</a:t>
            </a:r>
            <a:r>
              <a:rPr lang="fr-FR" sz="900" dirty="0"/>
              <a:t> STA </a:t>
            </a:r>
            <a:r>
              <a:rPr lang="fr-FR" sz="900" dirty="0" err="1"/>
              <a:t>from</a:t>
            </a:r>
            <a:r>
              <a:rPr lang="fr-FR" sz="900" dirty="0"/>
              <a:t> one BSS transmit to STA in the </a:t>
            </a:r>
            <a:r>
              <a:rPr lang="fr-FR" sz="900" dirty="0" err="1"/>
              <a:t>other</a:t>
            </a:r>
            <a:r>
              <a:rPr lang="fr-FR" sz="900" dirty="0"/>
              <a:t> BSS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37415" y="6254523"/>
            <a:ext cx="9861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/>
              <a:t>OBSS_PD</a:t>
            </a:r>
            <a:r>
              <a:rPr lang="fr-FR" sz="900" baseline="-25000" dirty="0" err="1"/>
              <a:t>Thresold</a:t>
            </a:r>
            <a:endParaRPr lang="fr-FR" sz="900" baseline="-25000" dirty="0"/>
          </a:p>
        </p:txBody>
      </p:sp>
      <p:graphicFrame>
        <p:nvGraphicFramePr>
          <p:cNvPr id="60" name="Chart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999977"/>
              </p:ext>
            </p:extLst>
          </p:nvPr>
        </p:nvGraphicFramePr>
        <p:xfrm>
          <a:off x="197049" y="3858570"/>
          <a:ext cx="4287981" cy="229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1" name="Group 60"/>
          <p:cNvGrpSpPr/>
          <p:nvPr/>
        </p:nvGrpSpPr>
        <p:grpSpPr>
          <a:xfrm>
            <a:off x="4659952" y="6206346"/>
            <a:ext cx="597361" cy="163593"/>
            <a:chOff x="4732422" y="1658590"/>
            <a:chExt cx="597361" cy="163593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4739847" y="1658590"/>
              <a:ext cx="58993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732422" y="1822183"/>
              <a:ext cx="589936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Oval 11"/>
          <p:cNvSpPr/>
          <p:nvPr/>
        </p:nvSpPr>
        <p:spPr bwMode="auto">
          <a:xfrm>
            <a:off x="1059893" y="5373008"/>
            <a:ext cx="216429" cy="228600"/>
          </a:xfrm>
          <a:prstGeom prst="ellipse">
            <a:avLst/>
          </a:prstGeom>
          <a:solidFill>
            <a:srgbClr val="FF0000">
              <a:alpha val="19000"/>
            </a:srgb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68107" y="5569617"/>
            <a:ext cx="33217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/>
              <a:t>RX </a:t>
            </a:r>
            <a:r>
              <a:rPr lang="fr-FR" sz="700" dirty="0" err="1"/>
              <a:t>sensitivity</a:t>
            </a:r>
            <a:r>
              <a:rPr lang="fr-FR" sz="700" dirty="0"/>
              <a:t> </a:t>
            </a:r>
            <a:r>
              <a:rPr lang="fr-FR" sz="700" dirty="0" err="1"/>
              <a:t>is</a:t>
            </a:r>
            <a:r>
              <a:rPr lang="fr-FR" sz="700" dirty="0"/>
              <a:t> </a:t>
            </a:r>
            <a:r>
              <a:rPr lang="fr-FR" sz="700" dirty="0" err="1"/>
              <a:t>reached</a:t>
            </a:r>
            <a:r>
              <a:rPr lang="fr-FR" sz="700" dirty="0"/>
              <a:t> </a:t>
            </a:r>
            <a:r>
              <a:rPr lang="fr-FR" sz="700" dirty="0" err="1"/>
              <a:t>when</a:t>
            </a:r>
            <a:r>
              <a:rPr lang="fr-FR" sz="700" dirty="0"/>
              <a:t> the STA </a:t>
            </a:r>
            <a:r>
              <a:rPr lang="fr-FR" sz="700" dirty="0" err="1"/>
              <a:t>is</a:t>
            </a:r>
            <a:r>
              <a:rPr lang="fr-FR" sz="700" dirty="0"/>
              <a:t> </a:t>
            </a:r>
            <a:r>
              <a:rPr lang="fr-FR" sz="700" dirty="0" err="1"/>
              <a:t>transmitting</a:t>
            </a:r>
            <a:r>
              <a:rPr lang="fr-FR" sz="700" dirty="0"/>
              <a:t> </a:t>
            </a:r>
            <a:r>
              <a:rPr lang="fr-FR" sz="700" dirty="0" err="1"/>
              <a:t>with</a:t>
            </a:r>
            <a:r>
              <a:rPr lang="fr-FR" sz="700" dirty="0"/>
              <a:t> a TX_PWR &gt;= 3dBm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968669" y="543881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6" name="TextBox 15"/>
          <p:cNvSpPr txBox="1"/>
          <p:nvPr/>
        </p:nvSpPr>
        <p:spPr>
          <a:xfrm>
            <a:off x="836979" y="6061572"/>
            <a:ext cx="26132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0" dirty="0"/>
              <a:t>RX_PWR at AP </a:t>
            </a:r>
            <a:r>
              <a:rPr lang="fr-FR" sz="1050" b="0" dirty="0" err="1"/>
              <a:t>when</a:t>
            </a:r>
            <a:r>
              <a:rPr lang="fr-FR" sz="1050" b="0" dirty="0"/>
              <a:t> a STA </a:t>
            </a:r>
            <a:r>
              <a:rPr lang="fr-FR" sz="1050" b="0" dirty="0" err="1"/>
              <a:t>sends</a:t>
            </a:r>
            <a:r>
              <a:rPr lang="fr-FR" sz="1050" b="0" dirty="0"/>
              <a:t> to </a:t>
            </a:r>
            <a:r>
              <a:rPr lang="fr-FR" sz="1050" b="0" dirty="0" err="1"/>
              <a:t>its</a:t>
            </a:r>
            <a:r>
              <a:rPr lang="fr-FR" sz="1050" b="0" dirty="0"/>
              <a:t> AP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36979" y="6242636"/>
            <a:ext cx="17828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0" dirty="0"/>
              <a:t>AP RX </a:t>
            </a:r>
            <a:r>
              <a:rPr lang="fr-FR" sz="1050" b="0" dirty="0" err="1"/>
              <a:t>sensitivity</a:t>
            </a:r>
            <a:r>
              <a:rPr lang="fr-FR" sz="1050" b="0" dirty="0"/>
              <a:t> (-56dBm)</a:t>
            </a:r>
          </a:p>
        </p:txBody>
      </p:sp>
      <p:graphicFrame>
        <p:nvGraphicFramePr>
          <p:cNvPr id="81" name="Chart 8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421128"/>
              </p:ext>
            </p:extLst>
          </p:nvPr>
        </p:nvGraphicFramePr>
        <p:xfrm>
          <a:off x="1002711" y="1183483"/>
          <a:ext cx="701483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0" name="Straight Connector 79"/>
          <p:cNvCxnSpPr/>
          <p:nvPr/>
        </p:nvCxnSpPr>
        <p:spPr bwMode="auto">
          <a:xfrm>
            <a:off x="1168107" y="4520948"/>
            <a:ext cx="0" cy="852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86" name="Chart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4991323"/>
              </p:ext>
            </p:extLst>
          </p:nvPr>
        </p:nvGraphicFramePr>
        <p:xfrm>
          <a:off x="4681296" y="3666269"/>
          <a:ext cx="4415705" cy="2545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6" name="Rectangle 45"/>
          <p:cNvSpPr/>
          <p:nvPr/>
        </p:nvSpPr>
        <p:spPr>
          <a:xfrm>
            <a:off x="1752600" y="1554974"/>
            <a:ext cx="454900" cy="1874026"/>
          </a:xfrm>
          <a:prstGeom prst="rect">
            <a:avLst/>
          </a:prstGeom>
          <a:solidFill>
            <a:srgbClr val="FF0000">
              <a:alpha val="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900" b="1" dirty="0">
                <a:solidFill>
                  <a:schemeClr val="tx1"/>
                </a:solidFill>
              </a:rPr>
              <a:t>Zone 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86001" y="1554973"/>
            <a:ext cx="3141932" cy="187402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900" b="1" dirty="0">
                <a:solidFill>
                  <a:schemeClr val="tx1"/>
                </a:solidFill>
              </a:rPr>
              <a:t>Zone 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506434" y="1554972"/>
            <a:ext cx="1393467" cy="1874027"/>
          </a:xfrm>
          <a:prstGeom prst="rect">
            <a:avLst/>
          </a:prstGeom>
          <a:solidFill>
            <a:srgbClr val="FF0000">
              <a:alpha val="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900" b="1" dirty="0">
                <a:solidFill>
                  <a:schemeClr val="tx1"/>
                </a:solidFill>
              </a:rPr>
              <a:t>Zone 3</a:t>
            </a:r>
          </a:p>
        </p:txBody>
      </p:sp>
      <p:sp>
        <p:nvSpPr>
          <p:cNvPr id="85" name="Oval 84"/>
          <p:cNvSpPr/>
          <p:nvPr/>
        </p:nvSpPr>
        <p:spPr bwMode="auto">
          <a:xfrm>
            <a:off x="7434072" y="5341017"/>
            <a:ext cx="216429" cy="228600"/>
          </a:xfrm>
          <a:prstGeom prst="ellipse">
            <a:avLst/>
          </a:prstGeom>
          <a:solidFill>
            <a:srgbClr val="FF0000">
              <a:alpha val="19000"/>
            </a:srgb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410200" y="4094495"/>
            <a:ext cx="2080817" cy="1786289"/>
          </a:xfrm>
          <a:prstGeom prst="rect">
            <a:avLst/>
          </a:prstGeom>
          <a:solidFill>
            <a:schemeClr val="accent1">
              <a:alpha val="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fr-FR" sz="900" dirty="0">
              <a:solidFill>
                <a:schemeClr val="tx1"/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Channel </a:t>
            </a:r>
            <a:r>
              <a:rPr lang="fr-FR" sz="900" b="1" dirty="0" err="1">
                <a:solidFill>
                  <a:schemeClr val="tx1"/>
                </a:solidFill>
              </a:rPr>
              <a:t>sensed</a:t>
            </a:r>
            <a:r>
              <a:rPr lang="fr-FR" sz="900" b="1" dirty="0">
                <a:solidFill>
                  <a:schemeClr val="tx1"/>
                </a:solidFill>
              </a:rPr>
              <a:t> Free</a:t>
            </a:r>
          </a:p>
        </p:txBody>
      </p:sp>
      <p:sp>
        <p:nvSpPr>
          <p:cNvPr id="89" name="Rectangle 88"/>
          <p:cNvSpPr/>
          <p:nvPr/>
        </p:nvSpPr>
        <p:spPr>
          <a:xfrm>
            <a:off x="7536852" y="4094495"/>
            <a:ext cx="997547" cy="1788077"/>
          </a:xfrm>
          <a:prstGeom prst="rect">
            <a:avLst/>
          </a:prstGeom>
          <a:solidFill>
            <a:srgbClr val="FF0000">
              <a:alpha val="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fr-FR" sz="900" dirty="0">
              <a:solidFill>
                <a:schemeClr val="tx1"/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Channel </a:t>
            </a:r>
            <a:r>
              <a:rPr lang="fr-FR" sz="900" b="1" dirty="0" err="1">
                <a:solidFill>
                  <a:schemeClr val="tx1"/>
                </a:solidFill>
              </a:rPr>
              <a:t>sensed</a:t>
            </a:r>
            <a:r>
              <a:rPr lang="fr-FR" sz="900" b="1" dirty="0">
                <a:solidFill>
                  <a:schemeClr val="tx1"/>
                </a:solidFill>
              </a:rPr>
              <a:t> </a:t>
            </a:r>
            <a:r>
              <a:rPr lang="fr-FR" sz="900" b="1" dirty="0" err="1">
                <a:solidFill>
                  <a:schemeClr val="tx1"/>
                </a:solidFill>
              </a:rPr>
              <a:t>Busy</a:t>
            </a:r>
            <a:endParaRPr lang="fr-FR" sz="900" b="1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01292" y="4938842"/>
            <a:ext cx="10331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/>
              <a:t>RX_PWR </a:t>
            </a:r>
            <a:r>
              <a:rPr lang="fr-FR" sz="700" dirty="0" err="1"/>
              <a:t>is</a:t>
            </a:r>
            <a:r>
              <a:rPr lang="fr-FR" sz="700" dirty="0"/>
              <a:t> </a:t>
            </a:r>
            <a:r>
              <a:rPr lang="fr-FR" sz="700" dirty="0" err="1"/>
              <a:t>becoming</a:t>
            </a:r>
            <a:r>
              <a:rPr lang="fr-FR" sz="700" dirty="0"/>
              <a:t> </a:t>
            </a:r>
            <a:r>
              <a:rPr lang="fr-FR" sz="700" dirty="0" err="1"/>
              <a:t>higher</a:t>
            </a:r>
            <a:r>
              <a:rPr lang="fr-FR" sz="700" dirty="0"/>
              <a:t> </a:t>
            </a:r>
            <a:r>
              <a:rPr lang="fr-FR" sz="700" dirty="0" err="1"/>
              <a:t>than</a:t>
            </a:r>
            <a:r>
              <a:rPr lang="fr-FR" sz="700" dirty="0"/>
              <a:t> </a:t>
            </a:r>
            <a:r>
              <a:rPr lang="fr-FR" sz="700" dirty="0" err="1"/>
              <a:t>OBSS_PD</a:t>
            </a:r>
            <a:r>
              <a:rPr lang="fr-FR" sz="700" baseline="-25000" dirty="0" err="1"/>
              <a:t>Threshold</a:t>
            </a:r>
            <a:endParaRPr lang="fr-FR" sz="700" dirty="0"/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7543800" y="4094918"/>
            <a:ext cx="0" cy="12460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719961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1301" y="20598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Reference scenario (3/3)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1143000"/>
            <a:ext cx="8467652" cy="5181600"/>
          </a:xfrm>
        </p:spPr>
        <p:txBody>
          <a:bodyPr/>
          <a:lstStyle/>
          <a:p>
            <a:pPr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OBSS_PD-based SR is bounded thanks to its default values</a:t>
            </a:r>
          </a:p>
          <a:p>
            <a:pPr lvl="1" algn="just" eaLnBrk="1" hangingPunct="1"/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Threshold_Max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-56dBm which bounds the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TX_PWR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3dB</a:t>
            </a:r>
          </a:p>
          <a:p>
            <a:pPr lvl="1" algn="just" eaLnBrk="1" hangingPunct="1"/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Threshold_Min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-76dBm which corresponds to a power of 23 dB however reference scenario defined STA TX_PWR to15dB so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TX_PWR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=15dBm</a:t>
            </a:r>
          </a:p>
          <a:p>
            <a:pPr lvl="1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 eaLnBrk="1" hangingPunct="1">
              <a:buNone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 eaLnBrk="1" hangingPunct="1">
              <a:buNone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</a:p>
          <a:p>
            <a:pPr lvl="1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TX_PWR (and its associated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allows increase of SR</a:t>
            </a:r>
          </a:p>
          <a:p>
            <a:pPr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lvl="1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 SR allows SR increase and default parameters work fine for the reference scenario</a:t>
            </a:r>
          </a:p>
          <a:p>
            <a:pPr lvl="1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scenario = Simple symmetric scenario =&gt; Naïve approach: Use the same TX_PWR for all STAs</a:t>
            </a:r>
          </a:p>
          <a:p>
            <a:pPr lvl="2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complex scenarios: Need to have a method to dynamically adapt to the network conditions</a:t>
            </a:r>
          </a:p>
          <a:p>
            <a:pPr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20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graphicFrame>
        <p:nvGraphicFramePr>
          <p:cNvPr id="52" name="Chart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2956028"/>
              </p:ext>
            </p:extLst>
          </p:nvPr>
        </p:nvGraphicFramePr>
        <p:xfrm>
          <a:off x="696913" y="2209800"/>
          <a:ext cx="7903988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1" name="Straight Connector 40"/>
          <p:cNvCxnSpPr/>
          <p:nvPr/>
        </p:nvCxnSpPr>
        <p:spPr bwMode="auto">
          <a:xfrm>
            <a:off x="5562600" y="2895600"/>
            <a:ext cx="0" cy="1143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2157984" y="2895600"/>
            <a:ext cx="0" cy="1143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827605" y="2632045"/>
            <a:ext cx="66075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 err="1"/>
              <a:t>TX_PWR</a:t>
            </a:r>
            <a:r>
              <a:rPr lang="fr-FR" sz="700" baseline="-25000" dirty="0" err="1"/>
              <a:t>min</a:t>
            </a:r>
            <a:endParaRPr lang="fr-FR" sz="700" baseline="-25000" dirty="0"/>
          </a:p>
        </p:txBody>
      </p:sp>
      <p:sp>
        <p:nvSpPr>
          <p:cNvPr id="58" name="TextBox 57"/>
          <p:cNvSpPr txBox="1"/>
          <p:nvPr/>
        </p:nvSpPr>
        <p:spPr>
          <a:xfrm>
            <a:off x="5195421" y="2632045"/>
            <a:ext cx="67197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 err="1"/>
              <a:t>TX_PWR</a:t>
            </a:r>
            <a:r>
              <a:rPr lang="fr-FR" sz="700" baseline="-25000" dirty="0" err="1"/>
              <a:t>max</a:t>
            </a:r>
            <a:endParaRPr lang="fr-FR" sz="700" baseline="-250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2102234" y="2632045"/>
            <a:ext cx="3536566" cy="1433909"/>
          </a:xfrm>
          <a:prstGeom prst="rect">
            <a:avLst/>
          </a:prstGeom>
          <a:solidFill>
            <a:schemeClr val="accent1">
              <a:alpha val="19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7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1301" y="20598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How to compute </a:t>
            </a:r>
            <a:r>
              <a:rPr lang="en-US" altLang="ca-E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32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1219200"/>
            <a:ext cx="8467652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the relationship between </a:t>
            </a:r>
            <a:r>
              <a:rPr lang="en-US" altLang="ca-E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TX_PWR are but one is needed to compute the other</a:t>
            </a:r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obtain one of of them is implementation dependent </a:t>
            </a:r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submission, we define a simple method to obtain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endParaRPr lang="en-US" altLang="ca-ES" sz="1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obtain </a:t>
            </a:r>
            <a:r>
              <a:rPr lang="en-US" altLang="ca-E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eaLnBrk="1" hangingPunct="1">
              <a:defRPr/>
            </a:pP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a margin </a:t>
            </a:r>
            <a:r>
              <a:rPr lang="en-US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endParaRPr lang="en-US" altLang="ca-ES" sz="1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receiving a beacon, a STA keeps its RSSI and compute </a:t>
            </a:r>
            <a:r>
              <a:rPr lang="en-US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following way:</a:t>
            </a:r>
          </a:p>
          <a:p>
            <a:pPr lvl="2" eaLnBrk="1" hangingPunct="1">
              <a:defRPr/>
            </a:pPr>
            <a:r>
              <a:rPr lang="en-US" altLang="ca-E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1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n-US" altLang="ca-E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Beacon</a:t>
            </a:r>
            <a:r>
              <a:rPr lang="en-US" altLang="ca-ES" sz="11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RSSI</a:t>
            </a:r>
            <a:r>
              <a:rPr lang="en-US" altLang="ca-E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ca-E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1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endParaRPr lang="en-US" altLang="ca-E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defRPr/>
            </a:pPr>
            <a:r>
              <a:rPr lang="en-US" altLang="ca-E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Then, compute the associated TX_PWR</a:t>
            </a:r>
          </a:p>
          <a:p>
            <a:pPr lvl="2" eaLnBrk="1" hangingPunct="1">
              <a:defRPr/>
            </a:pPr>
            <a:endParaRPr lang="en-US" altLang="ca-E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of the margin</a:t>
            </a:r>
          </a:p>
          <a:p>
            <a:pPr lvl="1" eaLnBrk="1" hangingPunct="1">
              <a:defRPr/>
            </a:pP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margin values result in having furthest away node with a high </a:t>
            </a:r>
            <a:r>
              <a:rPr lang="en-US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</a:t>
            </a:r>
            <a:r>
              <a:rPr lang="fr-FR" sz="1200" dirty="0" err="1"/>
              <a:t>OBSS_PD</a:t>
            </a:r>
            <a:r>
              <a:rPr lang="fr-FR" sz="1200" baseline="-25000" dirty="0" err="1"/>
              <a:t>Threshold_max</a:t>
            </a:r>
            <a:r>
              <a:rPr lang="fr-FR" sz="1200" baseline="-25000" dirty="0"/>
              <a:t> </a:t>
            </a:r>
            <a:r>
              <a:rPr lang="fr-FR" sz="1200" dirty="0"/>
              <a:t>and </a:t>
            </a:r>
            <a:r>
              <a:rPr lang="fr-FR" sz="1200" dirty="0" err="1"/>
              <a:t>thus</a:t>
            </a:r>
            <a:r>
              <a:rPr lang="fr-FR" sz="1200" dirty="0"/>
              <a:t> the minimum </a:t>
            </a:r>
            <a:r>
              <a:rPr lang="fr-FR" sz="1200" dirty="0" err="1"/>
              <a:t>allowed</a:t>
            </a:r>
            <a:r>
              <a:rPr lang="fr-FR" sz="1200" dirty="0"/>
              <a:t> transmission power (</a:t>
            </a:r>
            <a:r>
              <a:rPr lang="fr-FR" sz="1200" dirty="0" err="1"/>
              <a:t>risky</a:t>
            </a:r>
            <a:r>
              <a:rPr lang="fr-FR" sz="1200" dirty="0"/>
              <a:t>?)</a:t>
            </a:r>
            <a:endParaRPr lang="en-US" altLang="ca-E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margin results in closest nodes having the smallest </a:t>
            </a:r>
            <a:r>
              <a:rPr lang="en-US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</a:t>
            </a:r>
            <a:r>
              <a:rPr lang="fr-FR" sz="1200" dirty="0" err="1"/>
              <a:t>OBSS_PD</a:t>
            </a:r>
            <a:r>
              <a:rPr lang="fr-FR" sz="1200" baseline="-25000" dirty="0" err="1"/>
              <a:t>Threshold_min</a:t>
            </a:r>
            <a:r>
              <a:rPr lang="fr-FR" sz="1200" baseline="-25000" dirty="0"/>
              <a:t> </a:t>
            </a:r>
            <a:r>
              <a:rPr lang="fr-FR" sz="1200" dirty="0"/>
              <a:t>and </a:t>
            </a:r>
            <a:r>
              <a:rPr lang="fr-FR" sz="1200" dirty="0" err="1"/>
              <a:t>thus</a:t>
            </a:r>
            <a:r>
              <a:rPr lang="fr-FR" sz="1200" dirty="0"/>
              <a:t> the maximum </a:t>
            </a:r>
            <a:r>
              <a:rPr lang="fr-FR" sz="1200" dirty="0" err="1"/>
              <a:t>allowed</a:t>
            </a:r>
            <a:r>
              <a:rPr lang="fr-FR" sz="1200" dirty="0"/>
              <a:t> transmission power (not efficient?)</a:t>
            </a:r>
          </a:p>
          <a:p>
            <a:pPr lvl="1" eaLnBrk="1" hangingPunct="1">
              <a:defRPr/>
            </a:pP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good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probably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optimal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 for the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scenario</a:t>
            </a:r>
            <a:endParaRPr lang="en-US" altLang="ca-E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23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825570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Enterprise scenarios </a:t>
            </a:r>
            <a:r>
              <a:rPr lang="en-US" altLang="ca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(1/7)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5690544" cy="5181600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Topology</a:t>
            </a:r>
          </a:p>
          <a:p>
            <a:pPr lvl="1"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floor office building,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offices: 4 APs per office i.e. 32 APs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 cubicles per office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cubicle has 4 STAs so 8*64*4 = 2048 STAs</a:t>
            </a:r>
          </a:p>
          <a:p>
            <a:pPr lvl="2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21227" y="2982912"/>
          <a:ext cx="2835275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8" r:id="rId3" imgW="4776011" imgH="2654779" progId="Visio.Drawing.11">
                  <p:embed/>
                </p:oleObj>
              </mc:Choice>
              <mc:Fallback>
                <p:oleObj r:id="rId3" imgW="4776011" imgH="2654779" progId="Visio.Drawing.11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27" y="2982912"/>
                        <a:ext cx="2835275" cy="165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 descr="Toplogy_dense.png"/>
          <p:cNvPicPr/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259" y="2958528"/>
            <a:ext cx="3143885" cy="308483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6912092" y="2855913"/>
          <a:ext cx="12795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9" r:id="rId7" imgW="2196721" imgH="2221689" progId="Visio.Drawing.11">
                  <p:embed/>
                </p:oleObj>
              </mc:Choice>
              <mc:Fallback>
                <p:oleObj r:id="rId7" imgW="2196721" imgH="2221689" progId="Visio.Drawing.11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092" y="2855913"/>
                        <a:ext cx="1279525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2853284" y="3171888"/>
            <a:ext cx="609600" cy="242889"/>
          </a:xfrm>
          <a:prstGeom prst="rightArrow">
            <a:avLst/>
          </a:prstGeom>
          <a:solidFill>
            <a:schemeClr val="accent1"/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6290301" y="3166809"/>
            <a:ext cx="609600" cy="242889"/>
          </a:xfrm>
          <a:prstGeom prst="rightArrow">
            <a:avLst/>
          </a:prstGeom>
          <a:solidFill>
            <a:schemeClr val="accent1"/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4461849"/>
            <a:ext cx="899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8 offices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75502" y="5986046"/>
            <a:ext cx="3482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1 Office = 64 </a:t>
            </a:r>
            <a:r>
              <a:rPr lang="fr-FR" sz="1600" dirty="0" err="1"/>
              <a:t>cubicles</a:t>
            </a:r>
            <a:endParaRPr lang="fr-FR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6610450" y="3930057"/>
            <a:ext cx="1847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1 </a:t>
            </a:r>
            <a:r>
              <a:rPr lang="fr-FR" sz="1600" dirty="0" err="1"/>
              <a:t>Cubicle</a:t>
            </a:r>
            <a:r>
              <a:rPr lang="fr-FR" sz="1600" dirty="0"/>
              <a:t> = 4 </a:t>
            </a:r>
            <a:r>
              <a:rPr lang="fr-FR" sz="1600" dirty="0" err="1"/>
              <a:t>STAs</a:t>
            </a:r>
            <a:endParaRPr lang="fr-FR" sz="16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21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630779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117052</TotalTime>
  <Words>1787</Words>
  <Application>Microsoft Office PowerPoint</Application>
  <PresentationFormat>On-screen Show (4:3)</PresentationFormat>
  <Paragraphs>429</Paragraphs>
  <Slides>17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Gulim</vt:lpstr>
      <vt:lpstr>Arial</vt:lpstr>
      <vt:lpstr>Times New Roman</vt:lpstr>
      <vt:lpstr>Default Design</vt:lpstr>
      <vt:lpstr>Microsoft Word 97 - 2003 Document</vt:lpstr>
      <vt:lpstr>Visio.Drawing.11</vt:lpstr>
      <vt:lpstr>Simulation-based evaluation of  OBSS_PD-based SR default parameters</vt:lpstr>
      <vt:lpstr>1. Context</vt:lpstr>
      <vt:lpstr>2. OBSS_PD-based SR mode (1/2)</vt:lpstr>
      <vt:lpstr>2. OBSS_PD-based SR mode (2/2)</vt:lpstr>
      <vt:lpstr>3. Reference scenario (1/3) </vt:lpstr>
      <vt:lpstr>3. Reference scenario (2/3) </vt:lpstr>
      <vt:lpstr>3. Reference scenario (3/3) </vt:lpstr>
      <vt:lpstr>4. How to compute OBSS_PDThreshold?</vt:lpstr>
      <vt:lpstr>5. Enterprise scenarios (1/7)</vt:lpstr>
      <vt:lpstr>5. Enterprise scenarios (2/7)</vt:lpstr>
      <vt:lpstr>5. Enterprise scenarios (3/7)</vt:lpstr>
      <vt:lpstr>PowerPoint Presentation</vt:lpstr>
      <vt:lpstr>5. Enterprise scenarios (5/7)</vt:lpstr>
      <vt:lpstr>5. Enterprise scenarios (6/7)</vt:lpstr>
      <vt:lpstr>5. Enterprise scenarios (7/7)</vt:lpstr>
      <vt:lpstr>6. Conclusions/next steps</vt:lpstr>
      <vt:lpstr>7. 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Osama AboulMagd</cp:lastModifiedBy>
  <cp:revision>1897</cp:revision>
  <cp:lastPrinted>1998-02-10T13:28:06Z</cp:lastPrinted>
  <dcterms:created xsi:type="dcterms:W3CDTF">1998-02-10T13:07:52Z</dcterms:created>
  <dcterms:modified xsi:type="dcterms:W3CDTF">2016-09-09T17:51:50Z</dcterms:modified>
</cp:coreProperties>
</file>